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40"/>
  </p:notesMasterIdLst>
  <p:sldIdLst>
    <p:sldId id="405" r:id="rId2"/>
    <p:sldId id="465" r:id="rId3"/>
    <p:sldId id="424" r:id="rId4"/>
    <p:sldId id="504" r:id="rId5"/>
    <p:sldId id="1485" r:id="rId6"/>
    <p:sldId id="1502" r:id="rId7"/>
    <p:sldId id="1486" r:id="rId8"/>
    <p:sldId id="1487" r:id="rId9"/>
    <p:sldId id="373" r:id="rId10"/>
    <p:sldId id="1503" r:id="rId11"/>
    <p:sldId id="1495" r:id="rId12"/>
    <p:sldId id="440" r:id="rId13"/>
    <p:sldId id="390" r:id="rId14"/>
    <p:sldId id="1504" r:id="rId15"/>
    <p:sldId id="1505" r:id="rId16"/>
    <p:sldId id="1506" r:id="rId17"/>
    <p:sldId id="1507" r:id="rId18"/>
    <p:sldId id="1508" r:id="rId19"/>
    <p:sldId id="1509" r:id="rId20"/>
    <p:sldId id="1510" r:id="rId21"/>
    <p:sldId id="1511" r:id="rId22"/>
    <p:sldId id="1512" r:id="rId23"/>
    <p:sldId id="1513" r:id="rId24"/>
    <p:sldId id="1514" r:id="rId25"/>
    <p:sldId id="1498" r:id="rId26"/>
    <p:sldId id="503" r:id="rId27"/>
    <p:sldId id="1430" r:id="rId28"/>
    <p:sldId id="1499" r:id="rId29"/>
    <p:sldId id="1500" r:id="rId30"/>
    <p:sldId id="1440" r:id="rId31"/>
    <p:sldId id="441" r:id="rId32"/>
    <p:sldId id="1482" r:id="rId33"/>
    <p:sldId id="496" r:id="rId34"/>
    <p:sldId id="524" r:id="rId35"/>
    <p:sldId id="1448" r:id="rId36"/>
    <p:sldId id="1427" r:id="rId37"/>
    <p:sldId id="1444" r:id="rId38"/>
    <p:sldId id="337" r:id="rId39"/>
  </p:sldIdLst>
  <p:sldSz cx="12192000"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151A"/>
    <a:srgbClr val="800000"/>
    <a:srgbClr val="940301"/>
    <a:srgbClr val="E1E1E1"/>
    <a:srgbClr val="F0F0F0"/>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1" autoAdjust="0"/>
    <p:restoredTop sz="77359" autoAdjust="0"/>
  </p:normalViewPr>
  <p:slideViewPr>
    <p:cSldViewPr snapToGrid="0">
      <p:cViewPr varScale="1">
        <p:scale>
          <a:sx n="88" d="100"/>
          <a:sy n="88" d="100"/>
        </p:scale>
        <p:origin x="1494" y="84"/>
      </p:cViewPr>
      <p:guideLst>
        <p:guide orient="horz" pos="2160"/>
        <p:guide pos="3840"/>
      </p:guideLst>
    </p:cSldViewPr>
  </p:slideViewPr>
  <p:outlineViewPr>
    <p:cViewPr>
      <p:scale>
        <a:sx n="33" d="100"/>
        <a:sy n="33" d="100"/>
      </p:scale>
      <p:origin x="0" y="5252"/>
    </p:cViewPr>
  </p:outlineViewPr>
  <p:notesTextViewPr>
    <p:cViewPr>
      <p:scale>
        <a:sx n="135" d="100"/>
        <a:sy n="135" d="100"/>
      </p:scale>
      <p:origin x="0" y="0"/>
    </p:cViewPr>
  </p:notesTextViewPr>
  <p:sorterViewPr>
    <p:cViewPr varScale="1">
      <p:scale>
        <a:sx n="100" d="100"/>
        <a:sy n="100" d="100"/>
      </p:scale>
      <p:origin x="0" y="-258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US"/>
          </a:p>
        </p:txBody>
      </p:sp>
      <p:sp>
        <p:nvSpPr>
          <p:cNvPr id="3" name="Datumsplatzhalt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BECBEBC0-DDC1-491F-9F38-A8F6DFF8DD88}" type="datetimeFigureOut">
              <a:rPr lang="en-US" smtClean="0"/>
              <a:t>12/2/2019</a:t>
            </a:fld>
            <a:endParaRPr lang="en-US"/>
          </a:p>
        </p:txBody>
      </p:sp>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US"/>
          </a:p>
        </p:txBody>
      </p:sp>
      <p:sp>
        <p:nvSpPr>
          <p:cNvPr id="5" name="Notizenplatzhalt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US"/>
          </a:p>
        </p:txBody>
      </p:sp>
      <p:sp>
        <p:nvSpPr>
          <p:cNvPr id="7" name="Foliennummernplatzhalt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DB4CAD77-AFFC-4196-868B-CF9ED70834F6}" type="slidenum">
              <a:rPr lang="en-US" smtClean="0"/>
              <a:t>‹#›</a:t>
            </a:fld>
            <a:endParaRPr lang="en-US"/>
          </a:p>
        </p:txBody>
      </p:sp>
    </p:spTree>
    <p:extLst>
      <p:ext uri="{BB962C8B-B14F-4D97-AF65-F5344CB8AC3E}">
        <p14:creationId xmlns:p14="http://schemas.microsoft.com/office/powerpoint/2010/main" val="4045821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969824E3-3240-4460-BE24-BBD90D6A32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3253B744-03AB-4D94-A767-5F55815077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a:t>In 2006, allegations first came to light that prisoners of conscience were being killed on demand in detention facilities and hospitals throughout China to provide organs for its vast transplantation industry. Since then, international researchers have continued to investigate these allegations. </a:t>
            </a:r>
          </a:p>
          <a:p>
            <a:pPr eaLnBrk="1" hangingPunct="1">
              <a:spcBef>
                <a:spcPct val="0"/>
              </a:spcBef>
            </a:pPr>
            <a:endParaRPr lang="en-US" altLang="en-US" sz="1200" dirty="0"/>
          </a:p>
          <a:p>
            <a:pPr eaLnBrk="1" hangingPunct="1">
              <a:spcBef>
                <a:spcPct val="0"/>
              </a:spcBef>
            </a:pPr>
            <a:r>
              <a:rPr lang="en-US" altLang="en-US" sz="1200" dirty="0"/>
              <a:t>China Organ Harvest Research Center (COHRC) is a nonprofit organization based in the U</a:t>
            </a:r>
            <a:r>
              <a:rPr lang="en-US" altLang="zh-CN" sz="1200" dirty="0"/>
              <a:t>nited </a:t>
            </a:r>
            <a:r>
              <a:rPr lang="en-US" altLang="en-US" sz="1200" dirty="0"/>
              <a:t>States. It conducts and presents the latest research on organ transplant abuse in China, including the killing of prisoners of conscience for organs. While China Organ Harvest Research Center is a relatively new name, our research team has been working on this issue for over a decade.</a:t>
            </a:r>
          </a:p>
        </p:txBody>
      </p:sp>
      <p:sp>
        <p:nvSpPr>
          <p:cNvPr id="19460" name="Slide Number Placeholder 3">
            <a:extLst>
              <a:ext uri="{FF2B5EF4-FFF2-40B4-BE49-F238E27FC236}">
                <a16:creationId xmlns:a16="http://schemas.microsoft.com/office/drawing/2014/main" id="{FD45253D-2809-49D6-8804-5C5D2D9D7F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26C099F-6EF8-46A3-93B6-AD097C77F686}" type="slidenum">
              <a:rPr lang="en-US" altLang="en-US" smtClean="0"/>
              <a:pPr fontAlgn="base">
                <a:spcBef>
                  <a:spcPct val="0"/>
                </a:spcBef>
                <a:spcAft>
                  <a:spcPct val="0"/>
                </a:spcAft>
              </a:pPr>
              <a:t>1</a:t>
            </a:fld>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Secondly, let’s explore the scale of this industry.</a:t>
            </a:r>
          </a:p>
          <a:p>
            <a:endParaRPr lang="en-US" sz="1200" dirty="0"/>
          </a:p>
          <a:p>
            <a:r>
              <a:rPr lang="en-US" sz="1200" dirty="0"/>
              <a:t>As we said, the number of transplants</a:t>
            </a:r>
            <a:r>
              <a:rPr lang="en-US" sz="1200" baseline="0" dirty="0"/>
              <a:t> conducted in China is a state secret, and the tr</a:t>
            </a:r>
            <a:r>
              <a:rPr lang="en-US" sz="1200" dirty="0"/>
              <a:t>ue number might never be known. However, we have found helpful clues from government regulations and policies. For example, in 2006, the Ministry of Health set these minimum bed counts for the transplant centers to maintain their qualifications.  Among</a:t>
            </a:r>
            <a:r>
              <a:rPr lang="en-US" sz="1200" baseline="0" dirty="0"/>
              <a:t> the approved transplant hospitals, 146 conducted liver and kidney transplants. This table is only a subset of the 164 approved transplant hospitals (for all organs).</a:t>
            </a:r>
          </a:p>
          <a:p>
            <a:endParaRPr lang="en-US" dirty="0"/>
          </a:p>
          <a:p>
            <a:r>
              <a:rPr lang="en-US" dirty="0"/>
              <a:t>Now if we take these minimum bed counts and calculate the number of transplants that could be done per hospital, even by a one-month hospitalization period and 100% bed utilization rate, then multiply that by the number of approved hospitals, we get the minimum system capacity</a:t>
            </a:r>
            <a:r>
              <a:rPr lang="en-US" baseline="0" dirty="0"/>
              <a:t> of about 70,000 liver and kidney transplants per year. O</a:t>
            </a:r>
            <a:r>
              <a:rPr lang="en-US" dirty="0"/>
              <a:t>ver the course of 15 years, we’re looking at over a million transplants.</a:t>
            </a:r>
          </a:p>
          <a:p>
            <a:endParaRPr lang="en-US" dirty="0"/>
          </a:p>
          <a:p>
            <a:r>
              <a:rPr lang="en-US" dirty="0"/>
              <a:t>Of course, we have to keep in mind that this is the capacity of those hospitals, not the number of transplants actually performed. We found that the vast majority of hospitals far exceed these minimum requirements.</a:t>
            </a:r>
            <a:r>
              <a:rPr lang="en-US" baseline="0" dirty="0"/>
              <a:t> Some have hundreds of beds dedicated to organ transplantation with bed utilization rates between 100% and 200%. </a:t>
            </a:r>
            <a:r>
              <a:rPr lang="en-US" sz="1200" kern="1200" dirty="0">
                <a:solidFill>
                  <a:schemeClr val="tx1"/>
                </a:solidFill>
                <a:effectLst/>
                <a:latin typeface="+mn-lt"/>
                <a:ea typeface="+mn-ea"/>
                <a:cs typeface="+mn-cs"/>
              </a:rPr>
              <a:t>In addition, there were more than 1,000 transplant hospitals in China in 2007, and many unapproved centers also continued to perform transplants. Therefore, the actual number of transplants performed yearly in China is likely to be much higher than this minimum system capacity.</a:t>
            </a:r>
            <a:endParaRPr lang="en-US" baseline="0" dirty="0"/>
          </a:p>
        </p:txBody>
      </p:sp>
      <p:sp>
        <p:nvSpPr>
          <p:cNvPr id="4" name="Slide Number Placeholder 3"/>
          <p:cNvSpPr>
            <a:spLocks noGrp="1"/>
          </p:cNvSpPr>
          <p:nvPr>
            <p:ph type="sldNum" sz="quarter" idx="10"/>
          </p:nvPr>
        </p:nvSpPr>
        <p:spPr/>
        <p:txBody>
          <a:bodyPr/>
          <a:lstStyle/>
          <a:p>
            <a:fld id="{BB0B29AB-FF04-4B4E-A106-76BD3A8F8EB1}" type="slidenum">
              <a:rPr lang="en-US" smtClean="0"/>
              <a:t>10</a:t>
            </a:fld>
            <a:endParaRPr lang="en-US"/>
          </a:p>
        </p:txBody>
      </p:sp>
    </p:spTree>
    <p:extLst>
      <p:ext uri="{BB962C8B-B14F-4D97-AF65-F5344CB8AC3E}">
        <p14:creationId xmlns:p14="http://schemas.microsoft.com/office/powerpoint/2010/main" val="3698008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Here are a few examples to give you a sense of how many transplants are performed in China. </a:t>
            </a:r>
          </a:p>
          <a:p>
            <a:endParaRPr lang="en-US" dirty="0"/>
          </a:p>
          <a:p>
            <a:r>
              <a:rPr lang="en-US" sz="1200" kern="1200" dirty="0">
                <a:solidFill>
                  <a:schemeClr val="tx1"/>
                </a:solidFill>
                <a:effectLst/>
                <a:latin typeface="+mn-lt"/>
                <a:ea typeface="+mn-ea"/>
                <a:cs typeface="+mn-cs"/>
              </a:rPr>
              <a:t>The Oriental Organ Transplant Center in Tianjin opened in 2006 with 500 dedicated transplant beds. Its bed utilization reached 90% in 2009 and 131% in 2013 before more beds were added. Even with 500 beds, a 100% utilization rate, and an average hospitalization time of 3 to 4 weeks, its transplant volume could have reached 6,000 to 8,000 per year.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October 2017, a group of Korean journalists visited this transplant center, where they observed this center housing foreign patients in a nearby hotel in addition to its own facilities, which includes three dedicated international transplant wards. These findings suggest that the center continues to perform thousands of transplants per year.</a:t>
            </a:r>
            <a:endParaRPr lang="en-US" dirty="0"/>
          </a:p>
          <a:p>
            <a:endParaRPr lang="en-US" dirty="0"/>
          </a:p>
          <a:p>
            <a:r>
              <a:rPr lang="en-US" sz="1200" kern="1200" dirty="0">
                <a:solidFill>
                  <a:schemeClr val="tx1"/>
                </a:solidFill>
                <a:effectLst/>
                <a:latin typeface="+mn-lt"/>
                <a:ea typeface="+mn-ea"/>
                <a:cs typeface="+mn-cs"/>
              </a:rPr>
              <a:t>China officially claims between 10,000 and 15,000 transplants per year, but this figure is surpassed by just a handful of hospitals. As a side comparison, the United States only performed an average of 6,000-8,000 liver transplants in the entire</a:t>
            </a:r>
            <a:r>
              <a:rPr lang="en-US" sz="1200" kern="1200" baseline="0" dirty="0">
                <a:solidFill>
                  <a:schemeClr val="tx1"/>
                </a:solidFill>
                <a:effectLst/>
                <a:latin typeface="+mn-lt"/>
                <a:ea typeface="+mn-ea"/>
                <a:cs typeface="+mn-cs"/>
              </a:rPr>
              <a:t> country </a:t>
            </a:r>
            <a:r>
              <a:rPr lang="en-US" sz="1200" kern="1200" dirty="0">
                <a:solidFill>
                  <a:schemeClr val="tx1"/>
                </a:solidFill>
                <a:effectLst/>
                <a:latin typeface="+mn-lt"/>
                <a:ea typeface="+mn-ea"/>
                <a:cs typeface="+mn-cs"/>
              </a:rPr>
              <a:t>each year in the past two decades.</a:t>
            </a:r>
          </a:p>
        </p:txBody>
      </p:sp>
      <p:sp>
        <p:nvSpPr>
          <p:cNvPr id="4" name="Foliennummernplatzhalter 3"/>
          <p:cNvSpPr>
            <a:spLocks noGrp="1"/>
          </p:cNvSpPr>
          <p:nvPr>
            <p:ph type="sldNum" sz="quarter" idx="10"/>
          </p:nvPr>
        </p:nvSpPr>
        <p:spPr/>
        <p:txBody>
          <a:bodyPr/>
          <a:lstStyle/>
          <a:p>
            <a:fld id="{DB4CAD77-AFFC-4196-868B-CF9ED70834F6}" type="slidenum">
              <a:rPr lang="en-US" smtClean="0"/>
              <a:t>11</a:t>
            </a:fld>
            <a:endParaRPr lang="en-US"/>
          </a:p>
        </p:txBody>
      </p:sp>
    </p:spTree>
    <p:extLst>
      <p:ext uri="{BB962C8B-B14F-4D97-AF65-F5344CB8AC3E}">
        <p14:creationId xmlns:p14="http://schemas.microsoft.com/office/powerpoint/2010/main" val="3015974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push for high transplant volume is not limited to the big, national-level hospitals in big cities. It’s become a major business activity for municipal hospitals and hospitals of big companies as well.</a:t>
            </a:r>
          </a:p>
          <a:p>
            <a:endParaRPr lang="en-US" sz="1300" dirty="0"/>
          </a:p>
          <a:p>
            <a:r>
              <a:rPr lang="en-US" sz="1300" dirty="0"/>
              <a:t>One example is Dongfeng General Hospital, which is affiliated with an automobile company in </a:t>
            </a:r>
            <a:r>
              <a:rPr lang="en-US" sz="1300" dirty="0" err="1"/>
              <a:t>Shiyan</a:t>
            </a:r>
            <a:r>
              <a:rPr lang="en-US" sz="1300" dirty="0"/>
              <a:t>, which is a small industrial city in China. As early as August 2000, in one day it did 10 kidney transplants. The hospital’s vice president said in 2009, “Almost all surgeons at our hospital can independently complete kidney transplants.” They had more than 100 surgeons at that point. We had to ask ourselves how many transplants this hospital was doing to necessitate training almost all its surgeons in this procedure.</a:t>
            </a:r>
          </a:p>
          <a:p>
            <a:endParaRPr lang="en-US" sz="1300" dirty="0"/>
          </a:p>
          <a:p>
            <a:pPr defTabSz="990478">
              <a:defRPr/>
            </a:pPr>
            <a:r>
              <a:rPr lang="en-US" sz="1300" dirty="0"/>
              <a:t>These are just the tip of the iceberg. The total number adds up quite quickly once we look at the big picture.</a:t>
            </a:r>
          </a:p>
        </p:txBody>
      </p:sp>
      <p:sp>
        <p:nvSpPr>
          <p:cNvPr id="4" name="Slide Number Placeholder 3"/>
          <p:cNvSpPr>
            <a:spLocks noGrp="1"/>
          </p:cNvSpPr>
          <p:nvPr>
            <p:ph type="sldNum" sz="quarter" idx="10"/>
          </p:nvPr>
        </p:nvSpPr>
        <p:spPr/>
        <p:txBody>
          <a:bodyPr/>
          <a:lstStyle/>
          <a:p>
            <a:fld id="{BB0B29AB-FF04-4B4E-A106-76BD3A8F8EB1}" type="slidenum">
              <a:rPr lang="en-US" smtClean="0"/>
              <a:t>12</a:t>
            </a:fld>
            <a:endParaRPr lang="en-US"/>
          </a:p>
        </p:txBody>
      </p:sp>
    </p:spTree>
    <p:extLst>
      <p:ext uri="{BB962C8B-B14F-4D97-AF65-F5344CB8AC3E}">
        <p14:creationId xmlns:p14="http://schemas.microsoft.com/office/powerpoint/2010/main" val="4280070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tLang="zh-CN" sz="1200" dirty="0"/>
              <a:t>There is enormous demand for transplants in China. </a:t>
            </a:r>
          </a:p>
          <a:p>
            <a:endParaRPr lang="en-US" altLang="zh-CN" sz="1200" dirty="0"/>
          </a:p>
          <a:p>
            <a:r>
              <a:rPr lang="en-US" altLang="zh-CN" sz="1200" dirty="0"/>
              <a:t>From what we’ve seen, many transplant centers have had bed utilization rates of 100-200%. Transplant centers have expanded significantly with more beds and new wards, wings, and buildings. </a:t>
            </a:r>
          </a:p>
          <a:p>
            <a:endParaRPr lang="en-US" altLang="zh-CN" sz="1200" dirty="0"/>
          </a:p>
          <a:p>
            <a:r>
              <a:rPr lang="en-US" altLang="zh-CN" sz="1200" dirty="0"/>
              <a:t>Huang </a:t>
            </a:r>
            <a:r>
              <a:rPr lang="en-US" altLang="zh-CN" sz="1200" dirty="0" err="1"/>
              <a:t>Jiefu</a:t>
            </a:r>
            <a:r>
              <a:rPr lang="en-US" altLang="zh-CN" sz="1200" dirty="0"/>
              <a:t>, China’s top transplant official, attributed the limiting factor not to organ availability but rather to a lack of qualified hospitals and experienced doctors. He announced plans in 2015 to increase the number of approved transplant hospitals from 169 to 300 and even to 500 over the next few years. </a:t>
            </a:r>
            <a:r>
              <a:rPr lang="en-US" altLang="zh-CN" sz="1400" dirty="0"/>
              <a:t>This is part of the development roadmap.</a:t>
            </a:r>
            <a:endParaRPr lang="en-US" altLang="zh-CN" sz="1600" dirty="0"/>
          </a:p>
          <a:p>
            <a:endParaRPr lang="en-US" sz="1300" dirty="0">
              <a:solidFill>
                <a:prstClr val="black"/>
              </a:solidFill>
            </a:endParaRPr>
          </a:p>
          <a:p>
            <a:r>
              <a:rPr lang="en-US" sz="1300" dirty="0">
                <a:solidFill>
                  <a:prstClr val="black"/>
                </a:solidFill>
              </a:rPr>
              <a:t>As with all businesses, investments are made based on the expectation of profit. The massive expansion and growth of organ transplant centers in China indicates a confidence that there will be an abundant supply of organs well into the future.</a:t>
            </a:r>
          </a:p>
        </p:txBody>
      </p:sp>
      <p:sp>
        <p:nvSpPr>
          <p:cNvPr id="4" name="Foliennummernplatzhalter 3"/>
          <p:cNvSpPr>
            <a:spLocks noGrp="1"/>
          </p:cNvSpPr>
          <p:nvPr>
            <p:ph type="sldNum" sz="quarter" idx="10"/>
          </p:nvPr>
        </p:nvSpPr>
        <p:spPr/>
        <p:txBody>
          <a:bodyPr/>
          <a:lstStyle/>
          <a:p>
            <a:fld id="{DB4CAD77-AFFC-4196-868B-CF9ED70834F6}" type="slidenum">
              <a:rPr lang="en-US" smtClean="0"/>
              <a:t>13</a:t>
            </a:fld>
            <a:endParaRPr lang="en-US"/>
          </a:p>
        </p:txBody>
      </p:sp>
    </p:spTree>
    <p:extLst>
      <p:ext uri="{BB962C8B-B14F-4D97-AF65-F5344CB8AC3E}">
        <p14:creationId xmlns:p14="http://schemas.microsoft.com/office/powerpoint/2010/main" val="1618619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Because of a longstanding cultural taboo and a lack of public trust in the medical system, voluntary organ donations are rare in China.</a:t>
            </a:r>
          </a:p>
          <a:p>
            <a:endParaRPr lang="en-US" dirty="0"/>
          </a:p>
          <a:p>
            <a:r>
              <a:rPr lang="en-US" dirty="0"/>
              <a:t>China didn’t start piloting an organ donation system until 2010, when death-row prisoner organs became “a stream without a source.” </a:t>
            </a:r>
            <a:r>
              <a:rPr lang="en-US" altLang="zh-CN" dirty="0"/>
              <a:t>In 2013, two years after the </a:t>
            </a:r>
            <a:r>
              <a:rPr kumimoji="0" lang="en-US" altLang="zh-CN" sz="1200" b="0" i="0" u="none" strike="noStrike" kern="0" cap="none" spc="0" normalizeH="0" baseline="0" noProof="0" dirty="0">
                <a:ln>
                  <a:noFill/>
                </a:ln>
                <a:solidFill>
                  <a:prstClr val="black"/>
                </a:solidFill>
                <a:effectLst/>
                <a:uLnTx/>
                <a:uFillTx/>
              </a:rPr>
              <a:t>national donation system started, 23% of organs were said to be </a:t>
            </a:r>
            <a:r>
              <a:rPr kumimoji="0" lang="en-US" altLang="zh-CN" sz="1200" b="0" i="0" u="none" strike="noStrike" kern="0" cap="none" spc="-30" normalizeH="0" baseline="0" noProof="0" dirty="0">
                <a:ln>
                  <a:noFill/>
                </a:ln>
                <a:solidFill>
                  <a:prstClr val="black"/>
                </a:solidFill>
                <a:effectLst/>
                <a:uLnTx/>
                <a:uFillTx/>
              </a:rPr>
              <a:t>donated. In 2014, 80% were said to be donated, and in January 2015, 100% were said to be donated.</a:t>
            </a:r>
          </a:p>
          <a:p>
            <a:endParaRPr kumimoji="0" lang="en-US" sz="1200" b="0" i="0" u="none" strike="noStrike" kern="0" cap="none" spc="-3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30" normalizeH="0" baseline="0" noProof="0" dirty="0">
                <a:ln>
                  <a:noFill/>
                </a:ln>
                <a:solidFill>
                  <a:prstClr val="black"/>
                </a:solidFill>
                <a:effectLst/>
                <a:uLnTx/>
                <a:uFillTx/>
              </a:rPr>
              <a:t>However, the fact is that i</a:t>
            </a:r>
            <a:r>
              <a:rPr kumimoji="0" lang="en-US" altLang="zh-CN" sz="1200" b="0" i="0" u="none" strike="noStrike" kern="0" cap="none" spc="-30" normalizeH="0" baseline="0" noProof="0" dirty="0">
                <a:ln>
                  <a:noFill/>
                </a:ln>
                <a:solidFill>
                  <a:prstClr val="black"/>
                </a:solidFill>
                <a:effectLst/>
                <a:uLnTx/>
                <a:uFillTx/>
                <a:latin typeface="+mn-lt"/>
                <a:ea typeface="+mn-ea"/>
                <a:cs typeface="+mn-cs"/>
              </a:rPr>
              <a:t>n 2013, </a:t>
            </a:r>
            <a:r>
              <a:rPr lang="en-US" altLang="zh-CN" sz="1200" kern="1200" dirty="0">
                <a:solidFill>
                  <a:schemeClr val="tx1"/>
                </a:solidFill>
                <a:effectLst/>
                <a:latin typeface="+mn-lt"/>
                <a:ea typeface="+mn-ea"/>
                <a:cs typeface="+mn-cs"/>
              </a:rPr>
              <a:t>the Red Cross stated that China had completed 207 donations. Considering that there were more than 169 approved transplant hospitals at the time, this was equivalent to an average of fewer than one donation per hospital per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It is implausible for China to have replaced organ procurement from death-row prisoners with voluntary donations within one year - 2014.</a:t>
            </a:r>
          </a:p>
        </p:txBody>
      </p:sp>
      <p:sp>
        <p:nvSpPr>
          <p:cNvPr id="4" name="Foliennummernplatzhalter 3"/>
          <p:cNvSpPr>
            <a:spLocks noGrp="1"/>
          </p:cNvSpPr>
          <p:nvPr>
            <p:ph type="sldNum" sz="quarter" idx="5"/>
          </p:nvPr>
        </p:nvSpPr>
        <p:spPr/>
        <p:txBody>
          <a:bodyPr/>
          <a:lstStyle/>
          <a:p>
            <a:pPr defTabSz="990416">
              <a:defRPr/>
            </a:pPr>
            <a:fld id="{F4302CEC-9D83-4B89-A320-6EEB0A9437F0}" type="slidenum">
              <a:rPr lang="en-US">
                <a:solidFill>
                  <a:prstClr val="black"/>
                </a:solidFill>
                <a:latin typeface="Calibri"/>
              </a:rPr>
              <a:pPr defTabSz="990416">
                <a:defRPr/>
              </a:pPr>
              <a:t>14</a:t>
            </a:fld>
            <a:endParaRPr lang="en-US">
              <a:solidFill>
                <a:prstClr val="black"/>
              </a:solidFill>
              <a:latin typeface="Calibri"/>
            </a:endParaRPr>
          </a:p>
        </p:txBody>
      </p:sp>
    </p:spTree>
    <p:extLst>
      <p:ext uri="{BB962C8B-B14F-4D97-AF65-F5344CB8AC3E}">
        <p14:creationId xmlns:p14="http://schemas.microsoft.com/office/powerpoint/2010/main" val="4077903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let’s look at death-row executions.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hard to get specific figures for this because it’s treated as a state secret in China.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What we do know is that estimates by international organizations have put it at around 10,000 per year in the year 2000, and there’s been a decreasing trend since then. This</a:t>
            </a:r>
            <a:r>
              <a:rPr lang="en-US" altLang="zh-CN" sz="1200" dirty="0"/>
              <a:t> organ source could not have supported China’s ever-expanding transplant industry.</a:t>
            </a:r>
          </a:p>
          <a:p>
            <a:endParaRPr lang="en-US" altLang="zh-CN"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Chinese regime has admitted to using organs from death-row prisoners,</a:t>
            </a:r>
            <a:r>
              <a:rPr lang="en-US" sz="1200" kern="1200" baseline="0" dirty="0">
                <a:solidFill>
                  <a:schemeClr val="tx1"/>
                </a:solidFill>
                <a:effectLst/>
                <a:latin typeface="+mn-lt"/>
                <a:ea typeface="+mn-ea"/>
                <a:cs typeface="+mn-cs"/>
              </a:rPr>
              <a:t> a </a:t>
            </a:r>
            <a:r>
              <a:rPr lang="en-US" sz="1200" kern="1200" dirty="0">
                <a:solidFill>
                  <a:schemeClr val="tx1"/>
                </a:solidFill>
                <a:effectLst/>
                <a:latin typeface="+mn-lt"/>
                <a:ea typeface="+mn-ea"/>
                <a:cs typeface="+mn-cs"/>
              </a:rPr>
              <a:t>relatively less severe abuse, to divert attention from the more severe issue,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using innocent people whose only “crime” is their religious or political beliefs.</a:t>
            </a:r>
            <a:endParaRPr lang="en-US" altLang="zh-CN" sz="1200" dirty="0">
              <a:solidFill>
                <a:prstClr val="black"/>
              </a:solidFill>
            </a:endParaRPr>
          </a:p>
        </p:txBody>
      </p:sp>
      <p:sp>
        <p:nvSpPr>
          <p:cNvPr id="4" name="Slide Number Placeholder 3"/>
          <p:cNvSpPr>
            <a:spLocks noGrp="1"/>
          </p:cNvSpPr>
          <p:nvPr>
            <p:ph type="sldNum" sz="quarter" idx="10"/>
          </p:nvPr>
        </p:nvSpPr>
        <p:spPr/>
        <p:txBody>
          <a:bodyPr/>
          <a:lstStyle/>
          <a:p>
            <a:fld id="{BB0B29AB-FF04-4B4E-A106-76BD3A8F8EB1}" type="slidenum">
              <a:rPr lang="en-US" smtClean="0"/>
              <a:t>15</a:t>
            </a:fld>
            <a:endParaRPr lang="en-US"/>
          </a:p>
        </p:txBody>
      </p:sp>
    </p:spTree>
    <p:extLst>
      <p:ext uri="{BB962C8B-B14F-4D97-AF65-F5344CB8AC3E}">
        <p14:creationId xmlns:p14="http://schemas.microsoft.com/office/powerpoint/2010/main" val="2927670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0478" rtl="0" eaLnBrk="1" fontAlgn="auto" latinLnBrk="0" hangingPunct="1">
              <a:lnSpc>
                <a:spcPct val="100000"/>
              </a:lnSpc>
              <a:spcBef>
                <a:spcPts val="0"/>
              </a:spcBef>
              <a:spcAft>
                <a:spcPts val="0"/>
              </a:spcAft>
              <a:buClrTx/>
              <a:buSzTx/>
              <a:buFontTx/>
              <a:buNone/>
              <a:tabLst/>
              <a:defRPr/>
            </a:pPr>
            <a:r>
              <a:rPr lang="en-US" altLang="zh-CN" sz="1400" dirty="0">
                <a:solidFill>
                  <a:prstClr val="black"/>
                </a:solidFill>
              </a:rPr>
              <a:t>When death-row prisoners’ organs became “a stream without a source,” China announced that it would pilot a voluntary organ donation system in 2010</a:t>
            </a:r>
            <a:r>
              <a:rPr lang="en-US" altLang="zh-CN" sz="1400" dirty="0"/>
              <a:t>. </a:t>
            </a:r>
            <a:r>
              <a:rPr lang="en-US" sz="1300" dirty="0"/>
              <a:t>However, </a:t>
            </a:r>
            <a:r>
              <a:rPr lang="en-US" altLang="zh-CN" sz="1400" kern="0" dirty="0">
                <a:solidFill>
                  <a:prstClr val="black"/>
                </a:solidFill>
              </a:rPr>
              <a:t>China has not enacted fundamental laws recognizing brain death or governing organ sourcing, donation, procurement, allocation, and transplantation till now.</a:t>
            </a:r>
          </a:p>
          <a:p>
            <a:pPr marL="0" marR="0" lvl="0" indent="0" algn="l" defTabSz="990478" rtl="0" eaLnBrk="1" fontAlgn="auto" latinLnBrk="0" hangingPunct="1">
              <a:lnSpc>
                <a:spcPct val="100000"/>
              </a:lnSpc>
              <a:spcBef>
                <a:spcPts val="0"/>
              </a:spcBef>
              <a:spcAft>
                <a:spcPts val="0"/>
              </a:spcAft>
              <a:buClrTx/>
              <a:buSzTx/>
              <a:buFontTx/>
              <a:buNone/>
              <a:tabLst/>
              <a:defRPr/>
            </a:pPr>
            <a:endParaRPr lang="en-US" altLang="zh-CN" sz="1400" b="1" kern="0" dirty="0">
              <a:solidFill>
                <a:srgbClr val="79151A"/>
              </a:solidFill>
            </a:endParaRPr>
          </a:p>
          <a:p>
            <a:pPr marL="0" marR="0" lvl="0" indent="0" algn="l" defTabSz="990478" rtl="0" eaLnBrk="1" fontAlgn="auto" latinLnBrk="0" hangingPunct="1">
              <a:lnSpc>
                <a:spcPct val="100000"/>
              </a:lnSpc>
              <a:spcBef>
                <a:spcPts val="0"/>
              </a:spcBef>
              <a:spcAft>
                <a:spcPts val="0"/>
              </a:spcAft>
              <a:buClrTx/>
              <a:buSzTx/>
              <a:buFontTx/>
              <a:buNone/>
              <a:tabLst/>
              <a:defRPr/>
            </a:pPr>
            <a:r>
              <a:rPr lang="en-US" altLang="zh-CN" sz="1400" b="1" kern="0" dirty="0">
                <a:solidFill>
                  <a:srgbClr val="79151A"/>
                </a:solidFill>
              </a:rPr>
              <a:t>In 2008, Li </a:t>
            </a:r>
            <a:r>
              <a:rPr lang="en-US" altLang="zh-CN" sz="1400" b="1" kern="0" dirty="0" err="1">
                <a:solidFill>
                  <a:srgbClr val="79151A"/>
                </a:solidFill>
              </a:rPr>
              <a:t>Leishi</a:t>
            </a:r>
            <a:r>
              <a:rPr lang="en-US" altLang="zh-CN" sz="1400" b="1" kern="0" dirty="0">
                <a:solidFill>
                  <a:srgbClr val="79151A"/>
                </a:solidFill>
              </a:rPr>
              <a:t>, academician at the Chinese Academy of Engineering, told the media, “In China, organ donation after a citizen’s death exists [only] in theory.”</a:t>
            </a:r>
          </a:p>
        </p:txBody>
      </p:sp>
      <p:sp>
        <p:nvSpPr>
          <p:cNvPr id="4" name="Slide Number Placeholder 3"/>
          <p:cNvSpPr>
            <a:spLocks noGrp="1"/>
          </p:cNvSpPr>
          <p:nvPr>
            <p:ph type="sldNum" sz="quarter" idx="10"/>
          </p:nvPr>
        </p:nvSpPr>
        <p:spPr/>
        <p:txBody>
          <a:bodyPr/>
          <a:lstStyle/>
          <a:p>
            <a:pPr defTabSz="990478">
              <a:defRPr/>
            </a:pPr>
            <a:fld id="{BB0B29AB-FF04-4B4E-A106-76BD3A8F8EB1}" type="slidenum">
              <a:rPr lang="en-US">
                <a:solidFill>
                  <a:prstClr val="black"/>
                </a:solidFill>
                <a:latin typeface="Calibri" panose="020F0502020204030204"/>
              </a:rPr>
              <a:pPr defTabSz="990478">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789614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altLang="zh-CN" sz="1200" kern="1200" dirty="0">
                <a:solidFill>
                  <a:schemeClr val="tx1"/>
                </a:solidFill>
                <a:effectLst/>
                <a:latin typeface="+mn-lt"/>
                <a:ea typeface="+mn-ea"/>
                <a:cs typeface="+mn-cs"/>
              </a:rPr>
              <a:t>The situation remains. Our findings show that the heavily publicized donation and allocation system, including COTRS, serves as a façade used to whitewash illicit organ sources. It does not </a:t>
            </a:r>
            <a:r>
              <a:rPr lang="en-US" altLang="zh-CN" sz="1200" kern="0" dirty="0">
                <a:solidFill>
                  <a:prstClr val="black"/>
                </a:solidFill>
              </a:rPr>
              <a:t>function in practice or </a:t>
            </a:r>
            <a:r>
              <a:rPr lang="en-US" altLang="zh-CN" sz="1200" kern="1200" dirty="0">
                <a:solidFill>
                  <a:schemeClr val="tx1"/>
                </a:solidFill>
                <a:effectLst/>
                <a:latin typeface="+mn-lt"/>
                <a:ea typeface="+mn-ea"/>
                <a:cs typeface="+mn-cs"/>
              </a:rPr>
              <a:t>contribute significantly to the actual scale of transplants performed in China.</a:t>
            </a:r>
            <a:endParaRPr lang="en-US" sz="1300" kern="0" dirty="0">
              <a:solidFill>
                <a:prstClr val="black"/>
              </a:solidFill>
            </a:endParaRPr>
          </a:p>
        </p:txBody>
      </p:sp>
      <p:sp>
        <p:nvSpPr>
          <p:cNvPr id="4" name="Slide Number Placeholder 3"/>
          <p:cNvSpPr>
            <a:spLocks noGrp="1"/>
          </p:cNvSpPr>
          <p:nvPr>
            <p:ph type="sldNum" sz="quarter" idx="10"/>
          </p:nvPr>
        </p:nvSpPr>
        <p:spPr/>
        <p:txBody>
          <a:bodyPr/>
          <a:lstStyle/>
          <a:p>
            <a:pPr defTabSz="990478">
              <a:defRPr/>
            </a:pPr>
            <a:fld id="{BB0B29AB-FF04-4B4E-A106-76BD3A8F8EB1}" type="slidenum">
              <a:rPr lang="en-US">
                <a:solidFill>
                  <a:prstClr val="black"/>
                </a:solidFill>
                <a:latin typeface="Calibri" panose="020F0502020204030204"/>
              </a:rPr>
              <a:pPr defTabSz="990478">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1884354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sz="1300" dirty="0"/>
              <a:t>Huang </a:t>
            </a:r>
            <a:r>
              <a:rPr lang="en-US" sz="1300" dirty="0" err="1"/>
              <a:t>Jiefu</a:t>
            </a:r>
            <a:r>
              <a:rPr lang="en-US" sz="1300" dirty="0"/>
              <a:t> said in 2017 that 70% of organs came from brain-dead donors; the other 30% were mainly from donation after brain death followed by cardiac death (DBCD). However, most of doctors in China were unaware of a standard procedure to determine brain death as of 2017. This contradiction suggests widespread abuse of brain death determination in China.</a:t>
            </a:r>
          </a:p>
        </p:txBody>
      </p:sp>
      <p:sp>
        <p:nvSpPr>
          <p:cNvPr id="4" name="Slide Number Placeholder 3"/>
          <p:cNvSpPr>
            <a:spLocks noGrp="1"/>
          </p:cNvSpPr>
          <p:nvPr>
            <p:ph type="sldNum" sz="quarter" idx="10"/>
          </p:nvPr>
        </p:nvSpPr>
        <p:spPr/>
        <p:txBody>
          <a:bodyPr/>
          <a:lstStyle/>
          <a:p>
            <a:pPr defTabSz="990478">
              <a:defRPr/>
            </a:pPr>
            <a:fld id="{BB0B29AB-FF04-4B4E-A106-76BD3A8F8EB1}" type="slidenum">
              <a:rPr lang="en-US">
                <a:solidFill>
                  <a:prstClr val="black"/>
                </a:solidFill>
                <a:latin typeface="Calibri" panose="020F0502020204030204"/>
              </a:rPr>
              <a:pPr defTabSz="990478">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755337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The U.S. had 130 million registered organ donors in 2016. With a crude annual death rate of 8.2 per 1000 population, there would have been an estimated 1.07 million deaths of registered donors. There were 9,971 deceased organ donors.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China had 104,538 registered organ donors in 2016 and a death rate of 7.7 per 1000 population, which would yield an estimated 805 deaths of registered donors. </a:t>
            </a:r>
          </a:p>
          <a:p>
            <a:r>
              <a:rPr lang="en-US" sz="1200" kern="1200" dirty="0">
                <a:solidFill>
                  <a:schemeClr val="tx1"/>
                </a:solidFill>
                <a:effectLst/>
                <a:latin typeface="+mn-lt"/>
                <a:ea typeface="+mn-ea"/>
                <a:cs typeface="+mn-cs"/>
              </a:rPr>
              <a:t>Even if its ratio of registered donor deaths and actual donors is similar to that of the U.S, this figure would translate to 7.5 donors. </a:t>
            </a:r>
          </a:p>
          <a:p>
            <a:r>
              <a:rPr lang="en-US" sz="1200" kern="1200" dirty="0">
                <a:solidFill>
                  <a:schemeClr val="tx1"/>
                </a:solidFill>
                <a:effectLst/>
                <a:latin typeface="+mn-lt"/>
                <a:ea typeface="+mn-ea"/>
                <a:cs typeface="+mn-cs"/>
              </a:rPr>
              <a:t>Even CODAC’s figure of 373,536 registered donors at the end of 2017 would yield proportionally a dozen actual donors.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China claims that 100% of organs are donated and routinely quotes waiting times in days to weeks. How is this possible?</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B4CAD77-AFFC-4196-868B-CF9ED70834F6}" type="slidenum">
              <a:rPr lang="en-US" smtClean="0"/>
              <a:t>19</a:t>
            </a:fld>
            <a:endParaRPr lang="en-US"/>
          </a:p>
        </p:txBody>
      </p:sp>
    </p:spTree>
    <p:extLst>
      <p:ext uri="{BB962C8B-B14F-4D97-AF65-F5344CB8AC3E}">
        <p14:creationId xmlns:p14="http://schemas.microsoft.com/office/powerpoint/2010/main" val="37655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Since these crimes are still going on, digging for the true data </a:t>
            </a:r>
            <a:r>
              <a:rPr lang="en-US" altLang="zh-CN" sz="1200" kern="1200" dirty="0">
                <a:solidFill>
                  <a:schemeClr val="tx1"/>
                </a:solidFill>
                <a:effectLst/>
                <a:latin typeface="+mn-lt"/>
                <a:ea typeface="+mn-ea"/>
                <a:cs typeface="+mn-cs"/>
              </a:rPr>
              <a:t>is very </a:t>
            </a:r>
            <a:r>
              <a:rPr lang="en-US" sz="1200" kern="1200" dirty="0">
                <a:solidFill>
                  <a:schemeClr val="tx1"/>
                </a:solidFill>
                <a:effectLst/>
                <a:latin typeface="+mn-lt"/>
                <a:ea typeface="+mn-ea"/>
                <a:cs typeface="+mn-cs"/>
              </a:rPr>
              <a:t>difficult, actually the true number of transplants and their sources are treated as a state secret. T</a:t>
            </a:r>
            <a:r>
              <a:rPr lang="en-US" dirty="0">
                <a:solidFill>
                  <a:srgbClr val="C00000"/>
                </a:solidFill>
              </a:rPr>
              <a:t>he evidence has been systematically hidden and destroyed, and </a:t>
            </a:r>
            <a:r>
              <a:rPr lang="en-US" sz="1200" kern="1200" dirty="0">
                <a:solidFill>
                  <a:srgbClr val="C00000"/>
                </a:solidFill>
                <a:effectLst/>
                <a:latin typeface="+mn-lt"/>
                <a:ea typeface="+mn-ea"/>
                <a:cs typeface="+mn-cs"/>
              </a:rPr>
              <a:t>data is falsified level by level because of </a:t>
            </a:r>
            <a:r>
              <a:rPr lang="en-US" dirty="0">
                <a:solidFill>
                  <a:srgbClr val="C00000"/>
                </a:solidFill>
              </a:rPr>
              <a:t>financial incentives and </a:t>
            </a:r>
            <a:r>
              <a:rPr lang="en-US" sz="1200" kern="1200" dirty="0">
                <a:solidFill>
                  <a:srgbClr val="C00000"/>
                </a:solidFill>
                <a:effectLst/>
                <a:latin typeface="+mn-lt"/>
                <a:ea typeface="+mn-ea"/>
                <a:cs typeface="+mn-cs"/>
              </a:rPr>
              <a:t>unaccountable organ sources. As a result, the true number of transplants performed in China may never be known.</a:t>
            </a:r>
          </a:p>
          <a:p>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While it is impossible to directly observe this giant, it is possible to gauge its size by measuring the dimensions of its footprints, and understand its characteristics by a study of its habitat. The methodology of our research is very much similar to that in the study of paleontology. </a:t>
            </a:r>
            <a:r>
              <a:rPr lang="en-US" altLang="zh-CN" sz="1200" kern="1200" dirty="0">
                <a:solidFill>
                  <a:schemeClr val="tx1"/>
                </a:solidFill>
                <a:effectLst/>
                <a:latin typeface="+mn-lt"/>
                <a:ea typeface="+mn-ea"/>
                <a:cs typeface="+mn-cs"/>
              </a:rPr>
              <a:t>We have systematically examined and analyzed hundreds of transplant hospitals, government and industry statements, policies, legislation, regulations, media reports, medical journals, and other information. That formed the foundation of the evidence system of China’s forced organ</a:t>
            </a:r>
            <a:r>
              <a:rPr lang="en-US" altLang="zh-CN" sz="1200" kern="1200" baseline="0" dirty="0">
                <a:solidFill>
                  <a:schemeClr val="tx1"/>
                </a:solidFill>
                <a:effectLst/>
                <a:latin typeface="+mn-lt"/>
                <a:ea typeface="+mn-ea"/>
                <a:cs typeface="+mn-cs"/>
              </a:rPr>
              <a:t> harvesting</a:t>
            </a:r>
            <a:r>
              <a:rPr lang="en-US" altLang="zh-CN"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BB0B29AB-FF04-4B4E-A106-76BD3A8F8EB1}" type="slidenum">
              <a:rPr lang="en-US" smtClean="0"/>
              <a:t>2</a:t>
            </a:fld>
            <a:endParaRPr lang="en-US" dirty="0"/>
          </a:p>
        </p:txBody>
      </p:sp>
    </p:spTree>
    <p:extLst>
      <p:ext uri="{BB962C8B-B14F-4D97-AF65-F5344CB8AC3E}">
        <p14:creationId xmlns:p14="http://schemas.microsoft.com/office/powerpoint/2010/main" val="2308396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scale from another angle, the actual donations by regions.</a:t>
            </a:r>
          </a:p>
          <a:p>
            <a:endParaRPr lang="en-US" dirty="0"/>
          </a:p>
          <a:p>
            <a:r>
              <a:rPr lang="en-US" dirty="0"/>
              <a:t>The average reported donors per transplant hospital for the top provinces were just dozens each year. They </a:t>
            </a:r>
            <a:r>
              <a:rPr lang="en-US" altLang="zh-CN" dirty="0"/>
              <a:t>could not accommodate even China’s minimum government-imposed transplant system capacity (based on minimum bed counts) in one year, let alone its on-demand nature and the number of actual transplants conducted.</a:t>
            </a:r>
          </a:p>
        </p:txBody>
      </p:sp>
      <p:sp>
        <p:nvSpPr>
          <p:cNvPr id="4" name="Slide Number Placeholder 3"/>
          <p:cNvSpPr>
            <a:spLocks noGrp="1"/>
          </p:cNvSpPr>
          <p:nvPr>
            <p:ph type="sldNum" sz="quarter" idx="10"/>
          </p:nvPr>
        </p:nvSpPr>
        <p:spPr/>
        <p:txBody>
          <a:bodyPr/>
          <a:lstStyle/>
          <a:p>
            <a:pPr defTabSz="990478">
              <a:defRPr/>
            </a:pPr>
            <a:fld id="{BB0B29AB-FF04-4B4E-A106-76BD3A8F8EB1}" type="slidenum">
              <a:rPr lang="en-US">
                <a:solidFill>
                  <a:prstClr val="black"/>
                </a:solidFill>
                <a:latin typeface="Calibri" panose="020F0502020204030204"/>
              </a:rPr>
              <a:pPr defTabSz="990478">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48502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Furthermore, according to new research published in </a:t>
            </a:r>
            <a:r>
              <a:rPr lang="en-US" i="1" dirty="0"/>
              <a:t>BMC Medical Ethics </a:t>
            </a:r>
            <a:r>
              <a:rPr lang="en-US" altLang="zh-CN" i="0" dirty="0"/>
              <a:t>in </a:t>
            </a:r>
            <a:r>
              <a:rPr lang="en-US" altLang="zh-CN" i="0" dirty="0">
                <a:solidFill>
                  <a:srgbClr val="800000"/>
                </a:solidFill>
              </a:rPr>
              <a:t>November 2019</a:t>
            </a:r>
            <a:r>
              <a:rPr lang="en-US" i="1" dirty="0"/>
              <a:t>, </a:t>
            </a:r>
            <a:r>
              <a:rPr lang="en-US" i="0" dirty="0"/>
              <a:t>th</a:t>
            </a:r>
            <a:r>
              <a:rPr lang="en-US" dirty="0"/>
              <a:t>e Chinese government may have been systematically misreporting the number of organs it claims it has voluntarily collected since 2010.</a:t>
            </a:r>
          </a:p>
          <a:p>
            <a:endParaRPr lang="en-US" dirty="0"/>
          </a:p>
          <a:p>
            <a:r>
              <a:rPr lang="en-US" dirty="0"/>
              <a:t>https://</a:t>
            </a:r>
            <a:r>
              <a:rPr lang="en-US" dirty="0" err="1"/>
              <a:t>bmcmedethics.biomedcentral.com</a:t>
            </a:r>
            <a:r>
              <a:rPr lang="en-US" dirty="0"/>
              <a:t>/articles/10.1186/s12910-019-0406-6</a:t>
            </a:r>
          </a:p>
          <a:p>
            <a:r>
              <a:rPr lang="en-US" dirty="0"/>
              <a:t>Robertson, M.P., Hinde, R.L. &amp; </a:t>
            </a:r>
            <a:r>
              <a:rPr lang="en-US" dirty="0" err="1"/>
              <a:t>Lavee</a:t>
            </a:r>
            <a:r>
              <a:rPr lang="en-US" dirty="0"/>
              <a:t>, J. Analysis of official deceased organ donation data casts doubt on the credibility of China’s organ transplant reform. </a:t>
            </a:r>
            <a:r>
              <a:rPr lang="en-US" i="1" dirty="0"/>
              <a:t>BMC Med Ethics</a:t>
            </a:r>
            <a:r>
              <a:rPr lang="en-US" dirty="0"/>
              <a:t> </a:t>
            </a:r>
            <a:r>
              <a:rPr lang="en-US" b="0" dirty="0"/>
              <a:t>20</a:t>
            </a:r>
            <a:r>
              <a:rPr lang="en-US" b="1" dirty="0"/>
              <a:t>, </a:t>
            </a:r>
            <a:r>
              <a:rPr lang="en-US" dirty="0"/>
              <a:t>79 (2019) doi:10.1186/s12910-019-0406-6</a:t>
            </a:r>
          </a:p>
          <a:p>
            <a:endParaRPr lang="en-US" dirty="0"/>
          </a:p>
          <a:p>
            <a:r>
              <a:rPr lang="en-US" dirty="0"/>
              <a:t>The researchers' findings have been reviewed by one of the world's leading statisticians, Sir David </a:t>
            </a:r>
            <a:r>
              <a:rPr lang="en-US" dirty="0" err="1"/>
              <a:t>Spiegelhalter</a:t>
            </a:r>
            <a:r>
              <a:rPr lang="en-US" dirty="0"/>
              <a:t>, former president of the Royal Statistical Society in the UK:  </a:t>
            </a:r>
          </a:p>
          <a:p>
            <a:r>
              <a:rPr lang="en-US" dirty="0"/>
              <a:t>"The anomalies in the data examined...follow a systematic and surprising pattern," </a:t>
            </a:r>
            <a:r>
              <a:rPr lang="en-US" dirty="0" err="1"/>
              <a:t>Spiegelhalter</a:t>
            </a:r>
            <a:r>
              <a:rPr lang="en-US" dirty="0"/>
              <a:t> wrote,</a:t>
            </a:r>
            <a:r>
              <a:rPr lang="en-US" baseline="0" dirty="0"/>
              <a:t> </a:t>
            </a:r>
            <a:r>
              <a:rPr lang="en-US" dirty="0"/>
              <a:t>"The close agreement of the numbers of donors and transplants with a quadratic function is remarkable and is in sharp contrast to other countries who have increased their activity over this period... I cannot think of any good reason for such a quadratic trend arising naturally."</a:t>
            </a:r>
          </a:p>
        </p:txBody>
      </p:sp>
      <p:sp>
        <p:nvSpPr>
          <p:cNvPr id="4" name="Slide Number Placeholder 3"/>
          <p:cNvSpPr>
            <a:spLocks noGrp="1"/>
          </p:cNvSpPr>
          <p:nvPr>
            <p:ph type="sldNum" sz="quarter" idx="10"/>
          </p:nvPr>
        </p:nvSpPr>
        <p:spPr/>
        <p:txBody>
          <a:bodyPr/>
          <a:lstStyle/>
          <a:p>
            <a:pPr defTabSz="990478">
              <a:defRPr/>
            </a:pPr>
            <a:fld id="{BB0B29AB-FF04-4B4E-A106-76BD3A8F8EB1}" type="slidenum">
              <a:rPr lang="en-US">
                <a:solidFill>
                  <a:prstClr val="black"/>
                </a:solidFill>
                <a:latin typeface="Calibri" panose="020F0502020204030204"/>
              </a:rPr>
              <a:pPr defTabSz="990478">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525217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1680" marR="0" lvl="0" indent="-641680" algn="l" defTabSz="3497130" rtl="0" eaLnBrk="1" fontAlgn="auto" latinLnBrk="0" hangingPunct="1">
              <a:lnSpc>
                <a:spcPct val="90000"/>
              </a:lnSpc>
              <a:spcBef>
                <a:spcPts val="2200"/>
              </a:spcBef>
              <a:spcAft>
                <a:spcPts val="0"/>
              </a:spcAft>
              <a:buClr>
                <a:srgbClr val="EAEAEA"/>
              </a:buClr>
              <a:buSzTx/>
              <a:buFontTx/>
              <a:buNone/>
              <a:tabLst>
                <a:tab pos="641680" algn="l"/>
                <a:tab pos="3494865" algn="l"/>
                <a:tab pos="6998326" algn="l"/>
                <a:tab pos="10496055" algn="l"/>
                <a:tab pos="13993786" algn="l"/>
                <a:tab pos="17497244" algn="l"/>
                <a:tab pos="20986380" algn="l"/>
                <a:tab pos="24492704" algn="l"/>
                <a:tab pos="27987569" algn="l"/>
                <a:tab pos="31491030" algn="l"/>
                <a:tab pos="34983029" algn="l"/>
                <a:tab pos="38486490" algn="l"/>
                <a:tab pos="38775818" algn="l"/>
                <a:tab pos="41545929" algn="l"/>
                <a:tab pos="44316039" algn="l"/>
                <a:tab pos="47089014" algn="l"/>
              </a:tabLst>
              <a:defRPr/>
            </a:pPr>
            <a:r>
              <a:rPr lang="en-US" altLang="zh-CN" dirty="0"/>
              <a:t>Even though the sparse organ donations cannot</a:t>
            </a:r>
            <a:r>
              <a:rPr lang="en-US" altLang="zh-CN" baseline="0" dirty="0"/>
              <a:t> even cover domestic needs</a:t>
            </a:r>
            <a:r>
              <a:rPr lang="en-US" altLang="zh-CN" dirty="0"/>
              <a:t>, </a:t>
            </a:r>
            <a:r>
              <a:rPr lang="en-US" sz="1200" dirty="0">
                <a:solidFill>
                  <a:prstClr val="black"/>
                </a:solidFill>
                <a:latin typeface="+mn-lt"/>
              </a:rPr>
              <a:t>in 2014, Huang </a:t>
            </a:r>
            <a:r>
              <a:rPr lang="en-US" sz="1200" dirty="0" err="1">
                <a:solidFill>
                  <a:prstClr val="black"/>
                </a:solidFill>
                <a:latin typeface="+mn-lt"/>
              </a:rPr>
              <a:t>Jiefu</a:t>
            </a:r>
            <a:r>
              <a:rPr lang="en-US" sz="1200" baseline="0" dirty="0">
                <a:solidFill>
                  <a:prstClr val="black"/>
                </a:solidFill>
                <a:latin typeface="+mn-lt"/>
              </a:rPr>
              <a:t> </a:t>
            </a:r>
            <a:r>
              <a:rPr lang="en-US" sz="1200" dirty="0">
                <a:solidFill>
                  <a:prstClr val="black"/>
                </a:solidFill>
                <a:latin typeface="+mn-lt"/>
              </a:rPr>
              <a:t>went to Taiwan to propose a "cross-strait organ exchange platform" effectively to export human organs from the mainland to Taiwan, such that “patients would no longer need to travel from Taiwan to mainland China to undergo transplants.”</a:t>
            </a:r>
          </a:p>
          <a:p>
            <a:pPr marL="641680" marR="0" lvl="0" indent="-641680" algn="l" defTabSz="3497130" rtl="0" eaLnBrk="1" fontAlgn="auto" latinLnBrk="0" hangingPunct="1">
              <a:lnSpc>
                <a:spcPct val="90000"/>
              </a:lnSpc>
              <a:spcBef>
                <a:spcPts val="2200"/>
              </a:spcBef>
              <a:spcAft>
                <a:spcPts val="0"/>
              </a:spcAft>
              <a:buClr>
                <a:srgbClr val="EAEAEA"/>
              </a:buClr>
              <a:buSzTx/>
              <a:buFontTx/>
              <a:buNone/>
              <a:tabLst>
                <a:tab pos="641680" algn="l"/>
                <a:tab pos="3494865" algn="l"/>
                <a:tab pos="6998326" algn="l"/>
                <a:tab pos="10496055" algn="l"/>
                <a:tab pos="13993786" algn="l"/>
                <a:tab pos="17497244" algn="l"/>
                <a:tab pos="20986380" algn="l"/>
                <a:tab pos="24492704" algn="l"/>
                <a:tab pos="27987569" algn="l"/>
                <a:tab pos="31491030" algn="l"/>
                <a:tab pos="34983029" algn="l"/>
                <a:tab pos="38486490" algn="l"/>
                <a:tab pos="38775818" algn="l"/>
                <a:tab pos="41545929" algn="l"/>
                <a:tab pos="44316039" algn="l"/>
                <a:tab pos="47089014" algn="l"/>
              </a:tabLst>
              <a:defRPr/>
            </a:pPr>
            <a:endParaRPr lang="en-US" sz="1200" dirty="0">
              <a:solidFill>
                <a:prstClr val="black"/>
              </a:solidFill>
              <a:latin typeface="+mn-lt"/>
            </a:endParaRPr>
          </a:p>
          <a:p>
            <a:pPr marL="641680" marR="0" lvl="0" indent="-641680" algn="l" defTabSz="3497130" rtl="0" eaLnBrk="1" fontAlgn="auto" latinLnBrk="0" hangingPunct="1">
              <a:lnSpc>
                <a:spcPct val="90000"/>
              </a:lnSpc>
              <a:spcBef>
                <a:spcPts val="2200"/>
              </a:spcBef>
              <a:spcAft>
                <a:spcPts val="0"/>
              </a:spcAft>
              <a:buClr>
                <a:srgbClr val="EAEAEA"/>
              </a:buClr>
              <a:buSzTx/>
              <a:buFontTx/>
              <a:buNone/>
              <a:tabLst>
                <a:tab pos="641680" algn="l"/>
                <a:tab pos="3494865" algn="l"/>
                <a:tab pos="6998326" algn="l"/>
                <a:tab pos="10496055" algn="l"/>
                <a:tab pos="13993786" algn="l"/>
                <a:tab pos="17497244" algn="l"/>
                <a:tab pos="20986380" algn="l"/>
                <a:tab pos="24492704" algn="l"/>
                <a:tab pos="27987569" algn="l"/>
                <a:tab pos="31491030" algn="l"/>
                <a:tab pos="34983029" algn="l"/>
                <a:tab pos="38486490" algn="l"/>
                <a:tab pos="38775818" algn="l"/>
                <a:tab pos="41545929" algn="l"/>
                <a:tab pos="44316039" algn="l"/>
                <a:tab pos="47089014" algn="l"/>
              </a:tabLst>
              <a:defRPr/>
            </a:pPr>
            <a:r>
              <a:rPr lang="en-US" sz="1200" dirty="0">
                <a:solidFill>
                  <a:prstClr val="black"/>
                </a:solidFill>
                <a:latin typeface="+mn-lt"/>
              </a:rPr>
              <a:t>The China Organ Transplantation Development Foundation (COTDF) signed an organ sharing agreement with the Macau Health Bureau in November 2017. Residents of Macau, Hong Kong, and Taiwan can register for organs through COTRS, China’s new organ allocation system.</a:t>
            </a:r>
          </a:p>
          <a:p>
            <a:pPr marL="641680" marR="0" lvl="0" indent="-641680" algn="l" defTabSz="3497130" rtl="0" eaLnBrk="1" fontAlgn="auto" latinLnBrk="0" hangingPunct="1">
              <a:lnSpc>
                <a:spcPct val="90000"/>
              </a:lnSpc>
              <a:spcBef>
                <a:spcPts val="2200"/>
              </a:spcBef>
              <a:spcAft>
                <a:spcPts val="0"/>
              </a:spcAft>
              <a:buClr>
                <a:srgbClr val="EAEAEA"/>
              </a:buClr>
              <a:buSzTx/>
              <a:buFontTx/>
              <a:buNone/>
              <a:tabLst>
                <a:tab pos="641680" algn="l"/>
                <a:tab pos="3494865" algn="l"/>
                <a:tab pos="6998326" algn="l"/>
                <a:tab pos="10496055" algn="l"/>
                <a:tab pos="13993786" algn="l"/>
                <a:tab pos="17497244" algn="l"/>
                <a:tab pos="20986380" algn="l"/>
                <a:tab pos="24492704" algn="l"/>
                <a:tab pos="27987569" algn="l"/>
                <a:tab pos="31491030" algn="l"/>
                <a:tab pos="34983029" algn="l"/>
                <a:tab pos="38486490" algn="l"/>
                <a:tab pos="38775818" algn="l"/>
                <a:tab pos="41545929" algn="l"/>
                <a:tab pos="44316039" algn="l"/>
                <a:tab pos="47089014" algn="l"/>
              </a:tabLst>
              <a:defRPr/>
            </a:pPr>
            <a:endParaRPr lang="en-US" sz="1200" dirty="0">
              <a:solidFill>
                <a:prstClr val="black"/>
              </a:solidFill>
              <a:latin typeface="+mn-lt"/>
            </a:endParaRPr>
          </a:p>
          <a:p>
            <a:pPr marL="641680" marR="0" lvl="0" indent="-641680" algn="l" defTabSz="3497130" rtl="0" eaLnBrk="1" fontAlgn="auto" latinLnBrk="0" hangingPunct="1">
              <a:lnSpc>
                <a:spcPct val="90000"/>
              </a:lnSpc>
              <a:spcBef>
                <a:spcPts val="2200"/>
              </a:spcBef>
              <a:spcAft>
                <a:spcPts val="0"/>
              </a:spcAft>
              <a:buClr>
                <a:srgbClr val="EAEAEA"/>
              </a:buClr>
              <a:buSzTx/>
              <a:buFontTx/>
              <a:buNone/>
              <a:tabLst>
                <a:tab pos="641680" algn="l"/>
                <a:tab pos="3494865" algn="l"/>
                <a:tab pos="6998326" algn="l"/>
                <a:tab pos="10496055" algn="l"/>
                <a:tab pos="13993786" algn="l"/>
                <a:tab pos="17497244" algn="l"/>
                <a:tab pos="20986380" algn="l"/>
                <a:tab pos="24492704" algn="l"/>
                <a:tab pos="27987569" algn="l"/>
                <a:tab pos="31491030" algn="l"/>
                <a:tab pos="34983029" algn="l"/>
                <a:tab pos="38486490" algn="l"/>
                <a:tab pos="38775818" algn="l"/>
                <a:tab pos="41545929" algn="l"/>
                <a:tab pos="44316039" algn="l"/>
                <a:tab pos="47089014" algn="l"/>
              </a:tabLst>
              <a:defRPr/>
            </a:pPr>
            <a:r>
              <a:rPr lang="en-US" sz="1200" dirty="0">
                <a:solidFill>
                  <a:prstClr val="black"/>
                </a:solidFill>
                <a:latin typeface="+mn-lt"/>
              </a:rPr>
              <a:t>At the 2017 Chinese Transplant Conference, Huang </a:t>
            </a:r>
            <a:r>
              <a:rPr lang="en-US" sz="1200" dirty="0" err="1">
                <a:solidFill>
                  <a:prstClr val="black"/>
                </a:solidFill>
                <a:latin typeface="+mn-lt"/>
              </a:rPr>
              <a:t>Jiefu</a:t>
            </a:r>
            <a:r>
              <a:rPr lang="en-US" sz="1200" dirty="0">
                <a:solidFill>
                  <a:prstClr val="black"/>
                </a:solidFill>
                <a:latin typeface="+mn-lt"/>
              </a:rPr>
              <a:t> presented organ transplantation as part of China’s “One Belt, One Road” Initiative. The Initiative aims to strengthen cooperation in organ transplantation between China and other parts of Asia, Europe, East Africa, and Oceania.</a:t>
            </a:r>
          </a:p>
        </p:txBody>
      </p:sp>
      <p:sp>
        <p:nvSpPr>
          <p:cNvPr id="4" name="Slide Number Placeholder 3"/>
          <p:cNvSpPr>
            <a:spLocks noGrp="1"/>
          </p:cNvSpPr>
          <p:nvPr>
            <p:ph type="sldNum" sz="quarter" idx="10"/>
          </p:nvPr>
        </p:nvSpPr>
        <p:spPr/>
        <p:txBody>
          <a:bodyPr/>
          <a:lstStyle/>
          <a:p>
            <a:pPr defTabSz="990478">
              <a:defRPr/>
            </a:pPr>
            <a:fld id="{BB0B29AB-FF04-4B4E-A106-76BD3A8F8EB1}" type="slidenum">
              <a:rPr lang="en-US">
                <a:solidFill>
                  <a:prstClr val="black"/>
                </a:solidFill>
                <a:latin typeface="Calibri" panose="020F0502020204030204"/>
              </a:rPr>
              <a:pPr defTabSz="990478">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2525217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47760248-F953-42EF-BEC4-6A1D04E7F9AA}"/>
              </a:ext>
            </a:extLst>
          </p:cNvPr>
          <p:cNvSpPr>
            <a:spLocks noGrp="1" noRot="1" noChangeAspect="1" noChangeArrowheads="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9ED7457E-543D-46E3-B50E-87CD5ABF17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endParaRPr lang="en-US" altLang="zh-CN" dirty="0"/>
          </a:p>
        </p:txBody>
      </p:sp>
      <p:sp>
        <p:nvSpPr>
          <p:cNvPr id="138244" name="Slide Number Placeholder 3">
            <a:extLst>
              <a:ext uri="{FF2B5EF4-FFF2-40B4-BE49-F238E27FC236}">
                <a16:creationId xmlns:a16="http://schemas.microsoft.com/office/drawing/2014/main" id="{D4623E9D-F807-41E9-B515-3CF3A90BC8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877" indent="-285722">
              <a:defRPr>
                <a:solidFill>
                  <a:schemeClr val="tx1"/>
                </a:solidFill>
                <a:latin typeface="Calibri" panose="020F0502020204030204" pitchFamily="34" charset="0"/>
              </a:defRPr>
            </a:lvl2pPr>
            <a:lvl3pPr marL="1142888" indent="-228578">
              <a:defRPr>
                <a:solidFill>
                  <a:schemeClr val="tx1"/>
                </a:solidFill>
                <a:latin typeface="Calibri" panose="020F0502020204030204" pitchFamily="34" charset="0"/>
              </a:defRPr>
            </a:lvl3pPr>
            <a:lvl4pPr marL="1600043" indent="-228578">
              <a:defRPr>
                <a:solidFill>
                  <a:schemeClr val="tx1"/>
                </a:solidFill>
                <a:latin typeface="Calibri" panose="020F0502020204030204" pitchFamily="34" charset="0"/>
              </a:defRPr>
            </a:lvl4pPr>
            <a:lvl5pPr marL="2057198" indent="-228578">
              <a:defRPr>
                <a:solidFill>
                  <a:schemeClr val="tx1"/>
                </a:solidFill>
                <a:latin typeface="Calibri" panose="020F0502020204030204" pitchFamily="34" charset="0"/>
              </a:defRPr>
            </a:lvl5pPr>
            <a:lvl6pPr marL="2514353" indent="-228578" fontAlgn="base">
              <a:spcBef>
                <a:spcPct val="0"/>
              </a:spcBef>
              <a:spcAft>
                <a:spcPct val="0"/>
              </a:spcAft>
              <a:defRPr>
                <a:solidFill>
                  <a:schemeClr val="tx1"/>
                </a:solidFill>
                <a:latin typeface="Calibri" panose="020F0502020204030204" pitchFamily="34" charset="0"/>
              </a:defRPr>
            </a:lvl6pPr>
            <a:lvl7pPr marL="2971509" indent="-228578" fontAlgn="base">
              <a:spcBef>
                <a:spcPct val="0"/>
              </a:spcBef>
              <a:spcAft>
                <a:spcPct val="0"/>
              </a:spcAft>
              <a:defRPr>
                <a:solidFill>
                  <a:schemeClr val="tx1"/>
                </a:solidFill>
                <a:latin typeface="Calibri" panose="020F0502020204030204" pitchFamily="34" charset="0"/>
              </a:defRPr>
            </a:lvl7pPr>
            <a:lvl8pPr marL="3428664" indent="-228578" fontAlgn="base">
              <a:spcBef>
                <a:spcPct val="0"/>
              </a:spcBef>
              <a:spcAft>
                <a:spcPct val="0"/>
              </a:spcAft>
              <a:defRPr>
                <a:solidFill>
                  <a:schemeClr val="tx1"/>
                </a:solidFill>
                <a:latin typeface="Calibri" panose="020F0502020204030204" pitchFamily="34" charset="0"/>
              </a:defRPr>
            </a:lvl8pPr>
            <a:lvl9pPr marL="3885819" indent="-22857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5AD0CD6-793C-4AB3-A916-DD47EDC69711}" type="slidenum">
              <a:rPr lang="en-US" altLang="zh-CN"/>
              <a:pPr fontAlgn="base">
                <a:spcBef>
                  <a:spcPct val="0"/>
                </a:spcBef>
                <a:spcAft>
                  <a:spcPct val="0"/>
                </a:spcAft>
              </a:pPr>
              <a:t>23</a:t>
            </a:fld>
            <a:endParaRPr lang="en-US" altLang="zh-CN"/>
          </a:p>
        </p:txBody>
      </p:sp>
    </p:spTree>
    <p:extLst>
      <p:ext uri="{BB962C8B-B14F-4D97-AF65-F5344CB8AC3E}">
        <p14:creationId xmlns:p14="http://schemas.microsoft.com/office/powerpoint/2010/main" val="746701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prstClr val="black"/>
                </a:solidFill>
                <a:latin typeface="+mn-lt"/>
              </a:rPr>
              <a:t>However, </a:t>
            </a:r>
            <a:r>
              <a:rPr lang="en-US" dirty="0"/>
              <a:t>recent Investigations confirm that organ tourism to China</a:t>
            </a:r>
            <a:r>
              <a:rPr lang="en-US" altLang="zh-CN" dirty="0"/>
              <a:t> continues to thrive:</a:t>
            </a:r>
          </a:p>
          <a:p>
            <a:endParaRPr lang="en-US" dirty="0"/>
          </a:p>
          <a:p>
            <a:pPr lvl="1"/>
            <a:r>
              <a:rPr lang="en-US" altLang="zh-CN" sz="1200" kern="1200" dirty="0">
                <a:solidFill>
                  <a:schemeClr val="tx1"/>
                </a:solidFill>
                <a:effectLst/>
                <a:latin typeface="+mn-lt"/>
                <a:ea typeface="+mn-ea"/>
                <a:cs typeface="+mn-cs"/>
              </a:rPr>
              <a:t>An on-site investigation by South Korea’s TV </a:t>
            </a:r>
            <a:r>
              <a:rPr lang="en-US" altLang="zh-CN" sz="1200" kern="1200" dirty="0" err="1">
                <a:solidFill>
                  <a:schemeClr val="tx1"/>
                </a:solidFill>
                <a:effectLst/>
                <a:latin typeface="+mn-lt"/>
                <a:ea typeface="+mn-ea"/>
                <a:cs typeface="+mn-cs"/>
              </a:rPr>
              <a:t>Chosun</a:t>
            </a:r>
            <a:r>
              <a:rPr lang="en-US" altLang="zh-CN" sz="1200" kern="1200" dirty="0">
                <a:solidFill>
                  <a:schemeClr val="tx1"/>
                </a:solidFill>
                <a:effectLst/>
                <a:latin typeface="+mn-lt"/>
                <a:ea typeface="+mn-ea"/>
                <a:cs typeface="+mn-cs"/>
              </a:rPr>
              <a:t> in 2017 showed a steady stream of international patients receiving organs at one of the largest transplant centers in China:</a:t>
            </a:r>
            <a:endParaRPr lang="en-US" dirty="0"/>
          </a:p>
          <a:p>
            <a:pPr lvl="1"/>
            <a:endParaRPr lang="en-US" dirty="0"/>
          </a:p>
          <a:p>
            <a:pPr marL="761489" lvl="1" indent="-304289">
              <a:buFont typeface="Arial" panose="020B0604020202020204" pitchFamily="34" charset="0"/>
              <a:buChar char="•"/>
            </a:pPr>
            <a:r>
              <a:rPr lang="en-US" dirty="0"/>
              <a:t>dedicated facilities and staff for international patients</a:t>
            </a:r>
          </a:p>
          <a:p>
            <a:pPr marL="761489" lvl="1" indent="-304289">
              <a:buFont typeface="Arial" panose="020B0604020202020204" pitchFamily="34" charset="0"/>
              <a:buChar char="•"/>
            </a:pPr>
            <a:r>
              <a:rPr lang="en-US" dirty="0"/>
              <a:t>high volume: 8 transplants on a single day in the international department </a:t>
            </a:r>
          </a:p>
          <a:p>
            <a:pPr marL="761489" lvl="2" indent="-304289" defTabSz="1622877">
              <a:lnSpc>
                <a:spcPts val="4260"/>
              </a:lnSpc>
              <a:spcBef>
                <a:spcPts val="1065"/>
              </a:spcBef>
              <a:spcAft>
                <a:spcPts val="1065"/>
              </a:spcAft>
              <a:buFont typeface="Arial" panose="020B0604020202020204" pitchFamily="34" charset="0"/>
              <a:buChar char="•"/>
              <a:defRPr/>
            </a:pPr>
            <a:r>
              <a:rPr lang="en-US" dirty="0"/>
              <a:t>contradicts official statements that transplant tourism no longer occurs</a:t>
            </a:r>
            <a:r>
              <a:rPr lang="en-US" altLang="zh-CN" dirty="0"/>
              <a:t>:</a:t>
            </a:r>
          </a:p>
          <a:p>
            <a:pPr marL="1218689" lvl="3" indent="-304289" defTabSz="1622877">
              <a:lnSpc>
                <a:spcPts val="4260"/>
              </a:lnSpc>
              <a:spcBef>
                <a:spcPts val="1065"/>
              </a:spcBef>
              <a:spcAft>
                <a:spcPts val="1065"/>
              </a:spcAft>
              <a:buFont typeface="Arial" panose="020B0604020202020204" pitchFamily="34" charset="0"/>
              <a:buChar char="•"/>
              <a:defRPr/>
            </a:pPr>
            <a:r>
              <a:rPr lang="en-US" altLang="zh-CN" sz="4300" kern="0" dirty="0">
                <a:solidFill>
                  <a:srgbClr val="800000"/>
                </a:solidFill>
              </a:rPr>
              <a:t>“</a:t>
            </a:r>
            <a:r>
              <a:rPr lang="en-US" altLang="zh-CN" sz="4300" dirty="0">
                <a:solidFill>
                  <a:srgbClr val="800000"/>
                </a:solidFill>
              </a:rPr>
              <a:t>The government pretends not to know about it</a:t>
            </a:r>
            <a:r>
              <a:rPr lang="en-US" altLang="zh-CN" sz="4300" kern="0" dirty="0">
                <a:solidFill>
                  <a:srgbClr val="800000"/>
                </a:solidFill>
              </a:rPr>
              <a:t>”</a:t>
            </a:r>
          </a:p>
          <a:p>
            <a:pPr marL="1218689" lvl="3" indent="-304289" defTabSz="1622877">
              <a:lnSpc>
                <a:spcPts val="4260"/>
              </a:lnSpc>
              <a:spcBef>
                <a:spcPts val="1065"/>
              </a:spcBef>
              <a:spcAft>
                <a:spcPts val="1065"/>
              </a:spcAft>
              <a:buFont typeface="Arial" panose="020B0604020202020204" pitchFamily="34" charset="0"/>
              <a:buChar char="•"/>
              <a:defRPr/>
            </a:pPr>
            <a:r>
              <a:rPr lang="en-US" altLang="zh-CN" sz="4300" kern="0" dirty="0">
                <a:solidFill>
                  <a:srgbClr val="800000"/>
                </a:solidFill>
              </a:rPr>
              <a:t>“</a:t>
            </a:r>
            <a:r>
              <a:rPr lang="en-US" altLang="zh-CN" sz="4300" dirty="0">
                <a:solidFill>
                  <a:srgbClr val="800000"/>
                </a:solidFill>
              </a:rPr>
              <a:t>We have lots of foreign patients</a:t>
            </a:r>
            <a:r>
              <a:rPr lang="en-US" altLang="zh-CN" sz="4300" kern="0" dirty="0">
                <a:solidFill>
                  <a:srgbClr val="800000"/>
                </a:solidFill>
              </a:rPr>
              <a:t>”</a:t>
            </a:r>
          </a:p>
          <a:p>
            <a:pPr marL="761489" lvl="2" indent="-304289" defTabSz="1622877">
              <a:lnSpc>
                <a:spcPts val="4260"/>
              </a:lnSpc>
              <a:spcBef>
                <a:spcPts val="1065"/>
              </a:spcBef>
              <a:spcAft>
                <a:spcPts val="1065"/>
              </a:spcAft>
              <a:buFont typeface="Arial" panose="020B0604020202020204" pitchFamily="34" charset="0"/>
              <a:buChar char="•"/>
              <a:defRPr/>
            </a:pPr>
            <a:r>
              <a:rPr lang="en-US" altLang="zh-CN" sz="4400" dirty="0"/>
              <a:t>wait times: days to weeks (on demand)</a:t>
            </a:r>
          </a:p>
        </p:txBody>
      </p:sp>
      <p:sp>
        <p:nvSpPr>
          <p:cNvPr id="4" name="Slide Number Placeholder 3"/>
          <p:cNvSpPr>
            <a:spLocks noGrp="1"/>
          </p:cNvSpPr>
          <p:nvPr>
            <p:ph type="sldNum" sz="quarter" idx="5"/>
          </p:nvPr>
        </p:nvSpPr>
        <p:spPr/>
        <p:txBody>
          <a:bodyPr/>
          <a:lstStyle/>
          <a:p>
            <a:fld id="{DB4CAD77-AFFC-4196-868B-CF9ED70834F6}" type="slidenum">
              <a:rPr lang="en-US" smtClean="0"/>
              <a:t>24</a:t>
            </a:fld>
            <a:endParaRPr lang="en-US"/>
          </a:p>
        </p:txBody>
      </p:sp>
    </p:spTree>
    <p:extLst>
      <p:ext uri="{BB962C8B-B14F-4D97-AF65-F5344CB8AC3E}">
        <p14:creationId xmlns:p14="http://schemas.microsoft.com/office/powerpoint/2010/main" val="646149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5332D09B-CABF-4307-8583-52C3E1952E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C9079A6B-2FCF-46FD-A889-BB136BC95FCF}"/>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2400"/>
              </a:spcBef>
              <a:spcAft>
                <a:spcPts val="0"/>
              </a:spcAft>
              <a:buClrTx/>
              <a:buSzTx/>
              <a:buFontTx/>
              <a:buNone/>
              <a:tabLst/>
              <a:defRPr/>
            </a:pPr>
            <a:r>
              <a:rPr lang="en-US" altLang="zh-CN" sz="1400" dirty="0">
                <a:solidFill>
                  <a:prstClr val="black"/>
                </a:solidFill>
                <a:latin typeface="+mn-lt"/>
              </a:rPr>
              <a:t>It seems that China has more than enough organs to export, despite few donations. Where do the organs come from?</a:t>
            </a:r>
          </a:p>
          <a:p>
            <a:pPr marL="0" marR="0" lvl="0" indent="0" algn="l" defTabSz="914400" rtl="0" eaLnBrk="1" fontAlgn="auto" latinLnBrk="0" hangingPunct="1">
              <a:lnSpc>
                <a:spcPct val="100000"/>
              </a:lnSpc>
              <a:spcBef>
                <a:spcPts val="2400"/>
              </a:spcBef>
              <a:spcAft>
                <a:spcPts val="0"/>
              </a:spcAft>
              <a:buClrTx/>
              <a:buSzTx/>
              <a:buFontTx/>
              <a:buNone/>
              <a:tabLst/>
              <a:defRPr/>
            </a:pPr>
            <a:endParaRPr lang="en-US" altLang="zh-CN" sz="1400" dirty="0">
              <a:solidFill>
                <a:prstClr val="black"/>
              </a:solidFill>
              <a:latin typeface="+mn-lt"/>
            </a:endParaRPr>
          </a:p>
          <a:p>
            <a:pPr marL="0" marR="0" lvl="0" indent="0" algn="l" defTabSz="914400" rtl="0" eaLnBrk="1" fontAlgn="auto" latinLnBrk="0" hangingPunct="1">
              <a:lnSpc>
                <a:spcPct val="100000"/>
              </a:lnSpc>
              <a:spcBef>
                <a:spcPts val="2400"/>
              </a:spcBef>
              <a:spcAft>
                <a:spcPts val="0"/>
              </a:spcAft>
              <a:buClrTx/>
              <a:buSzTx/>
              <a:buFontTx/>
              <a:buNone/>
              <a:tabLst/>
              <a:defRPr/>
            </a:pPr>
            <a:r>
              <a:rPr lang="en-US" altLang="zh-CN" sz="1400" dirty="0">
                <a:solidFill>
                  <a:prstClr val="black"/>
                </a:solidFill>
                <a:latin typeface="+mn-lt"/>
              </a:rPr>
              <a:t>In fact, using prisoners’ organs is not a new thing. </a:t>
            </a:r>
            <a:r>
              <a:rPr lang="en-US" altLang="zh-CN" sz="1200" kern="1200" dirty="0">
                <a:solidFill>
                  <a:schemeClr val="tx1"/>
                </a:solidFill>
                <a:effectLst/>
                <a:latin typeface="+mn-lt"/>
                <a:ea typeface="+mn-ea"/>
                <a:cs typeface="+mn-cs"/>
              </a:rPr>
              <a:t>Documents dating from 1962 show that the </a:t>
            </a:r>
            <a:r>
              <a:rPr lang="en-US" altLang="zh-CN" sz="1400" dirty="0">
                <a:solidFill>
                  <a:srgbClr val="404040"/>
                </a:solidFill>
              </a:rPr>
              <a:t>Central Military Commission issued guidance that all death-row and serious offenders can be disposed of according to the Party’s needs per “revolutionary protocol,” under which enemies of the state are deprived of all rights and utilized as state resources.</a:t>
            </a:r>
          </a:p>
          <a:p>
            <a:pPr marL="457200" indent="-457200">
              <a:spcBef>
                <a:spcPts val="2400"/>
              </a:spcBef>
              <a:buFontTx/>
              <a:buChar char="•"/>
            </a:pPr>
            <a:endParaRPr lang="en-US" altLang="zh-CN" sz="1400" dirty="0">
              <a:solidFill>
                <a:srgbClr val="404040"/>
              </a:solidFill>
            </a:endParaRPr>
          </a:p>
          <a:p>
            <a:pPr marL="457200" indent="-457200">
              <a:spcBef>
                <a:spcPts val="2400"/>
              </a:spcBef>
              <a:buFontTx/>
              <a:buChar char="•"/>
            </a:pPr>
            <a:r>
              <a:rPr lang="en-US" altLang="zh-CN" sz="1400" dirty="0">
                <a:solidFill>
                  <a:srgbClr val="404040"/>
                </a:solidFill>
              </a:rPr>
              <a:t>Early 1940s: “counter-revolutionaries” killed for cadavers</a:t>
            </a:r>
          </a:p>
          <a:p>
            <a:pPr marL="457200" indent="-457200">
              <a:spcBef>
                <a:spcPts val="2400"/>
              </a:spcBef>
              <a:buFontTx/>
              <a:buChar char="•"/>
            </a:pPr>
            <a:r>
              <a:rPr lang="en-US" altLang="zh-CN" sz="1400" dirty="0">
                <a:solidFill>
                  <a:srgbClr val="404040"/>
                </a:solidFill>
              </a:rPr>
              <a:t>1960: China performs first organ transplant</a:t>
            </a:r>
          </a:p>
          <a:p>
            <a:pPr marL="457200" indent="-457200">
              <a:spcBef>
                <a:spcPts val="2400"/>
              </a:spcBef>
              <a:buFontTx/>
              <a:buChar char="•"/>
            </a:pPr>
            <a:r>
              <a:rPr lang="en-US" altLang="zh-CN" sz="1400" dirty="0">
                <a:solidFill>
                  <a:srgbClr val="404040"/>
                </a:solidFill>
              </a:rPr>
              <a:t>1962: Central Military Commission issues guidance that all death-row and serious offenders can be disposed of according to the Party’s needs per “revolutionary protocol”</a:t>
            </a:r>
          </a:p>
          <a:p>
            <a:pPr marL="457200" indent="-457200">
              <a:spcBef>
                <a:spcPts val="2400"/>
              </a:spcBef>
              <a:buFontTx/>
              <a:buChar char="•"/>
            </a:pPr>
            <a:r>
              <a:rPr lang="en-US" altLang="zh-CN" sz="1400" dirty="0">
                <a:solidFill>
                  <a:srgbClr val="404040"/>
                </a:solidFill>
              </a:rPr>
              <a:t>1978 - First documented organ harvesting from a prisoner of conscience, Zhong </a:t>
            </a:r>
            <a:r>
              <a:rPr lang="en-US" altLang="zh-CN" sz="1400" dirty="0" err="1">
                <a:solidFill>
                  <a:srgbClr val="404040"/>
                </a:solidFill>
              </a:rPr>
              <a:t>Haiyuan</a:t>
            </a:r>
            <a:endParaRPr lang="en-US" altLang="zh-CN" sz="1600" dirty="0">
              <a:solidFill>
                <a:srgbClr val="404040"/>
              </a:solidFill>
            </a:endParaRPr>
          </a:p>
        </p:txBody>
      </p:sp>
      <p:sp>
        <p:nvSpPr>
          <p:cNvPr id="114692" name="Slide Number Placeholder 3">
            <a:extLst>
              <a:ext uri="{FF2B5EF4-FFF2-40B4-BE49-F238E27FC236}">
                <a16:creationId xmlns:a16="http://schemas.microsoft.com/office/drawing/2014/main" id="{484FFB78-22C4-4CF8-A7CC-EA202F812F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9013">
              <a:defRPr>
                <a:solidFill>
                  <a:schemeClr val="tx1"/>
                </a:solidFill>
                <a:latin typeface="Calibri" panose="020F0502020204030204" pitchFamily="34" charset="0"/>
              </a:defRPr>
            </a:lvl1pPr>
            <a:lvl2pPr marL="742950" indent="-285750" defTabSz="989013">
              <a:defRPr>
                <a:solidFill>
                  <a:schemeClr val="tx1"/>
                </a:solidFill>
                <a:latin typeface="Calibri" panose="020F0502020204030204" pitchFamily="34" charset="0"/>
              </a:defRPr>
            </a:lvl2pPr>
            <a:lvl3pPr marL="1143000" indent="-228600" defTabSz="989013">
              <a:defRPr>
                <a:solidFill>
                  <a:schemeClr val="tx1"/>
                </a:solidFill>
                <a:latin typeface="Calibri" panose="020F0502020204030204" pitchFamily="34" charset="0"/>
              </a:defRPr>
            </a:lvl3pPr>
            <a:lvl4pPr marL="1600200" indent="-228600" defTabSz="989013">
              <a:defRPr>
                <a:solidFill>
                  <a:schemeClr val="tx1"/>
                </a:solidFill>
                <a:latin typeface="Calibri" panose="020F0502020204030204" pitchFamily="34" charset="0"/>
              </a:defRPr>
            </a:lvl4pPr>
            <a:lvl5pPr marL="2057400" indent="-228600" defTabSz="989013">
              <a:defRPr>
                <a:solidFill>
                  <a:schemeClr val="tx1"/>
                </a:solidFill>
                <a:latin typeface="Calibri" panose="020F0502020204030204" pitchFamily="34" charset="0"/>
              </a:defRPr>
            </a:lvl5pPr>
            <a:lvl6pPr marL="2514600" indent="-228600" defTabSz="989013" fontAlgn="base">
              <a:spcBef>
                <a:spcPct val="0"/>
              </a:spcBef>
              <a:spcAft>
                <a:spcPct val="0"/>
              </a:spcAft>
              <a:defRPr>
                <a:solidFill>
                  <a:schemeClr val="tx1"/>
                </a:solidFill>
                <a:latin typeface="Calibri" panose="020F0502020204030204" pitchFamily="34" charset="0"/>
              </a:defRPr>
            </a:lvl6pPr>
            <a:lvl7pPr marL="2971800" indent="-228600" defTabSz="989013" fontAlgn="base">
              <a:spcBef>
                <a:spcPct val="0"/>
              </a:spcBef>
              <a:spcAft>
                <a:spcPct val="0"/>
              </a:spcAft>
              <a:defRPr>
                <a:solidFill>
                  <a:schemeClr val="tx1"/>
                </a:solidFill>
                <a:latin typeface="Calibri" panose="020F0502020204030204" pitchFamily="34" charset="0"/>
              </a:defRPr>
            </a:lvl7pPr>
            <a:lvl8pPr marL="3429000" indent="-228600" defTabSz="989013" fontAlgn="base">
              <a:spcBef>
                <a:spcPct val="0"/>
              </a:spcBef>
              <a:spcAft>
                <a:spcPct val="0"/>
              </a:spcAft>
              <a:defRPr>
                <a:solidFill>
                  <a:schemeClr val="tx1"/>
                </a:solidFill>
                <a:latin typeface="Calibri" panose="020F0502020204030204" pitchFamily="34" charset="0"/>
              </a:defRPr>
            </a:lvl8pPr>
            <a:lvl9pPr marL="3886200" indent="-228600" defTabSz="98901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19C32E6-9B84-407F-9A50-460933A89643}" type="slidenum">
              <a:rPr lang="en-US" altLang="en-US">
                <a:solidFill>
                  <a:srgbClr val="000000"/>
                </a:solidFill>
              </a:rPr>
              <a:pPr fontAlgn="base">
                <a:spcBef>
                  <a:spcPct val="0"/>
                </a:spcBef>
                <a:spcAft>
                  <a:spcPct val="0"/>
                </a:spcAft>
              </a:pPr>
              <a:t>25</a:t>
            </a:fld>
            <a:endParaRPr lang="en-US" alt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55EA2776-6882-4BF9-AA62-EABC02423B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3903722E-2C23-4800-8D39-DC2D32F690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dirty="0"/>
              <a:t>A major transplant center thanked the government for supporting its organ procurement activities. This refers to a regulation passed in 1984 that </a:t>
            </a:r>
            <a:r>
              <a:rPr lang="en-US" altLang="zh-CN" sz="1300" dirty="0"/>
              <a:t>allows the bodies and organs of prisoners to be used under certain conditions.</a:t>
            </a:r>
          </a:p>
          <a:p>
            <a:pPr>
              <a:spcBef>
                <a:spcPct val="0"/>
              </a:spcBef>
            </a:pPr>
            <a:endParaRPr lang="en-US" altLang="zh-CN" sz="1300" dirty="0"/>
          </a:p>
          <a:p>
            <a:pPr>
              <a:spcBef>
                <a:spcPct val="0"/>
              </a:spcBef>
            </a:pPr>
            <a:r>
              <a:rPr lang="en-US" altLang="zh-CN" sz="1300" dirty="0"/>
              <a:t>During the persecution of Falun Gong, this regulation justifies the sourcing of organs from Falun Gong practitioners who refuse to disclose their identities without consent of either themselves or their family members, even though they have not been sentenced to death.</a:t>
            </a:r>
          </a:p>
          <a:p>
            <a:pPr>
              <a:spcBef>
                <a:spcPct val="0"/>
              </a:spcBef>
            </a:pPr>
            <a:endParaRPr lang="en-US" altLang="zh-CN" sz="1300" dirty="0"/>
          </a:p>
          <a:p>
            <a:pPr>
              <a:spcBef>
                <a:spcPct val="0"/>
              </a:spcBef>
            </a:pPr>
            <a:r>
              <a:rPr lang="en-US" altLang="zh-CN" sz="1300" dirty="0"/>
              <a:t>Huang </a:t>
            </a:r>
            <a:r>
              <a:rPr lang="en-US" altLang="zh-CN" sz="1300" dirty="0" err="1"/>
              <a:t>Jiefu’s</a:t>
            </a:r>
            <a:r>
              <a:rPr lang="en-US" altLang="zh-CN" sz="1300" dirty="0"/>
              <a:t> announcement about stopping the use of organs from death-row prisoners has no legal effect and cannot be traced to any official policy statements or laws. Organ harvesting is still supported and protected by the government today.</a:t>
            </a:r>
          </a:p>
        </p:txBody>
      </p:sp>
      <p:sp>
        <p:nvSpPr>
          <p:cNvPr id="116740" name="Slide Number Placeholder 3">
            <a:extLst>
              <a:ext uri="{FF2B5EF4-FFF2-40B4-BE49-F238E27FC236}">
                <a16:creationId xmlns:a16="http://schemas.microsoft.com/office/drawing/2014/main" id="{D1B00C50-631E-401E-8977-EC8276C29B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9013">
              <a:defRPr>
                <a:solidFill>
                  <a:schemeClr val="tx1"/>
                </a:solidFill>
                <a:latin typeface="Calibri" panose="020F0502020204030204" pitchFamily="34" charset="0"/>
              </a:defRPr>
            </a:lvl1pPr>
            <a:lvl2pPr marL="742950" indent="-285750" defTabSz="989013">
              <a:defRPr>
                <a:solidFill>
                  <a:schemeClr val="tx1"/>
                </a:solidFill>
                <a:latin typeface="Calibri" panose="020F0502020204030204" pitchFamily="34" charset="0"/>
              </a:defRPr>
            </a:lvl2pPr>
            <a:lvl3pPr marL="1143000" indent="-228600" defTabSz="989013">
              <a:defRPr>
                <a:solidFill>
                  <a:schemeClr val="tx1"/>
                </a:solidFill>
                <a:latin typeface="Calibri" panose="020F0502020204030204" pitchFamily="34" charset="0"/>
              </a:defRPr>
            </a:lvl3pPr>
            <a:lvl4pPr marL="1600200" indent="-228600" defTabSz="989013">
              <a:defRPr>
                <a:solidFill>
                  <a:schemeClr val="tx1"/>
                </a:solidFill>
                <a:latin typeface="Calibri" panose="020F0502020204030204" pitchFamily="34" charset="0"/>
              </a:defRPr>
            </a:lvl4pPr>
            <a:lvl5pPr marL="2057400" indent="-228600" defTabSz="989013">
              <a:defRPr>
                <a:solidFill>
                  <a:schemeClr val="tx1"/>
                </a:solidFill>
                <a:latin typeface="Calibri" panose="020F0502020204030204" pitchFamily="34" charset="0"/>
              </a:defRPr>
            </a:lvl5pPr>
            <a:lvl6pPr marL="2514600" indent="-228600" defTabSz="989013" fontAlgn="base">
              <a:spcBef>
                <a:spcPct val="0"/>
              </a:spcBef>
              <a:spcAft>
                <a:spcPct val="0"/>
              </a:spcAft>
              <a:defRPr>
                <a:solidFill>
                  <a:schemeClr val="tx1"/>
                </a:solidFill>
                <a:latin typeface="Calibri" panose="020F0502020204030204" pitchFamily="34" charset="0"/>
              </a:defRPr>
            </a:lvl6pPr>
            <a:lvl7pPr marL="2971800" indent="-228600" defTabSz="989013" fontAlgn="base">
              <a:spcBef>
                <a:spcPct val="0"/>
              </a:spcBef>
              <a:spcAft>
                <a:spcPct val="0"/>
              </a:spcAft>
              <a:defRPr>
                <a:solidFill>
                  <a:schemeClr val="tx1"/>
                </a:solidFill>
                <a:latin typeface="Calibri" panose="020F0502020204030204" pitchFamily="34" charset="0"/>
              </a:defRPr>
            </a:lvl7pPr>
            <a:lvl8pPr marL="3429000" indent="-228600" defTabSz="989013" fontAlgn="base">
              <a:spcBef>
                <a:spcPct val="0"/>
              </a:spcBef>
              <a:spcAft>
                <a:spcPct val="0"/>
              </a:spcAft>
              <a:defRPr>
                <a:solidFill>
                  <a:schemeClr val="tx1"/>
                </a:solidFill>
                <a:latin typeface="Calibri" panose="020F0502020204030204" pitchFamily="34" charset="0"/>
              </a:defRPr>
            </a:lvl8pPr>
            <a:lvl9pPr marL="3886200" indent="-228600" defTabSz="98901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1475987-6DEF-4F55-869D-C790BD56B374}" type="slidenum">
              <a:rPr lang="en-US" altLang="zh-CN">
                <a:solidFill>
                  <a:srgbClr val="000000"/>
                </a:solidFill>
              </a:rPr>
              <a:pPr fontAlgn="base">
                <a:spcBef>
                  <a:spcPct val="0"/>
                </a:spcBef>
                <a:spcAft>
                  <a:spcPct val="0"/>
                </a:spcAft>
              </a:pPr>
              <a:t>26</a:t>
            </a:fld>
            <a:endParaRPr lang="en-US" altLang="zh-CN">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160ED69B-87A8-48DE-A2C9-CA96CF8AAE93}"/>
              </a:ext>
            </a:extLst>
          </p:cNvPr>
          <p:cNvSpPr>
            <a:spLocks noGrp="1" noRot="1" noChangeAspect="1" noChangeArrowheads="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21C758A2-78BD-4F1B-8F87-DA4AB95E94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88916">
              <a:spcBef>
                <a:spcPct val="0"/>
              </a:spcBef>
            </a:pPr>
            <a:r>
              <a:rPr lang="en-US" altLang="zh-CN" dirty="0"/>
              <a:t>Since 2000, those targeted for organ harvesting have primarily been practitioners of Falun Gong, a traditional meditation practice whose adherents seek to cultivate the qualities of truthfulness, compassion, and tolerance. It has no religious formalities or membership structure, and it is freely taught around the world.</a:t>
            </a:r>
          </a:p>
          <a:p>
            <a:pPr defTabSz="988916">
              <a:spcBef>
                <a:spcPct val="0"/>
              </a:spcBef>
            </a:pPr>
            <a:endParaRPr lang="en-US" altLang="zh-CN" dirty="0"/>
          </a:p>
          <a:p>
            <a:pPr defTabSz="988916">
              <a:spcBef>
                <a:spcPct val="0"/>
              </a:spcBef>
            </a:pPr>
            <a:r>
              <a:rPr lang="en-US" altLang="zh-CN" dirty="0"/>
              <a:t>By the end of the 1990s, over 70 million Chinese citizens were practicing Falun Gong.</a:t>
            </a:r>
          </a:p>
        </p:txBody>
      </p:sp>
      <p:sp>
        <p:nvSpPr>
          <p:cNvPr id="120836" name="Slide Number Placeholder 3">
            <a:extLst>
              <a:ext uri="{FF2B5EF4-FFF2-40B4-BE49-F238E27FC236}">
                <a16:creationId xmlns:a16="http://schemas.microsoft.com/office/drawing/2014/main" id="{F0ADE49D-0C9E-47BD-99A3-304A487C2F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8916">
              <a:defRPr>
                <a:solidFill>
                  <a:schemeClr val="tx1"/>
                </a:solidFill>
                <a:latin typeface="Calibri" panose="020F0502020204030204" pitchFamily="34" charset="0"/>
              </a:defRPr>
            </a:lvl1pPr>
            <a:lvl2pPr marL="742877" indent="-285722" defTabSz="988916">
              <a:defRPr>
                <a:solidFill>
                  <a:schemeClr val="tx1"/>
                </a:solidFill>
                <a:latin typeface="Calibri" panose="020F0502020204030204" pitchFamily="34" charset="0"/>
              </a:defRPr>
            </a:lvl2pPr>
            <a:lvl3pPr marL="1142888" indent="-228578" defTabSz="988916">
              <a:defRPr>
                <a:solidFill>
                  <a:schemeClr val="tx1"/>
                </a:solidFill>
                <a:latin typeface="Calibri" panose="020F0502020204030204" pitchFamily="34" charset="0"/>
              </a:defRPr>
            </a:lvl3pPr>
            <a:lvl4pPr marL="1600043" indent="-228578" defTabSz="988916">
              <a:defRPr>
                <a:solidFill>
                  <a:schemeClr val="tx1"/>
                </a:solidFill>
                <a:latin typeface="Calibri" panose="020F0502020204030204" pitchFamily="34" charset="0"/>
              </a:defRPr>
            </a:lvl4pPr>
            <a:lvl5pPr marL="2057198" indent="-228578" defTabSz="988916">
              <a:defRPr>
                <a:solidFill>
                  <a:schemeClr val="tx1"/>
                </a:solidFill>
                <a:latin typeface="Calibri" panose="020F0502020204030204" pitchFamily="34" charset="0"/>
              </a:defRPr>
            </a:lvl5pPr>
            <a:lvl6pPr marL="2514353" indent="-228578" defTabSz="988916" fontAlgn="base">
              <a:spcBef>
                <a:spcPct val="0"/>
              </a:spcBef>
              <a:spcAft>
                <a:spcPct val="0"/>
              </a:spcAft>
              <a:defRPr>
                <a:solidFill>
                  <a:schemeClr val="tx1"/>
                </a:solidFill>
                <a:latin typeface="Calibri" panose="020F0502020204030204" pitchFamily="34" charset="0"/>
              </a:defRPr>
            </a:lvl6pPr>
            <a:lvl7pPr marL="2971509" indent="-228578" defTabSz="988916" fontAlgn="base">
              <a:spcBef>
                <a:spcPct val="0"/>
              </a:spcBef>
              <a:spcAft>
                <a:spcPct val="0"/>
              </a:spcAft>
              <a:defRPr>
                <a:solidFill>
                  <a:schemeClr val="tx1"/>
                </a:solidFill>
                <a:latin typeface="Calibri" panose="020F0502020204030204" pitchFamily="34" charset="0"/>
              </a:defRPr>
            </a:lvl7pPr>
            <a:lvl8pPr marL="3428664" indent="-228578" defTabSz="988916" fontAlgn="base">
              <a:spcBef>
                <a:spcPct val="0"/>
              </a:spcBef>
              <a:spcAft>
                <a:spcPct val="0"/>
              </a:spcAft>
              <a:defRPr>
                <a:solidFill>
                  <a:schemeClr val="tx1"/>
                </a:solidFill>
                <a:latin typeface="Calibri" panose="020F0502020204030204" pitchFamily="34" charset="0"/>
              </a:defRPr>
            </a:lvl8pPr>
            <a:lvl9pPr marL="3885819" indent="-228578" defTabSz="988916"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14698B3-6A42-4150-8BBA-716683B45C88}" type="slidenum">
              <a:rPr lang="en-US" altLang="zh-CN">
                <a:solidFill>
                  <a:srgbClr val="000000"/>
                </a:solidFill>
              </a:rPr>
              <a:pPr fontAlgn="base">
                <a:spcBef>
                  <a:spcPct val="0"/>
                </a:spcBef>
                <a:spcAft>
                  <a:spcPct val="0"/>
                </a:spcAft>
              </a:pPr>
              <a:t>27</a:t>
            </a:fld>
            <a:endParaRPr lang="en-US" altLang="zh-CN">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幻灯片图像占位符 1">
            <a:extLst>
              <a:ext uri="{FF2B5EF4-FFF2-40B4-BE49-F238E27FC236}">
                <a16:creationId xmlns:a16="http://schemas.microsoft.com/office/drawing/2014/main" id="{C3924DDE-5C89-4C4B-8745-5ACBF4B5A48E}"/>
              </a:ext>
            </a:extLst>
          </p:cNvPr>
          <p:cNvSpPr>
            <a:spLocks noGrp="1" noRot="1" noChangeAspect="1" noChangeArrowheads="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DEB9E383-1759-4B6F-9D93-C3F2B6CC2323}"/>
              </a:ext>
            </a:extLst>
          </p:cNvPr>
          <p:cNvSpPr>
            <a:spLocks noGrp="1"/>
          </p:cNvSpPr>
          <p:nvPr>
            <p:ph type="body" idx="1"/>
          </p:nvPr>
        </p:nvSpPr>
        <p:spPr/>
        <p:txBody>
          <a:bodyPr wrap="square" numCol="1" anchor="t" anchorCtr="0" compatLnSpc="1">
            <a:prstTxWarp prst="textNoShape">
              <a:avLst/>
            </a:prstTxWarp>
          </a:bodyPr>
          <a:lstStyle/>
          <a:p>
            <a:pPr defTabSz="988916">
              <a:spcBef>
                <a:spcPct val="0"/>
              </a:spcBef>
            </a:pPr>
            <a:r>
              <a:rPr lang="en-US" altLang="zh-CN" dirty="0"/>
              <a:t>The Communist Party’s former leader Jiang Zemin saw Falun Gong’s popularity as a threat to his rule. In violation of the Chinese Constitution, Jiang launched a campaign in 1999 to ruin their reputations, bankrupt them financially, and destroy them physically. Under the instruction of 100% “transformation” without exemption, Falun Gong practitioners have been systematically arrested and tortured in prisons, labor camps, and secret detention facilities for refusing to renounce their faith. </a:t>
            </a:r>
          </a:p>
          <a:p>
            <a:pPr defTabSz="988916">
              <a:spcBef>
                <a:spcPct val="0"/>
              </a:spcBef>
            </a:pPr>
            <a:endParaRPr lang="en-US" altLang="zh-CN" dirty="0"/>
          </a:p>
          <a:p>
            <a:pPr defTabSz="988916">
              <a:spcBef>
                <a:spcPct val="0"/>
              </a:spcBef>
            </a:pPr>
            <a:r>
              <a:rPr lang="en-US" altLang="zh-CN" dirty="0"/>
              <a:t>In 2001, the campaign against Falun Gong was included in China's Tenth Five-Year Plan. Meanwhile, organ transplantation has been prioritized in China’s national development strategy without a voluntary organ donation system.</a:t>
            </a:r>
          </a:p>
        </p:txBody>
      </p:sp>
      <p:sp>
        <p:nvSpPr>
          <p:cNvPr id="122884" name="灯片编号占位符 3">
            <a:extLst>
              <a:ext uri="{FF2B5EF4-FFF2-40B4-BE49-F238E27FC236}">
                <a16:creationId xmlns:a16="http://schemas.microsoft.com/office/drawing/2014/main" id="{61D1F8B5-73FA-42A5-B01A-444B77D551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877" indent="-285722">
              <a:defRPr>
                <a:solidFill>
                  <a:schemeClr val="tx1"/>
                </a:solidFill>
                <a:latin typeface="Calibri" panose="020F0502020204030204" pitchFamily="34" charset="0"/>
              </a:defRPr>
            </a:lvl2pPr>
            <a:lvl3pPr marL="1142888" indent="-228578">
              <a:defRPr>
                <a:solidFill>
                  <a:schemeClr val="tx1"/>
                </a:solidFill>
                <a:latin typeface="Calibri" panose="020F0502020204030204" pitchFamily="34" charset="0"/>
              </a:defRPr>
            </a:lvl3pPr>
            <a:lvl4pPr marL="1600043" indent="-228578">
              <a:defRPr>
                <a:solidFill>
                  <a:schemeClr val="tx1"/>
                </a:solidFill>
                <a:latin typeface="Calibri" panose="020F0502020204030204" pitchFamily="34" charset="0"/>
              </a:defRPr>
            </a:lvl4pPr>
            <a:lvl5pPr marL="2057198" indent="-228578">
              <a:defRPr>
                <a:solidFill>
                  <a:schemeClr val="tx1"/>
                </a:solidFill>
                <a:latin typeface="Calibri" panose="020F0502020204030204" pitchFamily="34" charset="0"/>
              </a:defRPr>
            </a:lvl5pPr>
            <a:lvl6pPr marL="2514353" indent="-228578" fontAlgn="base">
              <a:spcBef>
                <a:spcPct val="0"/>
              </a:spcBef>
              <a:spcAft>
                <a:spcPct val="0"/>
              </a:spcAft>
              <a:defRPr>
                <a:solidFill>
                  <a:schemeClr val="tx1"/>
                </a:solidFill>
                <a:latin typeface="Calibri" panose="020F0502020204030204" pitchFamily="34" charset="0"/>
              </a:defRPr>
            </a:lvl6pPr>
            <a:lvl7pPr marL="2971509" indent="-228578" fontAlgn="base">
              <a:spcBef>
                <a:spcPct val="0"/>
              </a:spcBef>
              <a:spcAft>
                <a:spcPct val="0"/>
              </a:spcAft>
              <a:defRPr>
                <a:solidFill>
                  <a:schemeClr val="tx1"/>
                </a:solidFill>
                <a:latin typeface="Calibri" panose="020F0502020204030204" pitchFamily="34" charset="0"/>
              </a:defRPr>
            </a:lvl7pPr>
            <a:lvl8pPr marL="3428664" indent="-228578" fontAlgn="base">
              <a:spcBef>
                <a:spcPct val="0"/>
              </a:spcBef>
              <a:spcAft>
                <a:spcPct val="0"/>
              </a:spcAft>
              <a:defRPr>
                <a:solidFill>
                  <a:schemeClr val="tx1"/>
                </a:solidFill>
                <a:latin typeface="Calibri" panose="020F0502020204030204" pitchFamily="34" charset="0"/>
              </a:defRPr>
            </a:lvl8pPr>
            <a:lvl9pPr marL="3885819" indent="-22857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DE93AB5-860E-4DE3-849E-298D849CD60E}" type="slidenum">
              <a:rPr lang="en-US" altLang="zh-CN"/>
              <a:pPr fontAlgn="base">
                <a:spcBef>
                  <a:spcPct val="0"/>
                </a:spcBef>
                <a:spcAft>
                  <a:spcPct val="0"/>
                </a:spcAft>
              </a:pPr>
              <a:t>28</a:t>
            </a:fld>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幻灯片图像占位符 1">
            <a:extLst>
              <a:ext uri="{FF2B5EF4-FFF2-40B4-BE49-F238E27FC236}">
                <a16:creationId xmlns:a16="http://schemas.microsoft.com/office/drawing/2014/main" id="{F629380C-A430-4CC4-9CCB-932910C6B7C6}"/>
              </a:ext>
            </a:extLst>
          </p:cNvPr>
          <p:cNvSpPr>
            <a:spLocks noGrp="1" noRot="1" noChangeAspect="1" noChangeArrowheads="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备注占位符 2">
            <a:extLst>
              <a:ext uri="{FF2B5EF4-FFF2-40B4-BE49-F238E27FC236}">
                <a16:creationId xmlns:a16="http://schemas.microsoft.com/office/drawing/2014/main" id="{496D2C17-9D56-450E-8606-9A9C2135A2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zh-CN" sz="1200" kern="1200" dirty="0">
                <a:solidFill>
                  <a:schemeClr val="tx1"/>
                </a:solidFill>
                <a:effectLst/>
                <a:latin typeface="+mn-lt"/>
                <a:ea typeface="+mn-ea"/>
                <a:cs typeface="+mn-cs"/>
              </a:rPr>
              <a:t>When the regime faces practitioners who refuse to “transform” under torture, it uses physical destruction as the last method to achieve its desired “100% conversion rate.”</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1200" kern="1200" dirty="0">
                <a:solidFill>
                  <a:schemeClr val="tx1"/>
                </a:solidFill>
                <a:effectLst/>
                <a:latin typeface="+mn-lt"/>
                <a:ea typeface="+mn-ea"/>
                <a:cs typeface="+mn-cs"/>
              </a:rPr>
              <a:t>The physical destruction has been carried out through the Chinese law enforcement system by torturing Falun Gong practitioners to death and killing them through the administration of nerve, organ, and/or brain-damaging drugs. It has also been carried out through the Chinese medical system by harvesting the organs of Falun</a:t>
            </a:r>
            <a:r>
              <a:rPr lang="en-US" altLang="zh-CN" sz="1200" kern="1200" baseline="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Gong practitioners to supply the organ transplant industry.</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altLang="zh-CN" sz="1200" kern="1200" dirty="0">
                <a:solidFill>
                  <a:schemeClr val="tx1"/>
                </a:solidFill>
                <a:effectLst/>
                <a:latin typeface="+mn-lt"/>
                <a:ea typeface="+mn-ea"/>
                <a:cs typeface="+mn-cs"/>
              </a:rPr>
              <a:t>Officials in China’s organ transplantation system also actively implemented this campaign by publishing anti-Falun Gong propaganda. For example, Huang </a:t>
            </a:r>
            <a:r>
              <a:rPr lang="en-US" altLang="zh-CN" sz="1200" kern="1200" dirty="0" err="1">
                <a:solidFill>
                  <a:schemeClr val="tx1"/>
                </a:solidFill>
                <a:effectLst/>
                <a:latin typeface="+mn-lt"/>
                <a:ea typeface="+mn-ea"/>
                <a:cs typeface="+mn-cs"/>
              </a:rPr>
              <a:t>Jiefu</a:t>
            </a:r>
            <a:r>
              <a:rPr lang="en-US" altLang="zh-CN" sz="1200" kern="1200" dirty="0">
                <a:solidFill>
                  <a:schemeClr val="tx1"/>
                </a:solidFill>
                <a:effectLst/>
                <a:latin typeface="+mn-lt"/>
                <a:ea typeface="+mn-ea"/>
                <a:cs typeface="+mn-cs"/>
              </a:rPr>
              <a:t>, the de facto person in charge of organ transplantation, actively incited hatred of Falun Gong in earlier years by propagating the Party’s rhetoric against the group in the medical community.</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altLang="zh-CN" dirty="0" err="1"/>
              <a:t>Enver</a:t>
            </a:r>
            <a:r>
              <a:rPr lang="en-US" altLang="zh-CN" dirty="0"/>
              <a:t> Tohti, a former Uyghur surgeon who</a:t>
            </a:r>
            <a:r>
              <a:rPr lang="en-US" altLang="zh-CN" baseline="0" dirty="0"/>
              <a:t> </a:t>
            </a:r>
            <a:r>
              <a:rPr lang="en-US" altLang="zh-CN" dirty="0"/>
              <a:t>was told to extract organs from a living prisoner, explains in his testimony the indoctrination techniques that have enabled doctors to rationalize harvesting organs from living people.</a:t>
            </a:r>
          </a:p>
        </p:txBody>
      </p:sp>
      <p:sp>
        <p:nvSpPr>
          <p:cNvPr id="136196" name="灯片编号占位符 3">
            <a:extLst>
              <a:ext uri="{FF2B5EF4-FFF2-40B4-BE49-F238E27FC236}">
                <a16:creationId xmlns:a16="http://schemas.microsoft.com/office/drawing/2014/main" id="{EC5DE1F2-8B8D-40B1-9263-45C5187F93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877" indent="-285722">
              <a:defRPr>
                <a:solidFill>
                  <a:schemeClr val="tx1"/>
                </a:solidFill>
                <a:latin typeface="Calibri" panose="020F0502020204030204" pitchFamily="34" charset="0"/>
              </a:defRPr>
            </a:lvl2pPr>
            <a:lvl3pPr marL="1142888" indent="-228578">
              <a:defRPr>
                <a:solidFill>
                  <a:schemeClr val="tx1"/>
                </a:solidFill>
                <a:latin typeface="Calibri" panose="020F0502020204030204" pitchFamily="34" charset="0"/>
              </a:defRPr>
            </a:lvl3pPr>
            <a:lvl4pPr marL="1600043" indent="-228578">
              <a:defRPr>
                <a:solidFill>
                  <a:schemeClr val="tx1"/>
                </a:solidFill>
                <a:latin typeface="Calibri" panose="020F0502020204030204" pitchFamily="34" charset="0"/>
              </a:defRPr>
            </a:lvl4pPr>
            <a:lvl5pPr marL="2057198" indent="-228578">
              <a:defRPr>
                <a:solidFill>
                  <a:schemeClr val="tx1"/>
                </a:solidFill>
                <a:latin typeface="Calibri" panose="020F0502020204030204" pitchFamily="34" charset="0"/>
              </a:defRPr>
            </a:lvl5pPr>
            <a:lvl6pPr marL="2514353" indent="-228578" fontAlgn="base">
              <a:spcBef>
                <a:spcPct val="0"/>
              </a:spcBef>
              <a:spcAft>
                <a:spcPct val="0"/>
              </a:spcAft>
              <a:defRPr>
                <a:solidFill>
                  <a:schemeClr val="tx1"/>
                </a:solidFill>
                <a:latin typeface="Calibri" panose="020F0502020204030204" pitchFamily="34" charset="0"/>
              </a:defRPr>
            </a:lvl6pPr>
            <a:lvl7pPr marL="2971509" indent="-228578" fontAlgn="base">
              <a:spcBef>
                <a:spcPct val="0"/>
              </a:spcBef>
              <a:spcAft>
                <a:spcPct val="0"/>
              </a:spcAft>
              <a:defRPr>
                <a:solidFill>
                  <a:schemeClr val="tx1"/>
                </a:solidFill>
                <a:latin typeface="Calibri" panose="020F0502020204030204" pitchFamily="34" charset="0"/>
              </a:defRPr>
            </a:lvl7pPr>
            <a:lvl8pPr marL="3428664" indent="-228578" fontAlgn="base">
              <a:spcBef>
                <a:spcPct val="0"/>
              </a:spcBef>
              <a:spcAft>
                <a:spcPct val="0"/>
              </a:spcAft>
              <a:defRPr>
                <a:solidFill>
                  <a:schemeClr val="tx1"/>
                </a:solidFill>
                <a:latin typeface="Calibri" panose="020F0502020204030204" pitchFamily="34" charset="0"/>
              </a:defRPr>
            </a:lvl8pPr>
            <a:lvl9pPr marL="3885819" indent="-22857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8D9FBD9-DB3C-411E-86FB-121F221DE0DB}" type="slidenum">
              <a:rPr lang="en-US" altLang="zh-CN"/>
              <a:pPr fontAlgn="base">
                <a:spcBef>
                  <a:spcPct val="0"/>
                </a:spcBef>
                <a:spcAft>
                  <a:spcPct val="0"/>
                </a:spcAft>
              </a:pPr>
              <a:t>29</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1200" kern="1200" dirty="0">
                <a:solidFill>
                  <a:schemeClr val="tx1"/>
                </a:solidFill>
                <a:effectLst/>
                <a:latin typeface="+mn-lt"/>
                <a:ea typeface="+mn-ea"/>
                <a:cs typeface="+mn-cs"/>
              </a:rPr>
              <a:t>We finished the research for a 680-page report published in 2016, which was cited by major media outlets around the world. After that, we formally founded the China Organ Harvest Research Center with the hope to deepen and broaden the research to help end China’s organ abuses.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2017, to increase the accessibility of the long report, we produced an investigative documentary film which drew a full picture of China’s organ transplantation system.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then continued to unearth the facts and strengthen the body of evidence we built during the past decade.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the Chinese regime started claiming in 2015 that it entirely transitioned from sourcing death-row prisoners’ organs to voluntary donations, we spent more than two years digging into how its organ donation system was implemented. In July 2018, we released a new 337-page report at the annual conference of The Transplantation Society. The report was titled “Transplant Abuse Continues in China Despite Claims of Reform,” and you can find it on our website at </a:t>
            </a:r>
            <a:r>
              <a:rPr lang="en-US" sz="1200" kern="1200" dirty="0" err="1">
                <a:solidFill>
                  <a:schemeClr val="tx1"/>
                </a:solidFill>
                <a:effectLst/>
                <a:latin typeface="+mn-lt"/>
                <a:ea typeface="+mn-ea"/>
                <a:cs typeface="+mn-cs"/>
              </a:rPr>
              <a:t>ChinaOrganHarvest.org</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we continued to explore the victims and driving forces of China’s illicit organ harvesting. When all the facts and evidence are put together, it became clear that the Chinese Communist Party’s campaign to eradicate Falun Gong, which has lasted for 20 years, is the background of China’s organ crimes and fully fulfills the criteria for a genocide and a crime against humanity.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new 2019 report includes a summary of our previous findings and recent developments in China’s transplant system since 2016. It also includes testimonies of relatives of suspected organ harvesting victims and other missing persons, as well as survivors who were detained and tortured in China for their religious beliefs. We also apply the facts to international law.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provide this report to facilitate policymakers to develop an effective response to these state-driven crimes, to support justice and ensure accountability.</a:t>
            </a:r>
          </a:p>
        </p:txBody>
      </p:sp>
      <p:sp>
        <p:nvSpPr>
          <p:cNvPr id="4" name="Slide Number Placeholder 3"/>
          <p:cNvSpPr>
            <a:spLocks noGrp="1"/>
          </p:cNvSpPr>
          <p:nvPr>
            <p:ph type="sldNum" sz="quarter" idx="5"/>
          </p:nvPr>
        </p:nvSpPr>
        <p:spPr/>
        <p:txBody>
          <a:bodyPr/>
          <a:lstStyle/>
          <a:p>
            <a:fld id="{DB4CAD77-AFFC-4196-868B-CF9ED70834F6}" type="slidenum">
              <a:rPr lang="en-US" smtClean="0"/>
              <a:t>3</a:t>
            </a:fld>
            <a:endParaRPr lang="en-US" dirty="0"/>
          </a:p>
        </p:txBody>
      </p:sp>
    </p:spTree>
    <p:extLst>
      <p:ext uri="{BB962C8B-B14F-4D97-AF65-F5344CB8AC3E}">
        <p14:creationId xmlns:p14="http://schemas.microsoft.com/office/powerpoint/2010/main" val="25197120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47760248-F953-42EF-BEC4-6A1D04E7F9AA}"/>
              </a:ext>
            </a:extLst>
          </p:cNvPr>
          <p:cNvSpPr>
            <a:spLocks noGrp="1" noRot="1" noChangeAspect="1" noChangeArrowheads="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9ED7457E-543D-46E3-B50E-87CD5ABF17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To be clear, we don’t want to discount the impact of such a horrific crime on any particular victim group, but we do see a difference in relative proportions.</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From the evidence we have seen, most organs come from Falun Gong practitioners, the largest group openly targeted by the Communist Party. There were more than 70 million Falun Gong practitioners when the persecution started, they are distributed all over the country, and for most of the past 20 years, they were the largest group of prisoners of conscience in China. At least hundreds of state and military hospitals all over China have participated in these illicit transplants. </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Relatively speaking, the concerted persecution and targeting of Uyghurs for organ harvesting is more recent and limited in scope, both in number and geographic coverage. More evidence of organ harvesting from this group could emerge over time. </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dirty="0">
                <a:solidFill>
                  <a:schemeClr val="tx1">
                    <a:lumMod val="75000"/>
                    <a:lumOff val="25000"/>
                  </a:schemeClr>
                </a:solidFill>
              </a:rPr>
              <a:t>The Party is expanding its targets for reeducation campaigns, surveillance, and organ harvesting to exploit much larger populations across China.</a:t>
            </a:r>
          </a:p>
        </p:txBody>
      </p:sp>
      <p:sp>
        <p:nvSpPr>
          <p:cNvPr id="138244" name="Slide Number Placeholder 3">
            <a:extLst>
              <a:ext uri="{FF2B5EF4-FFF2-40B4-BE49-F238E27FC236}">
                <a16:creationId xmlns:a16="http://schemas.microsoft.com/office/drawing/2014/main" id="{D4623E9D-F807-41E9-B515-3CF3A90BC8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877" indent="-285722">
              <a:defRPr>
                <a:solidFill>
                  <a:schemeClr val="tx1"/>
                </a:solidFill>
                <a:latin typeface="Calibri" panose="020F0502020204030204" pitchFamily="34" charset="0"/>
              </a:defRPr>
            </a:lvl2pPr>
            <a:lvl3pPr marL="1142888" indent="-228578">
              <a:defRPr>
                <a:solidFill>
                  <a:schemeClr val="tx1"/>
                </a:solidFill>
                <a:latin typeface="Calibri" panose="020F0502020204030204" pitchFamily="34" charset="0"/>
              </a:defRPr>
            </a:lvl3pPr>
            <a:lvl4pPr marL="1600043" indent="-228578">
              <a:defRPr>
                <a:solidFill>
                  <a:schemeClr val="tx1"/>
                </a:solidFill>
                <a:latin typeface="Calibri" panose="020F0502020204030204" pitchFamily="34" charset="0"/>
              </a:defRPr>
            </a:lvl4pPr>
            <a:lvl5pPr marL="2057198" indent="-228578">
              <a:defRPr>
                <a:solidFill>
                  <a:schemeClr val="tx1"/>
                </a:solidFill>
                <a:latin typeface="Calibri" panose="020F0502020204030204" pitchFamily="34" charset="0"/>
              </a:defRPr>
            </a:lvl5pPr>
            <a:lvl6pPr marL="2514353" indent="-228578" fontAlgn="base">
              <a:spcBef>
                <a:spcPct val="0"/>
              </a:spcBef>
              <a:spcAft>
                <a:spcPct val="0"/>
              </a:spcAft>
              <a:defRPr>
                <a:solidFill>
                  <a:schemeClr val="tx1"/>
                </a:solidFill>
                <a:latin typeface="Calibri" panose="020F0502020204030204" pitchFamily="34" charset="0"/>
              </a:defRPr>
            </a:lvl6pPr>
            <a:lvl7pPr marL="2971509" indent="-228578" fontAlgn="base">
              <a:spcBef>
                <a:spcPct val="0"/>
              </a:spcBef>
              <a:spcAft>
                <a:spcPct val="0"/>
              </a:spcAft>
              <a:defRPr>
                <a:solidFill>
                  <a:schemeClr val="tx1"/>
                </a:solidFill>
                <a:latin typeface="Calibri" panose="020F0502020204030204" pitchFamily="34" charset="0"/>
              </a:defRPr>
            </a:lvl7pPr>
            <a:lvl8pPr marL="3428664" indent="-228578" fontAlgn="base">
              <a:spcBef>
                <a:spcPct val="0"/>
              </a:spcBef>
              <a:spcAft>
                <a:spcPct val="0"/>
              </a:spcAft>
              <a:defRPr>
                <a:solidFill>
                  <a:schemeClr val="tx1"/>
                </a:solidFill>
                <a:latin typeface="Calibri" panose="020F0502020204030204" pitchFamily="34" charset="0"/>
              </a:defRPr>
            </a:lvl8pPr>
            <a:lvl9pPr marL="3885819" indent="-22857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5AD0CD6-793C-4AB3-A916-DD47EDC69711}" type="slidenum">
              <a:rPr lang="en-US" altLang="zh-CN"/>
              <a:pPr fontAlgn="base">
                <a:spcBef>
                  <a:spcPct val="0"/>
                </a:spcBef>
                <a:spcAft>
                  <a:spcPct val="0"/>
                </a:spcAft>
              </a:pPr>
              <a:t>30</a:t>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a:solidFill>
                  <a:schemeClr val="tx1"/>
                </a:solidFill>
                <a:effectLst/>
                <a:latin typeface="+mn-lt"/>
                <a:ea typeface="+mn-ea"/>
                <a:cs typeface="+mn-cs"/>
              </a:rPr>
              <a:t>Nevertheless, </a:t>
            </a:r>
            <a:r>
              <a:rPr lang="en-US" dirty="0"/>
              <a:t>through public relations campaigns using falsified data, presentations of unimplemented plans, and dismissing evidence of state-driven systemic abuse as isolated criminal cases,</a:t>
            </a:r>
            <a:r>
              <a:rPr lang="en-US" baseline="0" dirty="0"/>
              <a:t> </a:t>
            </a:r>
            <a:r>
              <a:rPr lang="en-US" sz="1200" kern="1200" dirty="0">
                <a:solidFill>
                  <a:schemeClr val="tx1"/>
                </a:solidFill>
                <a:effectLst/>
                <a:latin typeface="+mn-lt"/>
                <a:ea typeface="+mn-ea"/>
                <a:cs typeface="+mn-cs"/>
              </a:rPr>
              <a:t>China’s claimed reform has gained endorsement and even promotion by some international transplant experts.</a:t>
            </a:r>
            <a:endParaRPr lang="de-DE" dirty="0">
              <a:hlinkClick r:id="" action="ppaction://noaction"/>
            </a:endParaRPr>
          </a:p>
          <a:p>
            <a:endParaRPr lang="en-US" altLang="zh-CN" dirty="0"/>
          </a:p>
          <a:p>
            <a:r>
              <a:rPr lang="en-US" altLang="zh-CN" dirty="0"/>
              <a:t>This was the first time China had opened a transplant hospital to international experts, who were to experience “the Chinese mode” of organ donation and transplantation.</a:t>
            </a:r>
          </a:p>
          <a:p>
            <a:endParaRPr lang="en-US" altLang="zh-CN" dirty="0"/>
          </a:p>
          <a:p>
            <a:r>
              <a:rPr lang="en-US" altLang="zh-CN" sz="1200" kern="1200" dirty="0">
                <a:solidFill>
                  <a:schemeClr val="tx1"/>
                </a:solidFill>
                <a:effectLst/>
                <a:latin typeface="+mn-lt"/>
                <a:ea typeface="+mn-ea"/>
                <a:cs typeface="+mn-cs"/>
              </a:rPr>
              <a:t>The experts watched as donor organs were transported to the hospital by helicopter and sent to an operating theater through a “green passage.” They visited an Organ Procurement Organization (OPO) office to learn about the hospital’s process of organ procurement, allocation, and transplantation. They also visited a reception area for families of organ donors and equipment storage rooms.</a:t>
            </a:r>
            <a:endParaRPr lang="en-US" altLang="zh-CN" sz="1200" dirty="0"/>
          </a:p>
          <a:p>
            <a:endParaRPr lang="en-US" altLang="zh-CN" sz="1200" kern="1200" dirty="0">
              <a:solidFill>
                <a:schemeClr val="tx1"/>
              </a:solidFill>
              <a:effectLst/>
              <a:latin typeface="+mn-lt"/>
              <a:ea typeface="+mn-ea"/>
              <a:cs typeface="+mn-cs"/>
            </a:endParaRPr>
          </a:p>
          <a:p>
            <a:pPr>
              <a:lnSpc>
                <a:spcPct val="90000"/>
              </a:lnSpc>
              <a:spcBef>
                <a:spcPts val="1200"/>
              </a:spcBef>
            </a:pPr>
            <a:r>
              <a:rPr lang="en-US" altLang="zh-CN" sz="1200" dirty="0"/>
              <a:t>On October 19, 2016, Calmette performed 16 transplants in a single day. Approximately 140 medical personnel directly participated in the surgeries. </a:t>
            </a:r>
          </a:p>
          <a:p>
            <a:pPr>
              <a:lnSpc>
                <a:spcPct val="90000"/>
              </a:lnSpc>
              <a:spcBef>
                <a:spcPts val="1200"/>
              </a:spcBef>
            </a:pPr>
            <a:r>
              <a:rPr lang="en-US" altLang="zh-CN" sz="1200" dirty="0"/>
              <a:t>In March 2017, Calmette invited personnel from the Oklahoma Transplant Center in the United States to perform 15 transplant surgeries in 24 hours.</a:t>
            </a:r>
          </a:p>
          <a:p>
            <a:endParaRPr lang="en-US" altLang="zh-CN" sz="1200" kern="1200" dirty="0">
              <a:solidFill>
                <a:schemeClr val="tx1"/>
              </a:solidFill>
              <a:effectLst/>
              <a:latin typeface="+mn-lt"/>
              <a:ea typeface="+mn-ea"/>
              <a:cs typeface="+mn-cs"/>
            </a:endParaRPr>
          </a:p>
          <a:p>
            <a:r>
              <a:rPr lang="en-US" altLang="zh-CN" sz="1200" dirty="0"/>
              <a:t>While the experts were awed by the showcase of China’s “amazing progress” in organ donation, the entire Yunnan province averaged only 47 voluntary organ donations per year over the prior four years, which could not even supply the organs used by this hospital alone.</a:t>
            </a:r>
          </a:p>
        </p:txBody>
      </p:sp>
      <p:sp>
        <p:nvSpPr>
          <p:cNvPr id="4" name="灯片编号占位符 3"/>
          <p:cNvSpPr>
            <a:spLocks noGrp="1"/>
          </p:cNvSpPr>
          <p:nvPr>
            <p:ph type="sldNum" sz="quarter" idx="5"/>
          </p:nvPr>
        </p:nvSpPr>
        <p:spPr/>
        <p:txBody>
          <a:bodyPr/>
          <a:lstStyle/>
          <a:p>
            <a:fld id="{DB4CAD77-AFFC-4196-868B-CF9ED70834F6}" type="slidenum">
              <a:rPr lang="en-US" smtClean="0"/>
              <a:t>31</a:t>
            </a:fld>
            <a:endParaRPr lang="en-US"/>
          </a:p>
        </p:txBody>
      </p:sp>
    </p:spTree>
    <p:extLst>
      <p:ext uri="{BB962C8B-B14F-4D97-AF65-F5344CB8AC3E}">
        <p14:creationId xmlns:p14="http://schemas.microsoft.com/office/powerpoint/2010/main" val="1534040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47760248-F953-42EF-BEC4-6A1D04E7F9AA}"/>
              </a:ext>
            </a:extLst>
          </p:cNvPr>
          <p:cNvSpPr>
            <a:spLocks noGrp="1" noRot="1" noChangeAspect="1" noChangeArrowheads="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9ED7457E-543D-46E3-B50E-87CD5ABF17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ct val="0"/>
              </a:spcBef>
              <a:spcAft>
                <a:spcPts val="0"/>
              </a:spcAft>
              <a:buClrTx/>
              <a:buSzTx/>
              <a:buFontTx/>
              <a:buNone/>
              <a:tabLst/>
              <a:defRPr/>
            </a:pPr>
            <a:r>
              <a:rPr lang="en-US" altLang="zh-CN" dirty="0"/>
              <a:t>Here are some examples demonstrating a general state of the collaboration in the medical field between China’s transplant institutions and international institutions:</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ct val="0"/>
              </a:spcBef>
              <a:spcAft>
                <a:spcPts val="0"/>
              </a:spcAft>
              <a:buClrTx/>
              <a:buSzTx/>
              <a:buFontTx/>
              <a:buNone/>
              <a:tabLst/>
              <a:defRPr/>
            </a:pPr>
            <a:r>
              <a:rPr lang="en-US" altLang="zh-CN" dirty="0"/>
              <a:t>https://www.upmc.com/about/international-services/locations/china</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zh-CN" dirty="0"/>
              <a:t>https://</a:t>
            </a:r>
            <a:r>
              <a:rPr lang="en-US" altLang="zh-CN" dirty="0" err="1"/>
              <a:t>web.archive.org</a:t>
            </a:r>
            <a:r>
              <a:rPr lang="en-US" altLang="zh-CN" dirty="0"/>
              <a:t>/web/20191120054715/https://</a:t>
            </a:r>
            <a:r>
              <a:rPr lang="en-US" altLang="zh-CN" dirty="0" err="1"/>
              <a:t>www.upmc.com</a:t>
            </a:r>
            <a:r>
              <a:rPr lang="en-US" altLang="zh-CN" dirty="0"/>
              <a:t>/about/international-services/locations/china</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ct val="0"/>
              </a:spcBef>
              <a:spcAft>
                <a:spcPts val="0"/>
              </a:spcAft>
              <a:buClrTx/>
              <a:buSzTx/>
              <a:buFontTx/>
              <a:buNone/>
              <a:tabLst/>
              <a:defRPr/>
            </a:pPr>
            <a:r>
              <a:rPr lang="en-US" altLang="zh-CN" dirty="0"/>
              <a:t>https://triblive.com/local/pittsburgh-allegheny/upmc-breaks-ground-on-hospital-in-china-4-more-in-the-works/</a:t>
            </a:r>
          </a:p>
        </p:txBody>
      </p:sp>
      <p:sp>
        <p:nvSpPr>
          <p:cNvPr id="138244" name="Slide Number Placeholder 3">
            <a:extLst>
              <a:ext uri="{FF2B5EF4-FFF2-40B4-BE49-F238E27FC236}">
                <a16:creationId xmlns:a16="http://schemas.microsoft.com/office/drawing/2014/main" id="{D4623E9D-F807-41E9-B515-3CF3A90BC8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877" indent="-285722">
              <a:defRPr>
                <a:solidFill>
                  <a:schemeClr val="tx1"/>
                </a:solidFill>
                <a:latin typeface="Calibri" panose="020F0502020204030204" pitchFamily="34" charset="0"/>
              </a:defRPr>
            </a:lvl2pPr>
            <a:lvl3pPr marL="1142888" indent="-228578">
              <a:defRPr>
                <a:solidFill>
                  <a:schemeClr val="tx1"/>
                </a:solidFill>
                <a:latin typeface="Calibri" panose="020F0502020204030204" pitchFamily="34" charset="0"/>
              </a:defRPr>
            </a:lvl3pPr>
            <a:lvl4pPr marL="1600043" indent="-228578">
              <a:defRPr>
                <a:solidFill>
                  <a:schemeClr val="tx1"/>
                </a:solidFill>
                <a:latin typeface="Calibri" panose="020F0502020204030204" pitchFamily="34" charset="0"/>
              </a:defRPr>
            </a:lvl4pPr>
            <a:lvl5pPr marL="2057198" indent="-228578">
              <a:defRPr>
                <a:solidFill>
                  <a:schemeClr val="tx1"/>
                </a:solidFill>
                <a:latin typeface="Calibri" panose="020F0502020204030204" pitchFamily="34" charset="0"/>
              </a:defRPr>
            </a:lvl5pPr>
            <a:lvl6pPr marL="2514353" indent="-228578" fontAlgn="base">
              <a:spcBef>
                <a:spcPct val="0"/>
              </a:spcBef>
              <a:spcAft>
                <a:spcPct val="0"/>
              </a:spcAft>
              <a:defRPr>
                <a:solidFill>
                  <a:schemeClr val="tx1"/>
                </a:solidFill>
                <a:latin typeface="Calibri" panose="020F0502020204030204" pitchFamily="34" charset="0"/>
              </a:defRPr>
            </a:lvl6pPr>
            <a:lvl7pPr marL="2971509" indent="-228578" fontAlgn="base">
              <a:spcBef>
                <a:spcPct val="0"/>
              </a:spcBef>
              <a:spcAft>
                <a:spcPct val="0"/>
              </a:spcAft>
              <a:defRPr>
                <a:solidFill>
                  <a:schemeClr val="tx1"/>
                </a:solidFill>
                <a:latin typeface="Calibri" panose="020F0502020204030204" pitchFamily="34" charset="0"/>
              </a:defRPr>
            </a:lvl7pPr>
            <a:lvl8pPr marL="3428664" indent="-228578" fontAlgn="base">
              <a:spcBef>
                <a:spcPct val="0"/>
              </a:spcBef>
              <a:spcAft>
                <a:spcPct val="0"/>
              </a:spcAft>
              <a:defRPr>
                <a:solidFill>
                  <a:schemeClr val="tx1"/>
                </a:solidFill>
                <a:latin typeface="Calibri" panose="020F0502020204030204" pitchFamily="34" charset="0"/>
              </a:defRPr>
            </a:lvl8pPr>
            <a:lvl9pPr marL="3885819" indent="-22857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5AD0CD6-793C-4AB3-A916-DD47EDC69711}" type="slidenum">
              <a:rPr lang="en-US" altLang="zh-CN"/>
              <a:pPr fontAlgn="base">
                <a:spcBef>
                  <a:spcPct val="0"/>
                </a:spcBef>
                <a:spcAft>
                  <a:spcPct val="0"/>
                </a:spcAft>
              </a:pPr>
              <a:t>32</a:t>
            </a:fld>
            <a:endParaRPr lang="en-US" altLang="zh-CN"/>
          </a:p>
        </p:txBody>
      </p:sp>
    </p:spTree>
    <p:extLst>
      <p:ext uri="{BB962C8B-B14F-4D97-AF65-F5344CB8AC3E}">
        <p14:creationId xmlns:p14="http://schemas.microsoft.com/office/powerpoint/2010/main" val="938572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 actually do not challenge the content of this quote. What this man is saying is 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China is expanding its transplant system outside its borders and seeking to redefine its role as a global leader through organ sharing agreements and other forms of engagement with international institutions, including academic collaboration, commercial transactions, and transplant tourism:</a:t>
            </a:r>
          </a:p>
          <a:p>
            <a:pPr marL="628650" lvl="1" indent="-171450">
              <a:buFont typeface="Arial" panose="020B0604020202020204" pitchFamily="34" charset="0"/>
              <a:buChar char="•"/>
            </a:pPr>
            <a:r>
              <a:rPr lang="en-US" altLang="zh-CN" sz="1200" dirty="0">
                <a:solidFill>
                  <a:schemeClr val="tx1">
                    <a:lumMod val="95000"/>
                    <a:lumOff val="5000"/>
                  </a:schemeClr>
                </a:solidFill>
              </a:rPr>
              <a:t>At The Transplantation Society (TTS)’s annual congress in Madrid in July 2018, despite allegations of transplant abuses, 150 Chinese experts took part with their papers and presentations being widely adopted .</a:t>
            </a:r>
          </a:p>
          <a:p>
            <a:pPr marL="628650" lvl="1" indent="-171450">
              <a:buFont typeface="Arial" panose="020B0604020202020204" pitchFamily="34" charset="0"/>
              <a:buChar char="•"/>
            </a:pPr>
            <a:r>
              <a:rPr lang="en-US" altLang="zh-CN" sz="1200" dirty="0">
                <a:solidFill>
                  <a:schemeClr val="tx1">
                    <a:lumMod val="95000"/>
                    <a:lumOff val="5000"/>
                  </a:schemeClr>
                </a:solidFill>
              </a:rPr>
              <a:t>445 Chinese organ transplantation research papers have been published in peer-reviewed English-language medical </a:t>
            </a:r>
            <a:r>
              <a:rPr lang="en-US" altLang="zh-CN" sz="1200" spc="-17" dirty="0">
                <a:solidFill>
                  <a:schemeClr val="tx1">
                    <a:lumMod val="95000"/>
                    <a:lumOff val="5000"/>
                  </a:schemeClr>
                </a:solidFill>
              </a:rPr>
              <a:t>journals b</a:t>
            </a:r>
            <a:r>
              <a:rPr lang="en-US" altLang="zh-CN" sz="1200" dirty="0">
                <a:solidFill>
                  <a:prstClr val="black"/>
                </a:solidFill>
              </a:rPr>
              <a:t>etween 2000 and 2017. </a:t>
            </a:r>
          </a:p>
          <a:p>
            <a:pPr marL="628650" lvl="1" indent="-171450">
              <a:buFont typeface="Arial" panose="020B0604020202020204" pitchFamily="34" charset="0"/>
              <a:buChar char="•"/>
            </a:pPr>
            <a:r>
              <a:rPr lang="en-US" altLang="zh-CN" sz="1200" dirty="0">
                <a:solidFill>
                  <a:prstClr val="black"/>
                </a:solidFill>
              </a:rPr>
              <a:t>A 2018 review found</a:t>
            </a:r>
            <a:r>
              <a:rPr lang="en-US" altLang="zh-CN" sz="1200" spc="-17" dirty="0">
                <a:solidFill>
                  <a:schemeClr val="tx1">
                    <a:lumMod val="95000"/>
                    <a:lumOff val="5000"/>
                  </a:schemeClr>
                </a:solidFill>
              </a:rPr>
              <a:t> that more than </a:t>
            </a:r>
            <a:r>
              <a:rPr lang="en-US" altLang="zh-CN" sz="1200" spc="-30" dirty="0">
                <a:solidFill>
                  <a:schemeClr val="tx1">
                    <a:lumMod val="95000"/>
                    <a:lumOff val="5000"/>
                  </a:schemeClr>
                </a:solidFill>
              </a:rPr>
              <a:t>90% failed to meet international ethical standards banning publication </a:t>
            </a:r>
            <a:r>
              <a:rPr lang="en-US" altLang="zh-CN" sz="1200" dirty="0">
                <a:solidFill>
                  <a:schemeClr val="tx1">
                    <a:lumMod val="95000"/>
                    <a:lumOff val="5000"/>
                  </a:schemeClr>
                </a:solidFill>
              </a:rPr>
              <a:t>of research involving biological material from executed prisoners. </a:t>
            </a:r>
          </a:p>
          <a:p>
            <a:endParaRPr lang="en-US" dirty="0"/>
          </a:p>
          <a:p>
            <a:r>
              <a:rPr lang="en-US" dirty="0"/>
              <a:t>My only question is: where is this boat heading? </a:t>
            </a:r>
          </a:p>
        </p:txBody>
      </p:sp>
      <p:sp>
        <p:nvSpPr>
          <p:cNvPr id="4" name="Slide Number Placeholder 3"/>
          <p:cNvSpPr>
            <a:spLocks noGrp="1"/>
          </p:cNvSpPr>
          <p:nvPr>
            <p:ph type="sldNum" sz="quarter" idx="5"/>
          </p:nvPr>
        </p:nvSpPr>
        <p:spPr/>
        <p:txBody>
          <a:bodyPr/>
          <a:lstStyle/>
          <a:p>
            <a:fld id="{DB4CAD77-AFFC-4196-868B-CF9ED70834F6}" type="slidenum">
              <a:rPr lang="en-US" smtClean="0"/>
              <a:t>33</a:t>
            </a:fld>
            <a:endParaRPr lang="en-US"/>
          </a:p>
        </p:txBody>
      </p:sp>
    </p:spTree>
    <p:extLst>
      <p:ext uri="{BB962C8B-B14F-4D97-AF65-F5344CB8AC3E}">
        <p14:creationId xmlns:p14="http://schemas.microsoft.com/office/powerpoint/2010/main" val="3078215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51516B6C-C712-49E7-802F-F3E65D787B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a:extLst>
              <a:ext uri="{FF2B5EF4-FFF2-40B4-BE49-F238E27FC236}">
                <a16:creationId xmlns:a16="http://schemas.microsoft.com/office/drawing/2014/main" id="{4D7AD373-340C-434D-BBDB-77698D37EF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sz="1200" kern="1200" dirty="0">
                <a:solidFill>
                  <a:schemeClr val="tx1"/>
                </a:solidFill>
                <a:effectLst/>
                <a:latin typeface="+mn-lt"/>
                <a:ea typeface="+mn-ea"/>
                <a:cs typeface="+mn-cs"/>
              </a:rPr>
              <a:t>In our 2019 report, we also apply the facts to international laws. All our unearthed facts and evidence show that China’s illicit organ harvesting program is based upon the communist regime’s systematic campaign to eradicate faith groups. </a:t>
            </a:r>
          </a:p>
          <a:p>
            <a:pPr>
              <a:spcBef>
                <a:spcPct val="0"/>
              </a:spcBef>
            </a:pPr>
            <a:endParaRPr lang="en-US" altLang="zh-CN" sz="1200" kern="1200" dirty="0">
              <a:solidFill>
                <a:schemeClr val="tx1"/>
              </a:solidFill>
              <a:effectLst/>
              <a:latin typeface="+mn-lt"/>
              <a:ea typeface="+mn-ea"/>
              <a:cs typeface="+mn-cs"/>
            </a:endParaRPr>
          </a:p>
          <a:p>
            <a:pPr>
              <a:spcBef>
                <a:spcPct val="0"/>
              </a:spcBef>
            </a:pPr>
            <a:r>
              <a:rPr lang="en-US" altLang="zh-CN" sz="1200" kern="1200" dirty="0">
                <a:solidFill>
                  <a:schemeClr val="tx1"/>
                </a:solidFill>
                <a:effectLst/>
                <a:latin typeface="+mn-lt"/>
                <a:ea typeface="+mn-ea"/>
                <a:cs typeface="+mn-cs"/>
              </a:rPr>
              <a:t>Our legal analysis finds beyond reasonable doubt that the Chinese regime’s eradication campaign against Falun Gong since 1999 has satisfied all the elements that constitute crimes against humanity and genocide.</a:t>
            </a:r>
          </a:p>
        </p:txBody>
      </p:sp>
      <p:sp>
        <p:nvSpPr>
          <p:cNvPr id="134148" name="Slide Number Placeholder 3">
            <a:extLst>
              <a:ext uri="{FF2B5EF4-FFF2-40B4-BE49-F238E27FC236}">
                <a16:creationId xmlns:a16="http://schemas.microsoft.com/office/drawing/2014/main" id="{66E94CD8-E053-493B-AD27-4DF2F52F01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9013">
              <a:defRPr>
                <a:solidFill>
                  <a:schemeClr val="tx1"/>
                </a:solidFill>
                <a:latin typeface="Calibri" panose="020F0502020204030204" pitchFamily="34" charset="0"/>
              </a:defRPr>
            </a:lvl1pPr>
            <a:lvl2pPr marL="742950" indent="-285750" defTabSz="989013">
              <a:defRPr>
                <a:solidFill>
                  <a:schemeClr val="tx1"/>
                </a:solidFill>
                <a:latin typeface="Calibri" panose="020F0502020204030204" pitchFamily="34" charset="0"/>
              </a:defRPr>
            </a:lvl2pPr>
            <a:lvl3pPr marL="1143000" indent="-228600" defTabSz="989013">
              <a:defRPr>
                <a:solidFill>
                  <a:schemeClr val="tx1"/>
                </a:solidFill>
                <a:latin typeface="Calibri" panose="020F0502020204030204" pitchFamily="34" charset="0"/>
              </a:defRPr>
            </a:lvl3pPr>
            <a:lvl4pPr marL="1600200" indent="-228600" defTabSz="989013">
              <a:defRPr>
                <a:solidFill>
                  <a:schemeClr val="tx1"/>
                </a:solidFill>
                <a:latin typeface="Calibri" panose="020F0502020204030204" pitchFamily="34" charset="0"/>
              </a:defRPr>
            </a:lvl4pPr>
            <a:lvl5pPr marL="2057400" indent="-228600" defTabSz="989013">
              <a:defRPr>
                <a:solidFill>
                  <a:schemeClr val="tx1"/>
                </a:solidFill>
                <a:latin typeface="Calibri" panose="020F0502020204030204" pitchFamily="34" charset="0"/>
              </a:defRPr>
            </a:lvl5pPr>
            <a:lvl6pPr marL="2514600" indent="-228600" defTabSz="989013" fontAlgn="base">
              <a:spcBef>
                <a:spcPct val="0"/>
              </a:spcBef>
              <a:spcAft>
                <a:spcPct val="0"/>
              </a:spcAft>
              <a:defRPr>
                <a:solidFill>
                  <a:schemeClr val="tx1"/>
                </a:solidFill>
                <a:latin typeface="Calibri" panose="020F0502020204030204" pitchFamily="34" charset="0"/>
              </a:defRPr>
            </a:lvl6pPr>
            <a:lvl7pPr marL="2971800" indent="-228600" defTabSz="989013" fontAlgn="base">
              <a:spcBef>
                <a:spcPct val="0"/>
              </a:spcBef>
              <a:spcAft>
                <a:spcPct val="0"/>
              </a:spcAft>
              <a:defRPr>
                <a:solidFill>
                  <a:schemeClr val="tx1"/>
                </a:solidFill>
                <a:latin typeface="Calibri" panose="020F0502020204030204" pitchFamily="34" charset="0"/>
              </a:defRPr>
            </a:lvl7pPr>
            <a:lvl8pPr marL="3429000" indent="-228600" defTabSz="989013" fontAlgn="base">
              <a:spcBef>
                <a:spcPct val="0"/>
              </a:spcBef>
              <a:spcAft>
                <a:spcPct val="0"/>
              </a:spcAft>
              <a:defRPr>
                <a:solidFill>
                  <a:schemeClr val="tx1"/>
                </a:solidFill>
                <a:latin typeface="Calibri" panose="020F0502020204030204" pitchFamily="34" charset="0"/>
              </a:defRPr>
            </a:lvl8pPr>
            <a:lvl9pPr marL="3886200" indent="-228600" defTabSz="98901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CBF69D5-92B1-464B-933D-7BB71A789FE0}" type="slidenum">
              <a:rPr lang="en-US" altLang="en-US">
                <a:solidFill>
                  <a:srgbClr val="000000"/>
                </a:solidFill>
              </a:rPr>
              <a:pPr fontAlgn="base">
                <a:spcBef>
                  <a:spcPct val="0"/>
                </a:spcBef>
                <a:spcAft>
                  <a:spcPct val="0"/>
                </a:spcAft>
              </a:pPr>
              <a:t>34</a:t>
            </a:fld>
            <a:endParaRPr lang="en-US" altLang="en-US">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DB4CAD77-AFFC-4196-868B-CF9ED70834F6}" type="slidenum">
              <a:rPr lang="en-US" smtClean="0"/>
              <a:t>35</a:t>
            </a:fld>
            <a:endParaRPr lang="en-US"/>
          </a:p>
        </p:txBody>
      </p:sp>
    </p:spTree>
    <p:extLst>
      <p:ext uri="{BB962C8B-B14F-4D97-AF65-F5344CB8AC3E}">
        <p14:creationId xmlns:p14="http://schemas.microsoft.com/office/powerpoint/2010/main" val="16233406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ct val="0"/>
              </a:spcBef>
              <a:buNone/>
            </a:pPr>
            <a:r>
              <a:rPr lang="en-US" altLang="zh-CN" sz="1200" b="0" kern="1200" dirty="0">
                <a:solidFill>
                  <a:srgbClr val="3D3D3D"/>
                </a:solidFill>
                <a:latin typeface="+mn-lt"/>
                <a:ea typeface="+mn-ea"/>
                <a:cs typeface="+mn-cs"/>
              </a:rPr>
              <a:t>Since this crime was first reported in 2006, some governments have passed resolutions and legislation to </a:t>
            </a:r>
            <a:r>
              <a:rPr lang="en-US" altLang="zh-CN" sz="1200" b="0" dirty="0">
                <a:solidFill>
                  <a:srgbClr val="3D3D3D"/>
                </a:solidFill>
              </a:rPr>
              <a:t>imposed criminal penalties to restrict illicit organ tourism</a:t>
            </a:r>
            <a:r>
              <a:rPr lang="en-US" altLang="zh-CN" sz="1200" b="0" kern="1200" dirty="0">
                <a:solidFill>
                  <a:srgbClr val="3D3D3D"/>
                </a:solidFill>
                <a:latin typeface="+mn-lt"/>
                <a:ea typeface="+mn-ea"/>
                <a:cs typeface="+mn-cs"/>
              </a:rPr>
              <a:t>, as well as resolutions condemning the atrocities.</a:t>
            </a:r>
          </a:p>
        </p:txBody>
      </p:sp>
      <p:sp>
        <p:nvSpPr>
          <p:cNvPr id="4" name="Slide Number Placeholder 3"/>
          <p:cNvSpPr>
            <a:spLocks noGrp="1"/>
          </p:cNvSpPr>
          <p:nvPr>
            <p:ph type="sldNum" sz="quarter" idx="5"/>
          </p:nvPr>
        </p:nvSpPr>
        <p:spPr/>
        <p:txBody>
          <a:bodyPr/>
          <a:lstStyle/>
          <a:p>
            <a:fld id="{DB4CAD77-AFFC-4196-868B-CF9ED70834F6}" type="slidenum">
              <a:rPr lang="en-US" smtClean="0"/>
              <a:t>36</a:t>
            </a:fld>
            <a:endParaRPr lang="en-US"/>
          </a:p>
        </p:txBody>
      </p:sp>
    </p:spTree>
    <p:extLst>
      <p:ext uri="{BB962C8B-B14F-4D97-AF65-F5344CB8AC3E}">
        <p14:creationId xmlns:p14="http://schemas.microsoft.com/office/powerpoint/2010/main" val="22480293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altLang="zh-CN" sz="1200" b="0" kern="1200" dirty="0">
                <a:solidFill>
                  <a:srgbClr val="3D3D3D"/>
                </a:solidFill>
                <a:latin typeface="+mn-lt"/>
                <a:ea typeface="+mn-ea"/>
                <a:cs typeface="+mn-cs"/>
              </a:rPr>
              <a:t>The United States is both obligated and well-positioned to enact policies to help end the killing for organs and prevent complicity by international parties.</a:t>
            </a:r>
          </a:p>
          <a:p>
            <a:endParaRPr lang="en-US" dirty="0"/>
          </a:p>
        </p:txBody>
      </p:sp>
      <p:sp>
        <p:nvSpPr>
          <p:cNvPr id="4" name="Slide Number Placeholder 3"/>
          <p:cNvSpPr>
            <a:spLocks noGrp="1"/>
          </p:cNvSpPr>
          <p:nvPr>
            <p:ph type="sldNum" sz="quarter" idx="5"/>
          </p:nvPr>
        </p:nvSpPr>
        <p:spPr/>
        <p:txBody>
          <a:bodyPr/>
          <a:lstStyle/>
          <a:p>
            <a:fld id="{DB4CAD77-AFFC-4196-868B-CF9ED70834F6}" type="slidenum">
              <a:rPr lang="en-US" smtClean="0"/>
              <a:t>37</a:t>
            </a:fld>
            <a:endParaRPr lang="en-US"/>
          </a:p>
        </p:txBody>
      </p:sp>
    </p:spTree>
    <p:extLst>
      <p:ext uri="{BB962C8B-B14F-4D97-AF65-F5344CB8AC3E}">
        <p14:creationId xmlns:p14="http://schemas.microsoft.com/office/powerpoint/2010/main" val="2713450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dirty="0"/>
              <a:t>As a historical reference, 70 years ago, when Nazi doctors stood trial at Nuremberg after World War II, the chief American prosecutor Robert H. Jackson said, “The wrongs which we seek to condemn and punish have been so calculated, so malignant, and so devastating, that civilization cannot tolerate their being ignored, because it cannot survive their being repeated.” </a:t>
            </a:r>
          </a:p>
          <a:p>
            <a:pPr defTabSz="990478">
              <a:defRPr/>
            </a:pPr>
            <a:endParaRPr lang="en-US" dirty="0"/>
          </a:p>
          <a:p>
            <a:pPr defTabSz="990478">
              <a:defRPr/>
            </a:pPr>
            <a:r>
              <a:rPr lang="en-US" dirty="0"/>
              <a:t>Unfortunately, such crimes against humanity have been repeated, and it has been happening since the beginning of this century. This </a:t>
            </a:r>
            <a:r>
              <a:rPr lang="en-US" altLang="zh-CN" dirty="0"/>
              <a:t>requires a response.</a:t>
            </a:r>
            <a:endParaRPr lang="en-US" dirty="0"/>
          </a:p>
        </p:txBody>
      </p:sp>
      <p:sp>
        <p:nvSpPr>
          <p:cNvPr id="4" name="Slide Number Placeholder 3"/>
          <p:cNvSpPr>
            <a:spLocks noGrp="1"/>
          </p:cNvSpPr>
          <p:nvPr>
            <p:ph type="sldNum" sz="quarter" idx="10"/>
          </p:nvPr>
        </p:nvSpPr>
        <p:spPr/>
        <p:txBody>
          <a:bodyPr/>
          <a:lstStyle/>
          <a:p>
            <a:fld id="{BB0B29AB-FF04-4B4E-A106-76BD3A8F8EB1}" type="slidenum">
              <a:rPr lang="en-US" smtClean="0"/>
              <a:t>38</a:t>
            </a:fld>
            <a:endParaRPr lang="en-US"/>
          </a:p>
        </p:txBody>
      </p:sp>
    </p:spTree>
    <p:extLst>
      <p:ext uri="{BB962C8B-B14F-4D97-AF65-F5344CB8AC3E}">
        <p14:creationId xmlns:p14="http://schemas.microsoft.com/office/powerpoint/2010/main" val="2123940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3D0130D9-E904-4B98-98FD-11EEC2DD7E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8567CDB8-2CDF-4EDD-B793-59BD8685E15A}"/>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auto">
              <a:spcBef>
                <a:spcPct val="0"/>
              </a:spcBef>
              <a:spcAft>
                <a:spcPts val="0"/>
              </a:spcAft>
              <a:defRPr/>
            </a:pPr>
            <a:r>
              <a:rPr lang="en-US" altLang="zh-CN" sz="1400" dirty="0">
                <a:solidFill>
                  <a:schemeClr val="tx1">
                    <a:lumMod val="95000"/>
                    <a:lumOff val="5000"/>
                  </a:schemeClr>
                </a:solidFill>
              </a:rPr>
              <a:t>Now we begin looking at China’s organ transplantation system. </a:t>
            </a:r>
          </a:p>
          <a:p>
            <a:pPr fontAlgn="auto">
              <a:spcBef>
                <a:spcPct val="0"/>
              </a:spcBef>
              <a:spcAft>
                <a:spcPts val="0"/>
              </a:spcAft>
              <a:defRPr/>
            </a:pPr>
            <a:endParaRPr lang="en-US" altLang="zh-CN" sz="1400" dirty="0">
              <a:solidFill>
                <a:schemeClr val="tx1">
                  <a:lumMod val="95000"/>
                  <a:lumOff val="5000"/>
                </a:schemeClr>
              </a:solidFill>
            </a:endParaRPr>
          </a:p>
          <a:p>
            <a:pPr fontAlgn="auto">
              <a:spcBef>
                <a:spcPct val="0"/>
              </a:spcBef>
              <a:spcAft>
                <a:spcPts val="0"/>
              </a:spcAft>
              <a:defRPr/>
            </a:pPr>
            <a:r>
              <a:rPr lang="en-US" altLang="zh-CN" sz="1400" dirty="0">
                <a:solidFill>
                  <a:schemeClr val="tx1">
                    <a:lumMod val="95000"/>
                    <a:lumOff val="5000"/>
                  </a:schemeClr>
                </a:solidFill>
              </a:rPr>
              <a:t>Starting in 2000, the PRC government has prioritized organ transplantation in its national strategy and Five-Year Plans with no attention given to a voluntary donation system. With heavy investments in organ transplant research and industrialization, China’s transplant system grew exponentially and became the most prolific in the world in the next few years, despite the lack of an organ donation system. The number of transplant centers also ballooned.</a:t>
            </a:r>
          </a:p>
        </p:txBody>
      </p:sp>
      <p:sp>
        <p:nvSpPr>
          <p:cNvPr id="118788" name="Slide Number Placeholder 3">
            <a:extLst>
              <a:ext uri="{FF2B5EF4-FFF2-40B4-BE49-F238E27FC236}">
                <a16:creationId xmlns:a16="http://schemas.microsoft.com/office/drawing/2014/main" id="{E9F80836-98CD-4224-93F4-D547D58FF9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9013">
              <a:defRPr>
                <a:solidFill>
                  <a:schemeClr val="tx1"/>
                </a:solidFill>
                <a:latin typeface="Calibri" panose="020F0502020204030204" pitchFamily="34" charset="0"/>
              </a:defRPr>
            </a:lvl1pPr>
            <a:lvl2pPr marL="742950" indent="-285750" defTabSz="989013">
              <a:defRPr>
                <a:solidFill>
                  <a:schemeClr val="tx1"/>
                </a:solidFill>
                <a:latin typeface="Calibri" panose="020F0502020204030204" pitchFamily="34" charset="0"/>
              </a:defRPr>
            </a:lvl2pPr>
            <a:lvl3pPr marL="1143000" indent="-228600" defTabSz="989013">
              <a:defRPr>
                <a:solidFill>
                  <a:schemeClr val="tx1"/>
                </a:solidFill>
                <a:latin typeface="Calibri" panose="020F0502020204030204" pitchFamily="34" charset="0"/>
              </a:defRPr>
            </a:lvl3pPr>
            <a:lvl4pPr marL="1600200" indent="-228600" defTabSz="989013">
              <a:defRPr>
                <a:solidFill>
                  <a:schemeClr val="tx1"/>
                </a:solidFill>
                <a:latin typeface="Calibri" panose="020F0502020204030204" pitchFamily="34" charset="0"/>
              </a:defRPr>
            </a:lvl4pPr>
            <a:lvl5pPr marL="2057400" indent="-228600" defTabSz="989013">
              <a:defRPr>
                <a:solidFill>
                  <a:schemeClr val="tx1"/>
                </a:solidFill>
                <a:latin typeface="Calibri" panose="020F0502020204030204" pitchFamily="34" charset="0"/>
              </a:defRPr>
            </a:lvl5pPr>
            <a:lvl6pPr marL="2514600" indent="-228600" defTabSz="989013" fontAlgn="base">
              <a:spcBef>
                <a:spcPct val="0"/>
              </a:spcBef>
              <a:spcAft>
                <a:spcPct val="0"/>
              </a:spcAft>
              <a:defRPr>
                <a:solidFill>
                  <a:schemeClr val="tx1"/>
                </a:solidFill>
                <a:latin typeface="Calibri" panose="020F0502020204030204" pitchFamily="34" charset="0"/>
              </a:defRPr>
            </a:lvl6pPr>
            <a:lvl7pPr marL="2971800" indent="-228600" defTabSz="989013" fontAlgn="base">
              <a:spcBef>
                <a:spcPct val="0"/>
              </a:spcBef>
              <a:spcAft>
                <a:spcPct val="0"/>
              </a:spcAft>
              <a:defRPr>
                <a:solidFill>
                  <a:schemeClr val="tx1"/>
                </a:solidFill>
                <a:latin typeface="Calibri" panose="020F0502020204030204" pitchFamily="34" charset="0"/>
              </a:defRPr>
            </a:lvl7pPr>
            <a:lvl8pPr marL="3429000" indent="-228600" defTabSz="989013" fontAlgn="base">
              <a:spcBef>
                <a:spcPct val="0"/>
              </a:spcBef>
              <a:spcAft>
                <a:spcPct val="0"/>
              </a:spcAft>
              <a:defRPr>
                <a:solidFill>
                  <a:schemeClr val="tx1"/>
                </a:solidFill>
                <a:latin typeface="Calibri" panose="020F0502020204030204" pitchFamily="34" charset="0"/>
              </a:defRPr>
            </a:lvl8pPr>
            <a:lvl9pPr marL="3886200" indent="-228600" defTabSz="98901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ACBF666-DBC8-40CC-9BA8-C158DDC49D86}" type="slidenum">
              <a:rPr lang="en-US" altLang="en-US">
                <a:solidFill>
                  <a:srgbClr val="000000"/>
                </a:solidFill>
              </a:rPr>
              <a:pPr fontAlgn="base">
                <a:spcBef>
                  <a:spcPct val="0"/>
                </a:spcBef>
                <a:spcAft>
                  <a:spcPct val="0"/>
                </a:spcAft>
              </a:pPr>
              <a:t>4</a:t>
            </a:fld>
            <a:endParaRPr lang="en-US" altLang="en-US" dirty="0">
              <a:solidFill>
                <a:srgbClr val="000000"/>
              </a:solidFill>
            </a:endParaRPr>
          </a:p>
        </p:txBody>
      </p:sp>
    </p:spTree>
    <p:extLst>
      <p:ext uri="{BB962C8B-B14F-4D97-AF65-F5344CB8AC3E}">
        <p14:creationId xmlns:p14="http://schemas.microsoft.com/office/powerpoint/2010/main" val="3473301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We will highlight some key aspects of this industry: its nature, scale, and organ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First, let’s </a:t>
            </a:r>
            <a:r>
              <a:rPr lang="en-US" altLang="zh-CN" sz="1200" dirty="0"/>
              <a:t>look at its nature. </a:t>
            </a:r>
            <a:r>
              <a:rPr lang="en-US" sz="1200" kern="1200" dirty="0">
                <a:solidFill>
                  <a:schemeClr val="tx1"/>
                </a:solidFill>
                <a:effectLst/>
                <a:latin typeface="+mn-lt"/>
                <a:ea typeface="+mn-ea"/>
                <a:cs typeface="+mn-cs"/>
              </a:rPr>
              <a:t>As we know, organ transplants around the world are conducted only as donors become available, but in China, with few donations, vital organs can be made available as needed.  This hospital even advertised on its website that it had “donors seeking matched recipients.”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T</a:t>
            </a:r>
            <a:r>
              <a:rPr lang="en-US" altLang="zh-CN" sz="1200" baseline="0" dirty="0"/>
              <a:t>he on-demand nature of China’s organ transplants has three characteristics:</a:t>
            </a:r>
            <a:endParaRPr lang="en-US" sz="1200" kern="1200" dirty="0">
              <a:solidFill>
                <a:schemeClr val="tx1"/>
              </a:solidFill>
              <a:effectLst/>
              <a:latin typeface="+mn-lt"/>
              <a:ea typeface="+mn-ea"/>
              <a:cs typeface="+mn-cs"/>
            </a:endParaRPr>
          </a:p>
          <a:p>
            <a:pPr marL="800100" lvl="1" indent="-342900">
              <a:lnSpc>
                <a:spcPts val="4500"/>
              </a:lnSpc>
              <a:buFont typeface="Arial" panose="020B0604020202020204" pitchFamily="34" charset="0"/>
              <a:buChar char="•"/>
            </a:pPr>
            <a:r>
              <a:rPr lang="en-US" altLang="zh-CN" sz="3600" dirty="0"/>
              <a:t>transplant operations scheduled in advance</a:t>
            </a:r>
          </a:p>
          <a:p>
            <a:pPr marL="800100" lvl="1" indent="-342900">
              <a:lnSpc>
                <a:spcPts val="4500"/>
              </a:lnSpc>
              <a:buFont typeface="Arial" panose="020B0604020202020204" pitchFamily="34" charset="0"/>
              <a:buChar char="•"/>
            </a:pPr>
            <a:r>
              <a:rPr lang="en-US" altLang="zh-CN" sz="3600" dirty="0"/>
              <a:t>organs procured from living sources</a:t>
            </a:r>
          </a:p>
          <a:p>
            <a:pPr marL="800100" lvl="1" indent="-342900">
              <a:lnSpc>
                <a:spcPts val="4500"/>
              </a:lnSpc>
              <a:buFont typeface="Arial" panose="020B0604020202020204" pitchFamily="34" charset="0"/>
              <a:buChar char="•"/>
            </a:pPr>
            <a:r>
              <a:rPr lang="en-US" altLang="zh-CN" sz="3600" dirty="0"/>
              <a:t>short wait times</a:t>
            </a:r>
          </a:p>
        </p:txBody>
      </p:sp>
      <p:sp>
        <p:nvSpPr>
          <p:cNvPr id="4" name="Foliennummernplatzhalter 3"/>
          <p:cNvSpPr>
            <a:spLocks noGrp="1"/>
          </p:cNvSpPr>
          <p:nvPr>
            <p:ph type="sldNum" sz="quarter" idx="10"/>
          </p:nvPr>
        </p:nvSpPr>
        <p:spPr/>
        <p:txBody>
          <a:bodyPr/>
          <a:lstStyle/>
          <a:p>
            <a:fld id="{DB4CAD77-AFFC-4196-868B-CF9ED70834F6}" type="slidenum">
              <a:rPr lang="en-US" smtClean="0"/>
              <a:t>5</a:t>
            </a:fld>
            <a:endParaRPr lang="en-US" dirty="0"/>
          </a:p>
        </p:txBody>
      </p:sp>
    </p:spTree>
    <p:extLst>
      <p:ext uri="{BB962C8B-B14F-4D97-AF65-F5344CB8AC3E}">
        <p14:creationId xmlns:p14="http://schemas.microsoft.com/office/powerpoint/2010/main" val="304341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Israeli transplant expert reported </a:t>
            </a:r>
            <a:r>
              <a:rPr lang="en-US" altLang="zh-CN" sz="1200" kern="1200" dirty="0">
                <a:solidFill>
                  <a:schemeClr val="tx1"/>
                </a:solidFill>
                <a:effectLst/>
                <a:latin typeface="+mn-lt"/>
                <a:ea typeface="+mn-ea"/>
                <a:cs typeface="+mn-cs"/>
              </a:rPr>
              <a:t>that one his patients went to China for a heart transplant scheduled two weeks ahead of time.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prstClr val="black"/>
                </a:solidFill>
              </a:rPr>
              <a:t>This remained the case even after China announced its transition to voluntary donations, a source less readily available than death-row executions.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prstClr val="black"/>
                </a:solidFill>
              </a:rPr>
              <a:t>We found that in 2013, a hospital performed 4 heart transplants simultaneously in one afternoon. Hospitals are on record performing 10, 20, or even more transplants in a single day, sometimes carried out concurrently.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such procedures suggest that the Chinese transplant system can guarantee not only a donor’s death but also the time of his/her death.  This would have required not only advance planning but also a nationwide infrastructure of organ procurement networks.</a:t>
            </a:r>
          </a:p>
        </p:txBody>
      </p:sp>
      <p:sp>
        <p:nvSpPr>
          <p:cNvPr id="4" name="Foliennummernplatzhalter 3"/>
          <p:cNvSpPr>
            <a:spLocks noGrp="1"/>
          </p:cNvSpPr>
          <p:nvPr>
            <p:ph type="sldNum" sz="quarter" idx="10"/>
          </p:nvPr>
        </p:nvSpPr>
        <p:spPr/>
        <p:txBody>
          <a:bodyPr/>
          <a:lstStyle/>
          <a:p>
            <a:fld id="{DB4CAD77-AFFC-4196-868B-CF9ED70834F6}" type="slidenum">
              <a:rPr lang="en-US" smtClean="0"/>
              <a:t>6</a:t>
            </a:fld>
            <a:endParaRPr lang="en-US"/>
          </a:p>
        </p:txBody>
      </p:sp>
    </p:spTree>
    <p:extLst>
      <p:ext uri="{BB962C8B-B14F-4D97-AF65-F5344CB8AC3E}">
        <p14:creationId xmlns:p14="http://schemas.microsoft.com/office/powerpoint/2010/main" val="2482164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kumimoji="0" lang="en-US" sz="1600" b="0" i="0" u="none" strike="noStrike" kern="0" cap="none" spc="-40" normalizeH="0" baseline="0" noProof="0" dirty="0">
                <a:ln>
                  <a:noFill/>
                </a:ln>
                <a:solidFill>
                  <a:srgbClr val="79151A"/>
                </a:solidFill>
                <a:effectLst/>
                <a:uLnTx/>
                <a:uFillTx/>
              </a:rPr>
              <a:t>A core ethical principle in transplantation of vital organs is the “dead donor rule,” which stipulates that organ donors must be dead prior to procurement and that the procurement itself must not cause the death of the donor. However, evidence shows that many organs were excised in China from living people who were then killed in the process.</a:t>
            </a:r>
          </a:p>
          <a:p>
            <a:endParaRPr kumimoji="0" lang="en-US" sz="1600" b="0" i="0" u="none" strike="noStrike" kern="0" cap="none" spc="-40" normalizeH="0" baseline="0" noProof="0" dirty="0">
              <a:ln>
                <a:noFill/>
              </a:ln>
              <a:solidFill>
                <a:srgbClr val="79151A"/>
              </a:solidFill>
              <a:effectLst/>
              <a:uLnTx/>
              <a:uFillTx/>
            </a:endParaRPr>
          </a:p>
          <a:p>
            <a:r>
              <a:rPr kumimoji="0" lang="en-US" sz="1600" b="0" i="0" u="none" strike="noStrike" kern="0" cap="none" spc="-40" normalizeH="0" baseline="0" noProof="0" dirty="0">
                <a:ln>
                  <a:noFill/>
                </a:ln>
                <a:solidFill>
                  <a:srgbClr val="79151A"/>
                </a:solidFill>
                <a:effectLst/>
                <a:uLnTx/>
                <a:uFillTx/>
              </a:rPr>
              <a:t>China International Transplantation Network Assistance Center (CITNAC) said on its website: </a:t>
            </a:r>
            <a:r>
              <a:rPr kumimoji="0" lang="en-US" altLang="zh-CN" sz="1600" b="0" i="0" u="none" strike="noStrike" kern="0" cap="none" spc="0" normalizeH="0" baseline="0" noProof="0" dirty="0">
                <a:ln>
                  <a:noFill/>
                </a:ln>
                <a:effectLst/>
                <a:uLnTx/>
                <a:uFillTx/>
              </a:rPr>
              <a:t>“</a:t>
            </a:r>
            <a:r>
              <a:rPr kumimoji="0" lang="en-US" altLang="zh-CN" sz="1600" b="1" i="0" u="none" strike="noStrike" kern="0" cap="none" spc="0" normalizeH="0" baseline="0" noProof="0" dirty="0">
                <a:ln>
                  <a:noFill/>
                </a:ln>
                <a:effectLst/>
                <a:uLnTx/>
                <a:uFillTx/>
              </a:rPr>
              <a:t>In China, we carry out living donor kidney transplants</a:t>
            </a:r>
            <a:r>
              <a:rPr kumimoji="0" lang="zh-CN" altLang="en-US" sz="1600" b="1" i="0" u="none" strike="noStrike" kern="0" cap="none" spc="0" normalizeH="0" baseline="0" noProof="0" dirty="0">
                <a:ln>
                  <a:noFill/>
                </a:ln>
                <a:effectLst/>
                <a:uLnTx/>
                <a:uFillTx/>
              </a:rPr>
              <a:t> </a:t>
            </a:r>
            <a:r>
              <a:rPr kumimoji="0" lang="en-US" altLang="zh-CN" sz="1600" b="1" i="0" u="none" strike="noStrike" kern="0" cap="none" spc="0" normalizeH="0" baseline="0" noProof="0" dirty="0">
                <a:ln>
                  <a:noFill/>
                </a:ln>
                <a:effectLst/>
                <a:uLnTx/>
                <a:uFillTx/>
              </a:rPr>
              <a:t>…</a:t>
            </a:r>
            <a:r>
              <a:rPr kumimoji="0" lang="en-US" altLang="zh-CN" sz="1600" b="0" i="0" u="none" strike="noStrike" kern="0" cap="none" spc="0" normalizeH="0" baseline="0" noProof="0" dirty="0">
                <a:ln>
                  <a:noFill/>
                </a:ln>
                <a:effectLst/>
                <a:uLnTx/>
                <a:uFillTx/>
              </a:rPr>
              <a:t>”</a:t>
            </a:r>
            <a:r>
              <a:rPr kumimoji="0" lang="en-US" altLang="zh-CN" sz="1600" b="0" i="0" u="none" strike="noStrike" kern="0" cap="none" spc="0" normalizeH="0" baseline="0" noProof="0" dirty="0">
                <a:ln>
                  <a:noFill/>
                </a:ln>
                <a:solidFill>
                  <a:schemeClr val="tx1"/>
                </a:solidFill>
                <a:effectLst/>
                <a:uLnTx/>
                <a:uFillTx/>
              </a:rPr>
              <a:t> </a:t>
            </a:r>
            <a:r>
              <a:rPr kumimoji="0" lang="en-US" sz="1600" b="0" i="0" u="none" strike="noStrike" kern="0" cap="none" spc="-40" normalizeH="0" baseline="0" noProof="0" dirty="0">
                <a:ln>
                  <a:noFill/>
                </a:ln>
                <a:solidFill>
                  <a:srgbClr val="79151A"/>
                </a:solidFill>
                <a:effectLst/>
                <a:uLnTx/>
                <a:uFillTx/>
              </a:rPr>
              <a:t>This was said when China had no organ donation system.</a:t>
            </a:r>
          </a:p>
          <a:p>
            <a:endParaRPr kumimoji="0" lang="en-US" sz="1600" b="0" i="0" u="none" strike="noStrike" kern="0" cap="none" spc="-40" normalizeH="0" baseline="0" noProof="0" dirty="0">
              <a:ln>
                <a:noFill/>
              </a:ln>
              <a:solidFill>
                <a:srgbClr val="79151A"/>
              </a:solidFill>
              <a:effectLst/>
              <a:uLnTx/>
              <a:uFillTx/>
            </a:endParaRPr>
          </a:p>
          <a:p>
            <a:r>
              <a:rPr kumimoji="0" lang="en-US" sz="1600" b="0" i="0" u="none" strike="noStrike" kern="0" cap="none" spc="-40" normalizeH="0" baseline="0" noProof="0" dirty="0">
                <a:ln>
                  <a:noFill/>
                </a:ln>
                <a:solidFill>
                  <a:srgbClr val="79151A"/>
                </a:solidFill>
                <a:effectLst/>
                <a:uLnTx/>
                <a:uFillTx/>
              </a:rPr>
              <a:t>In 20</a:t>
            </a:r>
            <a:r>
              <a:rPr kumimoji="0" lang="en-US" altLang="zh-CN" sz="1600" b="0" i="0" u="none" strike="noStrike" kern="0" cap="none" spc="-40" normalizeH="0" baseline="0" noProof="0" dirty="0">
                <a:ln>
                  <a:noFill/>
                </a:ln>
                <a:solidFill>
                  <a:srgbClr val="79151A"/>
                </a:solidFill>
                <a:effectLst/>
                <a:uLnTx/>
                <a:uFillTx/>
              </a:rPr>
              <a:t>0</a:t>
            </a:r>
            <a:r>
              <a:rPr kumimoji="0" lang="en-US" sz="1600" b="0" i="0" u="none" strike="noStrike" kern="0" cap="none" spc="-40" normalizeH="0" baseline="0" noProof="0" dirty="0">
                <a:ln>
                  <a:noFill/>
                </a:ln>
                <a:solidFill>
                  <a:srgbClr val="79151A"/>
                </a:solidFill>
                <a:effectLst/>
                <a:uLnTx/>
                <a:uFillTx/>
              </a:rPr>
              <a:t>4, there were only </a:t>
            </a:r>
            <a:r>
              <a:rPr lang="en-US" sz="1600" kern="0" spc="-40" dirty="0"/>
              <a:t>64 living kidney donations. As of 2005, living donations accounted for only about 1.5% of all kidney transplants, and </a:t>
            </a:r>
            <a:r>
              <a:rPr lang="en-US" altLang="zh-CN" sz="1600" kern="0" spc="-40" dirty="0"/>
              <a:t>there had been only 73 living liver donations. </a:t>
            </a:r>
            <a:br>
              <a:rPr lang="en-US" altLang="zh-CN" sz="1600" kern="0" spc="-40" dirty="0"/>
            </a:br>
            <a:r>
              <a:rPr lang="en-US" altLang="zh-CN" sz="1600" kern="0" spc="-40" dirty="0"/>
              <a:t>In the 34 years between</a:t>
            </a:r>
            <a:r>
              <a:rPr lang="en-US" sz="1600" kern="0" spc="-40" baseline="0" dirty="0"/>
              <a:t> </a:t>
            </a:r>
            <a:r>
              <a:rPr lang="en-US" sz="1600" kern="0" spc="-40" dirty="0"/>
              <a:t>1972 and 2006, there were only 700 living donor kidney transplants in total in all of China.</a:t>
            </a:r>
          </a:p>
        </p:txBody>
      </p:sp>
      <p:sp>
        <p:nvSpPr>
          <p:cNvPr id="4" name="Foliennummernplatzhalter 3"/>
          <p:cNvSpPr>
            <a:spLocks noGrp="1"/>
          </p:cNvSpPr>
          <p:nvPr>
            <p:ph type="sldNum" sz="quarter" idx="10"/>
          </p:nvPr>
        </p:nvSpPr>
        <p:spPr/>
        <p:txBody>
          <a:bodyPr/>
          <a:lstStyle/>
          <a:p>
            <a:fld id="{DB4CAD77-AFFC-4196-868B-CF9ED70834F6}" type="slidenum">
              <a:rPr lang="en-US" smtClean="0"/>
              <a:t>7</a:t>
            </a:fld>
            <a:endParaRPr lang="en-US"/>
          </a:p>
        </p:txBody>
      </p:sp>
    </p:spTree>
    <p:extLst>
      <p:ext uri="{BB962C8B-B14F-4D97-AF65-F5344CB8AC3E}">
        <p14:creationId xmlns:p14="http://schemas.microsoft.com/office/powerpoint/2010/main" val="897543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tLang="zh-CN" baseline="0" dirty="0"/>
              <a:t>In the same period, Chinese surgeons developed liver extraction procedures with warm ischemia times (WITs) of under five minutes, which has since become an industry standard.</a:t>
            </a:r>
            <a:r>
              <a:rPr lang="en-US" altLang="zh-CN" sz="1200" baseline="0" dirty="0">
                <a:solidFill>
                  <a:schemeClr val="tx1"/>
                </a:solidFill>
              </a:rPr>
              <a:t> </a:t>
            </a:r>
            <a:r>
              <a:rPr lang="en-US" altLang="zh-CN" sz="1200" dirty="0">
                <a:solidFill>
                  <a:srgbClr val="79151A"/>
                </a:solidFill>
              </a:rPr>
              <a:t>Medical papers published in China also cited 0-10 min WITs.</a:t>
            </a:r>
          </a:p>
          <a:p>
            <a:endParaRPr lang="en-US" altLang="zh-CN" baseline="0" dirty="0"/>
          </a:p>
          <a:p>
            <a:r>
              <a:rPr lang="en-US" altLang="zh-CN" baseline="0" dirty="0"/>
              <a:t>Such short WITs could only be obtained if organs were procured from living people. </a:t>
            </a:r>
          </a:p>
          <a:p>
            <a:endParaRPr lang="en-US" altLang="zh-CN" baseline="0" dirty="0"/>
          </a:p>
          <a:p>
            <a:r>
              <a:rPr lang="en-US" altLang="zh-CN" baseline="0" dirty="0"/>
              <a:t>U</a:t>
            </a:r>
            <a:r>
              <a:rPr lang="en-US" altLang="zh-CN" dirty="0"/>
              <a:t>nlike in other countries</a:t>
            </a:r>
            <a:r>
              <a:rPr lang="en-US" altLang="zh-CN" baseline="0" dirty="0"/>
              <a:t>, most liver transplants in China were whole liver instead of partial liver transplants. </a:t>
            </a:r>
            <a:r>
              <a:rPr lang="en-US" altLang="zh-CN" dirty="0"/>
              <a:t>CITNAC even</a:t>
            </a:r>
            <a:r>
              <a:rPr lang="en-US" altLang="zh-CN" baseline="0" dirty="0"/>
              <a:t> </a:t>
            </a:r>
            <a:r>
              <a:rPr lang="en-US" altLang="zh-CN" dirty="0"/>
              <a:t>adopted a rapid liver procurement technique that involves excising all abdominal organs simultaneously, which can reduce both damage to the liver and warm ischemia time. </a:t>
            </a:r>
            <a:r>
              <a:rPr lang="en-US" altLang="zh-CN" baseline="0" dirty="0"/>
              <a:t>This technique is widely used in China’s transplant centers. </a:t>
            </a:r>
            <a:r>
              <a:rPr lang="en-US" altLang="zh-CN" dirty="0"/>
              <a:t>This</a:t>
            </a:r>
            <a:r>
              <a:rPr lang="en-US" altLang="zh-CN" baseline="0" dirty="0"/>
              <a:t> is the screenshot of CITNAC’s website.</a:t>
            </a:r>
          </a:p>
          <a:p>
            <a:endParaRPr lang="en-US" altLang="zh-CN" baseline="0" dirty="0"/>
          </a:p>
          <a:p>
            <a:r>
              <a:rPr lang="en-US" altLang="zh-CN" baseline="0" dirty="0"/>
              <a:t>Without an organ donation system, such organs could only be obtained if they were procured from living people, who were killed only as a result of the organ procurement process.</a:t>
            </a:r>
          </a:p>
        </p:txBody>
      </p:sp>
      <p:sp>
        <p:nvSpPr>
          <p:cNvPr id="4" name="Foliennummernplatzhalter 3"/>
          <p:cNvSpPr>
            <a:spLocks noGrp="1"/>
          </p:cNvSpPr>
          <p:nvPr>
            <p:ph type="sldNum" sz="quarter" idx="10"/>
          </p:nvPr>
        </p:nvSpPr>
        <p:spPr/>
        <p:txBody>
          <a:bodyPr/>
          <a:lstStyle/>
          <a:p>
            <a:fld id="{DB4CAD77-AFFC-4196-868B-CF9ED70834F6}" type="slidenum">
              <a:rPr lang="en-US" smtClean="0"/>
              <a:t>8</a:t>
            </a:fld>
            <a:endParaRPr lang="en-US"/>
          </a:p>
        </p:txBody>
      </p:sp>
    </p:spTree>
    <p:extLst>
      <p:ext uri="{BB962C8B-B14F-4D97-AF65-F5344CB8AC3E}">
        <p14:creationId xmlns:p14="http://schemas.microsoft.com/office/powerpoint/2010/main" val="3705395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478">
              <a:defRPr/>
            </a:pPr>
            <a:r>
              <a:rPr lang="en-US" sz="1300" dirty="0">
                <a:solidFill>
                  <a:prstClr val="black"/>
                </a:solidFill>
              </a:rPr>
              <a:t>Since 2000, hospitals have quoted wait times between days and weeks, including for re-transplants in case of failure, while the wait time is years in other countries.</a:t>
            </a:r>
          </a:p>
          <a:p>
            <a:pPr defTabSz="990478">
              <a:defRPr/>
            </a:pPr>
            <a:endParaRPr lang="en-US" sz="1300" dirty="0">
              <a:solidFill>
                <a:prstClr val="black"/>
              </a:solidFill>
            </a:endParaRPr>
          </a:p>
          <a:p>
            <a:pPr marL="0" marR="0" lvl="0" indent="0" algn="l" defTabSz="990478" rtl="0" eaLnBrk="1" fontAlgn="auto" latinLnBrk="0" hangingPunct="1">
              <a:lnSpc>
                <a:spcPct val="100000"/>
              </a:lnSpc>
              <a:spcBef>
                <a:spcPts val="0"/>
              </a:spcBef>
              <a:spcAft>
                <a:spcPts val="0"/>
              </a:spcAft>
              <a:buClrTx/>
              <a:buSzTx/>
              <a:buFontTx/>
              <a:buNone/>
              <a:tabLst/>
              <a:defRPr/>
            </a:pPr>
            <a:r>
              <a:rPr lang="en-US" sz="1300" dirty="0">
                <a:solidFill>
                  <a:prstClr val="black"/>
                </a:solidFill>
              </a:rPr>
              <a:t>The China Liver Transplant Registry reported in 2006 that more than 25% of liver transplant cases were emergency transplants </a:t>
            </a:r>
            <a:r>
              <a:rPr lang="en-CA" altLang="zh-CN" sz="1400" dirty="0">
                <a:solidFill>
                  <a:srgbClr val="79151A"/>
                </a:solidFill>
              </a:rPr>
              <a:t>for patients who required a transplant operation within 72 hours.</a:t>
            </a:r>
            <a:r>
              <a:rPr lang="en-US" altLang="zh-CN" sz="1800" dirty="0">
                <a:solidFill>
                  <a:srgbClr val="79151A"/>
                </a:solidFill>
              </a:rPr>
              <a:t> </a:t>
            </a:r>
            <a:r>
              <a:rPr lang="en-CA" altLang="zh-CN" sz="1400" dirty="0">
                <a:solidFill>
                  <a:srgbClr val="79151A"/>
                </a:solidFill>
              </a:rPr>
              <a:t>For example, between 2003 and 2006, Shanghai </a:t>
            </a:r>
            <a:r>
              <a:rPr lang="en-CA" altLang="zh-CN" sz="1400" dirty="0" err="1">
                <a:solidFill>
                  <a:srgbClr val="79151A"/>
                </a:solidFill>
              </a:rPr>
              <a:t>Changzheng</a:t>
            </a:r>
            <a:r>
              <a:rPr lang="en-CA" altLang="zh-CN" sz="1400" dirty="0">
                <a:solidFill>
                  <a:srgbClr val="79151A"/>
                </a:solidFill>
              </a:rPr>
              <a:t> Hospital performed 120 emergency liver transplants.</a:t>
            </a:r>
            <a:endParaRPr lang="en-US" sz="1400" dirty="0"/>
          </a:p>
        </p:txBody>
      </p:sp>
      <p:sp>
        <p:nvSpPr>
          <p:cNvPr id="4" name="Foliennummernplatzhalter 3"/>
          <p:cNvSpPr>
            <a:spLocks noGrp="1"/>
          </p:cNvSpPr>
          <p:nvPr>
            <p:ph type="sldNum" sz="quarter" idx="10"/>
          </p:nvPr>
        </p:nvSpPr>
        <p:spPr/>
        <p:txBody>
          <a:bodyPr/>
          <a:lstStyle/>
          <a:p>
            <a:fld id="{DB4CAD77-AFFC-4196-868B-CF9ED70834F6}" type="slidenum">
              <a:rPr lang="en-US" smtClean="0"/>
              <a:t>9</a:t>
            </a:fld>
            <a:endParaRPr lang="en-US"/>
          </a:p>
        </p:txBody>
      </p:sp>
    </p:spTree>
    <p:extLst>
      <p:ext uri="{BB962C8B-B14F-4D97-AF65-F5344CB8AC3E}">
        <p14:creationId xmlns:p14="http://schemas.microsoft.com/office/powerpoint/2010/main" val="470745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E426EC-5ED6-4D26-A7BA-277FF34A9D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194"/>
          </a:xfrm>
          <a:prstGeom prst="rect">
            <a:avLst/>
          </a:prstGeom>
        </p:spPr>
      </p:pic>
    </p:spTree>
    <p:extLst>
      <p:ext uri="{BB962C8B-B14F-4D97-AF65-F5344CB8AC3E}">
        <p14:creationId xmlns:p14="http://schemas.microsoft.com/office/powerpoint/2010/main" val="321318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D93E05-1387-4ADC-9AF5-D2373B6335C5}"/>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3" name="Footer Placeholder 2">
            <a:extLst>
              <a:ext uri="{FF2B5EF4-FFF2-40B4-BE49-F238E27FC236}">
                <a16:creationId xmlns:a16="http://schemas.microsoft.com/office/drawing/2014/main" id="{FDF65234-493C-41E9-80D5-384ADC3F20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6B20BF-27EE-4FC0-926A-A65F831BB1D7}"/>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1704972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90480-6E37-42F0-B6D5-C677568413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5339D4-F263-4FCE-99E2-DCCAB5654B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26EE14-3F17-465C-84BE-F97F5D625A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BDA05F-35D5-4C50-BC27-B4FA8E706BB2}"/>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6" name="Footer Placeholder 5">
            <a:extLst>
              <a:ext uri="{FF2B5EF4-FFF2-40B4-BE49-F238E27FC236}">
                <a16:creationId xmlns:a16="http://schemas.microsoft.com/office/drawing/2014/main" id="{CF79BB46-9003-4F86-B011-762A699E14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0E52D3-351A-4572-96D9-FCCBF53C44D0}"/>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616325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ECCA-8580-4CF7-955F-169A599068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1143FE-EDEC-414F-BF6F-40E931AAA2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21A620-BCEC-44C4-B629-5C39609CF0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EB46BD-4966-429F-87BC-2C6F13BFC92C}"/>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6" name="Footer Placeholder 5">
            <a:extLst>
              <a:ext uri="{FF2B5EF4-FFF2-40B4-BE49-F238E27FC236}">
                <a16:creationId xmlns:a16="http://schemas.microsoft.com/office/drawing/2014/main" id="{B12FD94F-AA87-4563-A206-04EE06376C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AAD116-6B5D-494E-B8D2-1E7EE9526B05}"/>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3195032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C70F7-5D3A-4D1B-ACF3-2325C7476C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863B5D-062B-4C11-A725-F9437E6D2E4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E25B8C-2032-4F8C-AB07-B563252FA84A}"/>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5" name="Footer Placeholder 4">
            <a:extLst>
              <a:ext uri="{FF2B5EF4-FFF2-40B4-BE49-F238E27FC236}">
                <a16:creationId xmlns:a16="http://schemas.microsoft.com/office/drawing/2014/main" id="{770AADEC-A808-4AA5-8776-895CFF488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64A307-EAA8-4609-9539-AE3B86B4452D}"/>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291316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2309A-B0D7-4906-9BE7-9B2696AD66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EC0245-D60B-488E-B1F3-2D0E6259D3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F77B0B-65C9-4541-AB83-83F2F26ED8E2}"/>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5" name="Footer Placeholder 4">
            <a:extLst>
              <a:ext uri="{FF2B5EF4-FFF2-40B4-BE49-F238E27FC236}">
                <a16:creationId xmlns:a16="http://schemas.microsoft.com/office/drawing/2014/main" id="{20C994D1-3814-4301-8368-FA4F8BFA8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ABD21-A365-4470-8828-6F30DFB5EEAF}"/>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3261806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F4FA-0820-430F-BC60-10E59EBB59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F13CFE-0CA0-40A8-9B24-8A5C79605A1A}"/>
              </a:ext>
            </a:extLst>
          </p:cNvPr>
          <p:cNvSpPr>
            <a:spLocks noGrp="1"/>
          </p:cNvSpPr>
          <p:nvPr>
            <p:ph idx="1" hasCustomPrompt="1"/>
          </p:nvPr>
        </p:nvSpPr>
        <p:spPr/>
        <p:txBody>
          <a:bodyPr/>
          <a:lstStyle>
            <a:lvl1pPr>
              <a:defRPr/>
            </a:lvl1pPr>
          </a:lstStyle>
          <a:p>
            <a:pPr lvl="0"/>
            <a:r>
              <a:rPr lang="en-US" dirty="0"/>
              <a:t>Since 2000, China's organ transplantation has seen tremendous growth. In just a few years, China became a global center for those in need of new vital organs. Meanwhile, it had few organ donations. Over the past decade, we've seen allegations and investigations into where these organs come from, how many transplants have been performed, and its implications for the rest of the world. Today, we welcome the China Organ Harvest Research Center and the Human Rights Law Foundation to share us with their findings from more than a decade of </a:t>
            </a:r>
            <a:r>
              <a:rPr lang="en-US" dirty="0" err="1"/>
              <a:t>research.Second</a:t>
            </a:r>
            <a:r>
              <a:rPr lang="en-US" dirty="0"/>
              <a:t>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4F92E8C-6384-4D36-A554-2F19B2BDF2E0}"/>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5" name="Footer Placeholder 4">
            <a:extLst>
              <a:ext uri="{FF2B5EF4-FFF2-40B4-BE49-F238E27FC236}">
                <a16:creationId xmlns:a16="http://schemas.microsoft.com/office/drawing/2014/main" id="{EBFBF967-B008-4AF4-979D-D4DD779E3C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A3E6F-37C2-4D45-AB7F-184E4B6C9849}"/>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1922669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15218-A959-4F1B-9867-F1B2CD50F77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D76916A-1532-4DFA-9C22-84BDB11053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D43AD3-8FD1-4235-ACF9-792AD6CFAAE3}"/>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5" name="Footer Placeholder 4">
            <a:extLst>
              <a:ext uri="{FF2B5EF4-FFF2-40B4-BE49-F238E27FC236}">
                <a16:creationId xmlns:a16="http://schemas.microsoft.com/office/drawing/2014/main" id="{B1A6E811-0308-47D8-9088-08995CC1E70D}"/>
              </a:ext>
            </a:extLst>
          </p:cNvPr>
          <p:cNvSpPr>
            <a:spLocks noGrp="1"/>
          </p:cNvSpPr>
          <p:nvPr>
            <p:ph type="ftr" sz="quarter" idx="11"/>
          </p:nvPr>
        </p:nvSpPr>
        <p:spPr>
          <a:xfrm>
            <a:off x="7239000" y="394942"/>
            <a:ext cx="4114800" cy="757997"/>
          </a:xfrm>
        </p:spPr>
        <p:txBody>
          <a:bodyPr/>
          <a:lstStyle/>
          <a:p>
            <a:endParaRPr lang="en-US" dirty="0"/>
          </a:p>
        </p:txBody>
      </p:sp>
      <p:sp>
        <p:nvSpPr>
          <p:cNvPr id="6" name="Slide Number Placeholder 5">
            <a:extLst>
              <a:ext uri="{FF2B5EF4-FFF2-40B4-BE49-F238E27FC236}">
                <a16:creationId xmlns:a16="http://schemas.microsoft.com/office/drawing/2014/main" id="{B78A3C5E-9CEE-4152-B541-34BE3A470573}"/>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1678939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C71DF-E0C3-4687-9FB0-9E51F79A24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76A383-7C6D-43F6-9523-A0B78F0C0B33}"/>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4" name="Footer Placeholder 3">
            <a:extLst>
              <a:ext uri="{FF2B5EF4-FFF2-40B4-BE49-F238E27FC236}">
                <a16:creationId xmlns:a16="http://schemas.microsoft.com/office/drawing/2014/main" id="{395421BC-3F5E-495D-BB7F-C923F776A6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4B7BB0-A711-4487-92D4-B6F22DA643F1}"/>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236631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F4FA-0820-430F-BC60-10E59EBB59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F13CFE-0CA0-40A8-9B24-8A5C79605A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92E8C-6384-4D36-A554-2F19B2BDF2E0}"/>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5" name="Footer Placeholder 4">
            <a:extLst>
              <a:ext uri="{FF2B5EF4-FFF2-40B4-BE49-F238E27FC236}">
                <a16:creationId xmlns:a16="http://schemas.microsoft.com/office/drawing/2014/main" id="{EBFBF967-B008-4AF4-979D-D4DD779E3C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A3E6F-37C2-4D45-AB7F-184E4B6C9849}"/>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2097548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5BB7F-11ED-43AD-B9BA-9382980A52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C9161B-EBF2-4D3F-8432-DE41432D32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479668A-0931-444E-8731-23A23CA7215C}"/>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5" name="Footer Placeholder 4">
            <a:extLst>
              <a:ext uri="{FF2B5EF4-FFF2-40B4-BE49-F238E27FC236}">
                <a16:creationId xmlns:a16="http://schemas.microsoft.com/office/drawing/2014/main" id="{5148721E-0A1F-4529-AA9C-987F659854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2B93D9-6A60-4264-856C-6D35B6EC5A16}"/>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564503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218D3-FDBC-4789-9DAF-5608EBCC7F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FB241A-9EAC-47C3-B7B0-C7B3DD905A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F0FFFB-0423-44EA-A958-A8793190F8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75F0B9-74E1-4603-830A-DA299536659E}"/>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6" name="Footer Placeholder 5">
            <a:extLst>
              <a:ext uri="{FF2B5EF4-FFF2-40B4-BE49-F238E27FC236}">
                <a16:creationId xmlns:a16="http://schemas.microsoft.com/office/drawing/2014/main" id="{E8B35AE1-FF43-426A-A1BE-833948C689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A81777-08CC-47AC-8074-C263AB368153}"/>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806779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1A07D-BC89-4FDB-B5D4-8746067BFA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33D064-D882-42AA-A089-340329D6F4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861C40E-6CB7-4D57-BBF6-A3B375CAAA1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B89BD7-80C0-4091-A03F-CFB193EA65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EA7E8E5-2F0E-4365-8FF7-816BA2963A8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570846-3117-4093-A5B9-175A254734AC}"/>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8" name="Footer Placeholder 7">
            <a:extLst>
              <a:ext uri="{FF2B5EF4-FFF2-40B4-BE49-F238E27FC236}">
                <a16:creationId xmlns:a16="http://schemas.microsoft.com/office/drawing/2014/main" id="{B82A9F5D-6710-4224-9B3F-B90E5AD537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FC52AA-74AD-491E-A12C-DD566DDF0C93}"/>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3571314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EA4EE-767D-4030-84C4-D10012F761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23207A-8C50-4CB8-9949-E9FCA45C1489}"/>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4" name="Footer Placeholder 3">
            <a:extLst>
              <a:ext uri="{FF2B5EF4-FFF2-40B4-BE49-F238E27FC236}">
                <a16:creationId xmlns:a16="http://schemas.microsoft.com/office/drawing/2014/main" id="{0C2515B8-9163-42C1-82FD-E48E20C401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B6DFB7-8922-4F58-B272-4384F62F4BDB}"/>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365748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BC6B05-1C28-40E1-898A-3756E8C2A6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8676C3-52FD-46B1-AC77-DF31A9D935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67E7A9B-D962-42C0-8775-A614F937C5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2000">
                <a:solidFill>
                  <a:schemeClr val="tx1">
                    <a:tint val="75000"/>
                  </a:schemeClr>
                </a:solidFill>
              </a:defRPr>
            </a:lvl1pPr>
          </a:lstStyle>
          <a:p>
            <a:r>
              <a:rPr lang="en-US" dirty="0"/>
              <a:t>Oct 8, 2017</a:t>
            </a:r>
          </a:p>
        </p:txBody>
      </p:sp>
      <p:sp>
        <p:nvSpPr>
          <p:cNvPr id="5" name="Footer Placeholder 4">
            <a:extLst>
              <a:ext uri="{FF2B5EF4-FFF2-40B4-BE49-F238E27FC236}">
                <a16:creationId xmlns:a16="http://schemas.microsoft.com/office/drawing/2014/main" id="{0B6117D2-CA4F-436C-A250-25EFDF51376F}"/>
              </a:ext>
            </a:extLst>
          </p:cNvPr>
          <p:cNvSpPr>
            <a:spLocks noGrp="1"/>
          </p:cNvSpPr>
          <p:nvPr>
            <p:ph type="ftr" sz="quarter" idx="3"/>
          </p:nvPr>
        </p:nvSpPr>
        <p:spPr>
          <a:xfrm>
            <a:off x="7239000" y="365125"/>
            <a:ext cx="4114800" cy="75799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2C31A2F-251F-41AD-8198-7634515E94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000">
                <a:solidFill>
                  <a:schemeClr val="tx1">
                    <a:tint val="75000"/>
                  </a:schemeClr>
                </a:solidFill>
              </a:defRPr>
            </a:lvl1pPr>
          </a:lstStyle>
          <a:p>
            <a:fld id="{EFEFA9D0-A35A-47D4-A515-D6D5023B99ED}" type="slidenum">
              <a:rPr lang="en-US" smtClean="0"/>
              <a:pPr/>
              <a:t>‹#›</a:t>
            </a:fld>
            <a:endParaRPr lang="en-US" dirty="0"/>
          </a:p>
        </p:txBody>
      </p:sp>
      <p:pic>
        <p:nvPicPr>
          <p:cNvPr id="8" name="Picture 7">
            <a:extLst>
              <a:ext uri="{FF2B5EF4-FFF2-40B4-BE49-F238E27FC236}">
                <a16:creationId xmlns:a16="http://schemas.microsoft.com/office/drawing/2014/main" id="{C8B674C6-F0C6-4CE8-A232-A83119BAC2B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354957" y="372141"/>
            <a:ext cx="3998842" cy="800676"/>
          </a:xfrm>
          <a:prstGeom prst="rect">
            <a:avLst/>
          </a:prstGeom>
        </p:spPr>
      </p:pic>
    </p:spTree>
    <p:extLst>
      <p:ext uri="{BB962C8B-B14F-4D97-AF65-F5344CB8AC3E}">
        <p14:creationId xmlns:p14="http://schemas.microsoft.com/office/powerpoint/2010/main" val="36082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jpeg"/><Relationship Id="rId5" Type="http://schemas.openxmlformats.org/officeDocument/2006/relationships/hyperlink" Target="https://www.youtube.com/watch?v=uXYjTW6UB5w&amp;feature=youtu.be&amp;a="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895AFDE4-EB45-45A2-A8D3-A0A574277657}"/>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800" y="0"/>
            <a:ext cx="12625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53" descr="china-map-no-skin-full">
            <a:extLst>
              <a:ext uri="{FF2B5EF4-FFF2-40B4-BE49-F238E27FC236}">
                <a16:creationId xmlns:a16="http://schemas.microsoft.com/office/drawing/2014/main" id="{81DBEBC6-62DB-4828-8FEB-75FBBBC98BEF}"/>
              </a:ext>
            </a:extLst>
          </p:cNvPr>
          <p:cNvPicPr>
            <a:picLocks noGrp="1" noChangeAspect="1" noChangeArrowheads="1"/>
          </p:cNvPicPr>
          <p:nvPr isPhoto="1"/>
        </p:nvPicPr>
        <p:blipFill>
          <a:blip r:embed="rId4" cstate="print">
            <a:extLst>
              <a:ext uri="{28A0092B-C50C-407E-A947-70E740481C1C}">
                <a14:useLocalDpi xmlns:a14="http://schemas.microsoft.com/office/drawing/2010/main" val="0"/>
              </a:ext>
            </a:extLst>
          </a:blip>
          <a:srcRect/>
          <a:stretch>
            <a:fillRect/>
          </a:stretch>
        </p:blipFill>
        <p:spPr bwMode="auto">
          <a:xfrm>
            <a:off x="-5266" y="1268413"/>
            <a:ext cx="6647366" cy="484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4395286E-9337-4FC3-A4A9-BB936C2B8890}"/>
              </a:ext>
            </a:extLst>
          </p:cNvPr>
          <p:cNvSpPr>
            <a:spLocks noGrp="1"/>
          </p:cNvSpPr>
          <p:nvPr>
            <p:ph type="ctrTitle"/>
          </p:nvPr>
        </p:nvSpPr>
        <p:spPr>
          <a:xfrm>
            <a:off x="6861174" y="1974255"/>
            <a:ext cx="4992571" cy="2619375"/>
          </a:xfrm>
        </p:spPr>
        <p:txBody>
          <a:bodyPr rtlCol="0">
            <a:normAutofit fontScale="90000"/>
          </a:bodyPr>
          <a:lstStyle/>
          <a:p>
            <a:pPr algn="l">
              <a:defRPr/>
            </a:pPr>
            <a:r>
              <a:rPr lang="en-US" sz="3800" dirty="0">
                <a:solidFill>
                  <a:srgbClr val="79151A"/>
                </a:solidFill>
                <a:latin typeface="+mn-lt"/>
              </a:rPr>
              <a:t>China’s Expanding Organ Transplant Abuse and </a:t>
            </a:r>
            <a:br>
              <a:rPr lang="en-US" sz="3800" dirty="0">
                <a:solidFill>
                  <a:srgbClr val="79151A"/>
                </a:solidFill>
                <a:latin typeface="+mn-lt"/>
              </a:rPr>
            </a:br>
            <a:r>
              <a:rPr lang="en-US" sz="3800" dirty="0">
                <a:solidFill>
                  <a:srgbClr val="79151A"/>
                </a:solidFill>
                <a:latin typeface="+mn-lt"/>
              </a:rPr>
              <a:t>Its Implications for International Health Policy</a:t>
            </a:r>
          </a:p>
        </p:txBody>
      </p:sp>
      <p:pic>
        <p:nvPicPr>
          <p:cNvPr id="18438" name="Picture 25">
            <a:extLst>
              <a:ext uri="{FF2B5EF4-FFF2-40B4-BE49-F238E27FC236}">
                <a16:creationId xmlns:a16="http://schemas.microsoft.com/office/drawing/2014/main" id="{2DCF4E44-71DD-4322-931F-0EB74E4DE2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9650" y="473075"/>
            <a:ext cx="3995738"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C5CEFF05-DA54-0A4B-BA08-648B4C138A52}"/>
              </a:ext>
            </a:extLst>
          </p:cNvPr>
          <p:cNvSpPr txBox="1">
            <a:spLocks/>
          </p:cNvSpPr>
          <p:nvPr/>
        </p:nvSpPr>
        <p:spPr>
          <a:xfrm>
            <a:off x="6846847" y="5307986"/>
            <a:ext cx="4508541" cy="89604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a:lnSpc>
                <a:spcPct val="110000"/>
              </a:lnSpc>
              <a:spcBef>
                <a:spcPts val="600"/>
              </a:spcBef>
            </a:pPr>
            <a:r>
              <a:rPr lang="en-US" sz="2800" dirty="0">
                <a:solidFill>
                  <a:schemeClr val="tx1">
                    <a:lumMod val="75000"/>
                    <a:lumOff val="25000"/>
                  </a:schemeClr>
                </a:solidFill>
              </a:rPr>
              <a:t>Sample Slides for a</a:t>
            </a:r>
            <a:br>
              <a:rPr lang="en-US" sz="2800" dirty="0">
                <a:solidFill>
                  <a:schemeClr val="tx1">
                    <a:lumMod val="75000"/>
                    <a:lumOff val="25000"/>
                  </a:schemeClr>
                </a:solidFill>
              </a:rPr>
            </a:br>
            <a:r>
              <a:rPr lang="en-US" sz="2800" dirty="0">
                <a:solidFill>
                  <a:schemeClr val="tx1">
                    <a:lumMod val="75000"/>
                    <a:lumOff val="25000"/>
                  </a:schemeClr>
                </a:solidFill>
              </a:rPr>
              <a:t>30-Minute 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9D1E3-97CB-4CB8-8B70-E200EB9105CB}"/>
              </a:ext>
            </a:extLst>
          </p:cNvPr>
          <p:cNvSpPr>
            <a:spLocks noGrp="1"/>
          </p:cNvSpPr>
          <p:nvPr>
            <p:ph type="title"/>
          </p:nvPr>
        </p:nvSpPr>
        <p:spPr>
          <a:xfrm>
            <a:off x="1303867" y="333484"/>
            <a:ext cx="5593740" cy="1372235"/>
          </a:xfrm>
        </p:spPr>
        <p:txBody>
          <a:bodyPr>
            <a:normAutofit/>
          </a:bodyPr>
          <a:lstStyle/>
          <a:p>
            <a:r>
              <a:rPr lang="en-US" sz="3600" b="1" dirty="0">
                <a:solidFill>
                  <a:srgbClr val="701710"/>
                </a:solidFill>
                <a:latin typeface="+mn-lt"/>
                <a:ea typeface="DengXian Light" panose="02010600030101010101" pitchFamily="2" charset="-122"/>
                <a:cs typeface="Times New Roman" panose="02020603050405020304" pitchFamily="18" charset="0"/>
              </a:rPr>
              <a:t>Volume Scenario</a:t>
            </a:r>
            <a:endParaRPr lang="en-US" sz="3600" b="1"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1659874914"/>
              </p:ext>
            </p:extLst>
          </p:nvPr>
        </p:nvGraphicFramePr>
        <p:xfrm>
          <a:off x="362390" y="2954424"/>
          <a:ext cx="11500768" cy="3211370"/>
        </p:xfrm>
        <a:graphic>
          <a:graphicData uri="http://schemas.openxmlformats.org/drawingml/2006/table">
            <a:tbl>
              <a:tblPr firstRow="1" firstCol="1" bandRow="1">
                <a:tableStyleId>{F5AB1C69-6EDB-4FF4-983F-18BD219EF322}</a:tableStyleId>
              </a:tblPr>
              <a:tblGrid>
                <a:gridCol w="2167743">
                  <a:extLst>
                    <a:ext uri="{9D8B030D-6E8A-4147-A177-3AD203B41FA5}">
                      <a16:colId xmlns:a16="http://schemas.microsoft.com/office/drawing/2014/main" val="2486144714"/>
                    </a:ext>
                  </a:extLst>
                </a:gridCol>
                <a:gridCol w="1596600">
                  <a:extLst>
                    <a:ext uri="{9D8B030D-6E8A-4147-A177-3AD203B41FA5}">
                      <a16:colId xmlns:a16="http://schemas.microsoft.com/office/drawing/2014/main" val="3598936897"/>
                    </a:ext>
                  </a:extLst>
                </a:gridCol>
                <a:gridCol w="1830249">
                  <a:extLst>
                    <a:ext uri="{9D8B030D-6E8A-4147-A177-3AD203B41FA5}">
                      <a16:colId xmlns:a16="http://schemas.microsoft.com/office/drawing/2014/main" val="3860676221"/>
                    </a:ext>
                  </a:extLst>
                </a:gridCol>
                <a:gridCol w="1518717">
                  <a:extLst>
                    <a:ext uri="{9D8B030D-6E8A-4147-A177-3AD203B41FA5}">
                      <a16:colId xmlns:a16="http://schemas.microsoft.com/office/drawing/2014/main" val="2321836417"/>
                    </a:ext>
                  </a:extLst>
                </a:gridCol>
                <a:gridCol w="1517742">
                  <a:extLst>
                    <a:ext uri="{9D8B030D-6E8A-4147-A177-3AD203B41FA5}">
                      <a16:colId xmlns:a16="http://schemas.microsoft.com/office/drawing/2014/main" val="3715592206"/>
                    </a:ext>
                  </a:extLst>
                </a:gridCol>
                <a:gridCol w="1024759">
                  <a:extLst>
                    <a:ext uri="{9D8B030D-6E8A-4147-A177-3AD203B41FA5}">
                      <a16:colId xmlns:a16="http://schemas.microsoft.com/office/drawing/2014/main" val="2667349158"/>
                    </a:ext>
                  </a:extLst>
                </a:gridCol>
                <a:gridCol w="1844958">
                  <a:extLst>
                    <a:ext uri="{9D8B030D-6E8A-4147-A177-3AD203B41FA5}">
                      <a16:colId xmlns:a16="http://schemas.microsoft.com/office/drawing/2014/main" val="2810334383"/>
                    </a:ext>
                  </a:extLst>
                </a:gridCol>
              </a:tblGrid>
              <a:tr h="1140056">
                <a:tc>
                  <a:txBody>
                    <a:bodyPr/>
                    <a:lstStyle/>
                    <a:p>
                      <a:pPr marL="0" marR="0" algn="ctr">
                        <a:lnSpc>
                          <a:spcPct val="115000"/>
                        </a:lnSpc>
                        <a:spcBef>
                          <a:spcPts val="0"/>
                        </a:spcBef>
                        <a:spcAft>
                          <a:spcPts val="0"/>
                        </a:spcAft>
                      </a:pPr>
                      <a:r>
                        <a:rPr lang="en-US" sz="2500" dirty="0">
                          <a:effectLst/>
                        </a:rPr>
                        <a:t>Permit Type</a:t>
                      </a:r>
                      <a:endParaRPr lang="en-US" sz="25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80000"/>
                        </a:lnSpc>
                        <a:spcBef>
                          <a:spcPts val="0"/>
                        </a:spcBef>
                        <a:spcAft>
                          <a:spcPts val="0"/>
                        </a:spcAft>
                      </a:pPr>
                      <a:r>
                        <a:rPr lang="en-US" sz="2500" dirty="0">
                          <a:effectLst/>
                        </a:rPr>
                        <a:t>Minimum Beds</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altLang="zh-CN" sz="2400" dirty="0">
                          <a:effectLst/>
                        </a:rPr>
                        <a:t>(1)</a:t>
                      </a:r>
                    </a:p>
                  </a:txBody>
                  <a:tcPr marL="130419" marR="130419" marT="0" marB="0" anchor="ctr"/>
                </a:tc>
                <a:tc>
                  <a:txBody>
                    <a:bodyPr/>
                    <a:lstStyle/>
                    <a:p>
                      <a:pPr marL="0" marR="0" algn="ctr">
                        <a:lnSpc>
                          <a:spcPct val="80000"/>
                        </a:lnSpc>
                        <a:spcBef>
                          <a:spcPts val="0"/>
                        </a:spcBef>
                        <a:spcAft>
                          <a:spcPts val="0"/>
                        </a:spcAft>
                      </a:pPr>
                      <a:r>
                        <a:rPr lang="en-US" sz="2500" dirty="0">
                          <a:effectLst/>
                        </a:rPr>
                        <a:t>Annual Transplants</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altLang="zh-CN" sz="2400" dirty="0">
                          <a:effectLst/>
                        </a:rPr>
                        <a:t>(2)</a:t>
                      </a:r>
                    </a:p>
                  </a:txBody>
                  <a:tcPr marL="130419" marR="130419" marT="0" marB="0" anchor="ctr"/>
                </a:tc>
                <a:tc>
                  <a:txBody>
                    <a:bodyPr/>
                    <a:lstStyle/>
                    <a:p>
                      <a:pPr marL="0" marR="0" algn="ctr">
                        <a:lnSpc>
                          <a:spcPct val="80000"/>
                        </a:lnSpc>
                        <a:spcBef>
                          <a:spcPts val="0"/>
                        </a:spcBef>
                        <a:spcAft>
                          <a:spcPts val="0"/>
                        </a:spcAft>
                      </a:pPr>
                      <a:r>
                        <a:rPr lang="en-US" sz="2500" dirty="0">
                          <a:effectLst/>
                        </a:rPr>
                        <a:t>Hospitals</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altLang="zh-CN" sz="2500" dirty="0">
                          <a:effectLst/>
                        </a:rPr>
                        <a:t>(3)</a:t>
                      </a:r>
                    </a:p>
                  </a:txBody>
                  <a:tcPr marL="130419" marR="130419" marT="0" marB="0" anchor="ctr"/>
                </a:tc>
                <a:tc>
                  <a:txBody>
                    <a:bodyPr/>
                    <a:lstStyle/>
                    <a:p>
                      <a:pPr marL="0" marR="0" algn="ctr">
                        <a:lnSpc>
                          <a:spcPct val="80000"/>
                        </a:lnSpc>
                        <a:spcBef>
                          <a:spcPts val="0"/>
                        </a:spcBef>
                        <a:spcAft>
                          <a:spcPts val="0"/>
                        </a:spcAft>
                      </a:pPr>
                      <a:r>
                        <a:rPr lang="en-US" sz="2500" dirty="0">
                          <a:effectLst/>
                        </a:rPr>
                        <a:t>Annual Subtotal</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altLang="zh-CN" sz="2400" dirty="0">
                          <a:effectLst/>
                        </a:rPr>
                        <a:t>(4)</a:t>
                      </a:r>
                    </a:p>
                  </a:txBody>
                  <a:tcPr marL="130419" marR="130419" marT="0" marB="0" anchor="ctr"/>
                </a:tc>
                <a:tc>
                  <a:txBody>
                    <a:bodyPr/>
                    <a:lstStyle/>
                    <a:p>
                      <a:pPr marL="0" marR="0" algn="ctr">
                        <a:lnSpc>
                          <a:spcPct val="80000"/>
                        </a:lnSpc>
                        <a:spcBef>
                          <a:spcPts val="0"/>
                        </a:spcBef>
                        <a:spcAft>
                          <a:spcPts val="0"/>
                        </a:spcAft>
                      </a:pPr>
                      <a:endParaRPr lang="en-US" sz="2600" dirty="0">
                        <a:effectLst/>
                      </a:endParaRPr>
                    </a:p>
                    <a:p>
                      <a:pPr marL="0" marR="0" algn="ctr">
                        <a:lnSpc>
                          <a:spcPct val="80000"/>
                        </a:lnSpc>
                        <a:spcBef>
                          <a:spcPts val="0"/>
                        </a:spcBef>
                        <a:spcAft>
                          <a:spcPts val="0"/>
                        </a:spcAft>
                      </a:pPr>
                      <a:r>
                        <a:rPr lang="en-US" sz="2500" dirty="0">
                          <a:effectLst/>
                        </a:rPr>
                        <a:t>Years</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altLang="zh-CN" sz="2400" dirty="0">
                          <a:effectLst/>
                        </a:rPr>
                        <a:t>(5)</a:t>
                      </a:r>
                      <a:endParaRPr lang="en-US" altLang="zh-CN" sz="24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lang="en-US" altLang="zh-CN" sz="2600" dirty="0">
                        <a:effectLst/>
                      </a:endParaRPr>
                    </a:p>
                  </a:txBody>
                  <a:tcPr marL="130419" marR="130419" marT="0" marB="0" anchor="ctr"/>
                </a:tc>
                <a:tc>
                  <a:txBody>
                    <a:bodyPr/>
                    <a:lstStyle/>
                    <a:p>
                      <a:pPr marL="0" marR="0" algn="ctr">
                        <a:lnSpc>
                          <a:spcPct val="80000"/>
                        </a:lnSpc>
                        <a:spcBef>
                          <a:spcPts val="0"/>
                        </a:spcBef>
                        <a:spcAft>
                          <a:spcPts val="0"/>
                        </a:spcAft>
                      </a:pPr>
                      <a:r>
                        <a:rPr lang="en-US" sz="2500" dirty="0">
                          <a:effectLst/>
                        </a:rPr>
                        <a:t>Total Transplants</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altLang="zh-CN" sz="2400" dirty="0">
                          <a:effectLst/>
                        </a:rPr>
                        <a:t>(6)</a:t>
                      </a:r>
                    </a:p>
                  </a:txBody>
                  <a:tcPr marL="130419" marR="130419" marT="0" marB="0" anchor="ctr"/>
                </a:tc>
                <a:extLst>
                  <a:ext uri="{0D108BD9-81ED-4DB2-BD59-A6C34878D82A}">
                    <a16:rowId xmlns:a16="http://schemas.microsoft.com/office/drawing/2014/main" val="2349046447"/>
                  </a:ext>
                </a:extLst>
              </a:tr>
              <a:tr h="494582">
                <a:tc>
                  <a:txBody>
                    <a:bodyPr/>
                    <a:lstStyle/>
                    <a:p>
                      <a:pPr marL="0" marR="0" algn="ctr">
                        <a:lnSpc>
                          <a:spcPct val="115000"/>
                        </a:lnSpc>
                        <a:spcBef>
                          <a:spcPts val="0"/>
                        </a:spcBef>
                        <a:spcAft>
                          <a:spcPts val="0"/>
                        </a:spcAft>
                      </a:pPr>
                      <a:r>
                        <a:rPr lang="en-US" sz="2500" dirty="0">
                          <a:effectLst/>
                        </a:rPr>
                        <a:t>Liver  </a:t>
                      </a:r>
                      <a:endParaRPr lang="en-US" sz="25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25</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300</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21</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6,300</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15</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94,500</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extLst>
                  <a:ext uri="{0D108BD9-81ED-4DB2-BD59-A6C34878D82A}">
                    <a16:rowId xmlns:a16="http://schemas.microsoft.com/office/drawing/2014/main" val="2077204784"/>
                  </a:ext>
                </a:extLst>
              </a:tr>
              <a:tr h="494582">
                <a:tc>
                  <a:txBody>
                    <a:bodyPr/>
                    <a:lstStyle/>
                    <a:p>
                      <a:pPr marL="0" marR="0" algn="ctr">
                        <a:lnSpc>
                          <a:spcPct val="115000"/>
                        </a:lnSpc>
                        <a:spcBef>
                          <a:spcPts val="0"/>
                        </a:spcBef>
                        <a:spcAft>
                          <a:spcPts val="0"/>
                        </a:spcAft>
                      </a:pPr>
                      <a:r>
                        <a:rPr lang="en-US" sz="2500" dirty="0">
                          <a:effectLst/>
                        </a:rPr>
                        <a:t>Kidney  </a:t>
                      </a:r>
                      <a:endParaRPr lang="en-US" sz="25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30</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360</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65</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23,400</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15</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351,000</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extLst>
                  <a:ext uri="{0D108BD9-81ED-4DB2-BD59-A6C34878D82A}">
                    <a16:rowId xmlns:a16="http://schemas.microsoft.com/office/drawing/2014/main" val="15680780"/>
                  </a:ext>
                </a:extLst>
              </a:tr>
              <a:tr h="488358">
                <a:tc>
                  <a:txBody>
                    <a:bodyPr/>
                    <a:lstStyle/>
                    <a:p>
                      <a:pPr marL="0" marR="0" algn="ctr">
                        <a:lnSpc>
                          <a:spcPct val="115000"/>
                        </a:lnSpc>
                        <a:spcBef>
                          <a:spcPts val="0"/>
                        </a:spcBef>
                        <a:spcAft>
                          <a:spcPts val="0"/>
                        </a:spcAft>
                      </a:pPr>
                      <a:r>
                        <a:rPr lang="en-US" sz="2500" dirty="0">
                          <a:effectLst/>
                        </a:rPr>
                        <a:t>Liver &amp; Kidney</a:t>
                      </a:r>
                      <a:endParaRPr lang="en-US" sz="25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55</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660</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60</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39,600</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15</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594,000</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extLst>
                  <a:ext uri="{0D108BD9-81ED-4DB2-BD59-A6C34878D82A}">
                    <a16:rowId xmlns:a16="http://schemas.microsoft.com/office/drawing/2014/main" val="435527580"/>
                  </a:ext>
                </a:extLst>
              </a:tr>
              <a:tr h="494582">
                <a:tc>
                  <a:txBody>
                    <a:bodyPr/>
                    <a:lstStyle/>
                    <a:p>
                      <a:pPr marL="0" marR="0" algn="ctr">
                        <a:lnSpc>
                          <a:spcPct val="115000"/>
                        </a:lnSpc>
                        <a:spcBef>
                          <a:spcPts val="0"/>
                        </a:spcBef>
                        <a:spcAft>
                          <a:spcPts val="0"/>
                        </a:spcAft>
                      </a:pPr>
                      <a:r>
                        <a:rPr lang="en-US" sz="2500" dirty="0">
                          <a:effectLst/>
                        </a:rPr>
                        <a:t>Total  </a:t>
                      </a:r>
                      <a:endParaRPr lang="en-US" sz="25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endParaRPr>
                    </a:p>
                  </a:txBody>
                  <a:tcPr marL="130419" marR="130419" marT="0" marB="0" anchor="ctr"/>
                </a:tc>
                <a:tc gridSpan="2">
                  <a:txBody>
                    <a:bodyPr/>
                    <a:lstStyle/>
                    <a:p>
                      <a:pPr marL="0" marR="0" algn="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 </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tc>
                <a:tc hMerge="1">
                  <a:txBody>
                    <a:bodyPr/>
                    <a:lstStyle/>
                    <a:p>
                      <a:endParaRPr lang="en-US"/>
                    </a:p>
                  </a:txBody>
                  <a:tcPr/>
                </a:tc>
                <a:tc>
                  <a:txBody>
                    <a:bodyPr/>
                    <a:lstStyle/>
                    <a:p>
                      <a:pPr marL="0" marR="0" algn="ctr">
                        <a:lnSpc>
                          <a:spcPct val="115000"/>
                        </a:lnSpc>
                        <a:spcBef>
                          <a:spcPts val="0"/>
                        </a:spcBef>
                        <a:spcAft>
                          <a:spcPts val="0"/>
                        </a:spcAft>
                      </a:pPr>
                      <a:r>
                        <a:rPr lang="en-US" sz="2800" b="0" dirty="0">
                          <a:solidFill>
                            <a:srgbClr val="800000"/>
                          </a:solidFill>
                          <a:effectLst/>
                          <a:latin typeface="Gotham Narrow Book" pitchFamily="50" charset="0"/>
                        </a:rPr>
                        <a:t>146</a:t>
                      </a:r>
                      <a:endParaRPr lang="en-US" sz="2800" b="0" dirty="0">
                        <a:solidFill>
                          <a:srgbClr val="800000"/>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r">
                        <a:lnSpc>
                          <a:spcPct val="115000"/>
                        </a:lnSpc>
                        <a:spcBef>
                          <a:spcPts val="0"/>
                        </a:spcBef>
                        <a:spcAft>
                          <a:spcPts val="0"/>
                        </a:spcAft>
                      </a:pPr>
                      <a:r>
                        <a:rPr lang="en-US" sz="2800" b="0" dirty="0">
                          <a:solidFill>
                            <a:srgbClr val="800000"/>
                          </a:solidFill>
                          <a:effectLst/>
                          <a:latin typeface="Gotham Narrow Book" pitchFamily="50" charset="0"/>
                          <a:ea typeface="SimSun" panose="02010600030101010101" pitchFamily="2" charset="-122"/>
                          <a:cs typeface="Times New Roman" panose="02020603050405020304" pitchFamily="18" charset="0"/>
                        </a:rPr>
                        <a:t>69,300</a:t>
                      </a:r>
                    </a:p>
                  </a:txBody>
                  <a:tcPr marL="130419" marR="130419" marT="0" marB="0" anchor="ctr"/>
                </a:tc>
                <a:tc>
                  <a:txBody>
                    <a:bodyPr/>
                    <a:lstStyle/>
                    <a:p>
                      <a:endParaRPr lang="en-US" dirty="0"/>
                    </a:p>
                  </a:txBody>
                  <a:tcPr marL="130419" marR="130419" marT="0" marB="0" anchor="ctr"/>
                </a:tc>
                <a:tc>
                  <a:txBody>
                    <a:bodyPr/>
                    <a:lstStyle/>
                    <a:p>
                      <a:pPr marL="0" marR="0" indent="0" algn="r" defTabSz="914400" rtl="0" eaLnBrk="1" fontAlgn="auto" latinLnBrk="0" hangingPunct="1">
                        <a:lnSpc>
                          <a:spcPct val="115000"/>
                        </a:lnSpc>
                        <a:spcBef>
                          <a:spcPts val="0"/>
                        </a:spcBef>
                        <a:spcAft>
                          <a:spcPts val="0"/>
                        </a:spcAft>
                        <a:buClrTx/>
                        <a:buSzTx/>
                        <a:buFontTx/>
                        <a:buNone/>
                        <a:tabLst/>
                        <a:defRPr/>
                      </a:pPr>
                      <a:r>
                        <a:rPr lang="en-US" sz="2800" b="0" dirty="0">
                          <a:solidFill>
                            <a:srgbClr val="800000"/>
                          </a:solidFill>
                          <a:effectLst/>
                          <a:latin typeface="Gotham Narrow Book" pitchFamily="50" charset="0"/>
                        </a:rPr>
                        <a:t>1,039,500</a:t>
                      </a:r>
                      <a:endParaRPr lang="en-US" sz="2800" b="0" dirty="0">
                        <a:solidFill>
                          <a:srgbClr val="800000"/>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extLst>
                  <a:ext uri="{0D108BD9-81ED-4DB2-BD59-A6C34878D82A}">
                    <a16:rowId xmlns:a16="http://schemas.microsoft.com/office/drawing/2014/main" val="2677866546"/>
                  </a:ext>
                </a:extLst>
              </a:tr>
            </a:tbl>
          </a:graphicData>
        </a:graphic>
      </p:graphicFrame>
      <p:cxnSp>
        <p:nvCxnSpPr>
          <p:cNvPr id="5" name="Straight Connector 4">
            <a:extLst>
              <a:ext uri="{FF2B5EF4-FFF2-40B4-BE49-F238E27FC236}">
                <a16:creationId xmlns:a16="http://schemas.microsoft.com/office/drawing/2014/main" id="{775B6EA6-470D-43CE-A835-A98AA6445032}"/>
              </a:ext>
            </a:extLst>
          </p:cNvPr>
          <p:cNvCxnSpPr/>
          <p:nvPr/>
        </p:nvCxnSpPr>
        <p:spPr>
          <a:xfrm>
            <a:off x="20743" y="15098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802BC2BB-3643-4909-935F-0CA482E76EEE}"/>
              </a:ext>
            </a:extLst>
          </p:cNvPr>
          <p:cNvSpPr txBox="1">
            <a:spLocks/>
          </p:cNvSpPr>
          <p:nvPr/>
        </p:nvSpPr>
        <p:spPr>
          <a:xfrm>
            <a:off x="683073" y="859948"/>
            <a:ext cx="11101477" cy="2744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a:lnSpc>
                <a:spcPts val="3600"/>
              </a:lnSpc>
              <a:spcBef>
                <a:spcPts val="0"/>
              </a:spcBef>
            </a:pPr>
            <a:r>
              <a:rPr lang="en-US" sz="2600" dirty="0">
                <a:solidFill>
                  <a:srgbClr val="701710"/>
                </a:solidFill>
                <a:latin typeface="+mn-lt"/>
              </a:rPr>
              <a:t>Liver and Kidney Transplant Capacity of the 146 Approved Hospitals</a:t>
            </a:r>
          </a:p>
          <a:p>
            <a:pPr>
              <a:lnSpc>
                <a:spcPts val="3600"/>
              </a:lnSpc>
              <a:spcBef>
                <a:spcPts val="0"/>
              </a:spcBef>
            </a:pPr>
            <a:r>
              <a:rPr lang="en-US" sz="2600" dirty="0">
                <a:solidFill>
                  <a:srgbClr val="701710"/>
                </a:solidFill>
                <a:latin typeface="+mn-lt"/>
              </a:rPr>
              <a:t>Based on the Ministry of Health’s Minimum Transplant Bed Count Requirements</a:t>
            </a:r>
            <a:endParaRPr lang="en-US" sz="2600" dirty="0">
              <a:latin typeface="+mn-lt"/>
            </a:endParaRPr>
          </a:p>
        </p:txBody>
      </p:sp>
      <p:sp>
        <p:nvSpPr>
          <p:cNvPr id="9" name="Title 1">
            <a:extLst>
              <a:ext uri="{FF2B5EF4-FFF2-40B4-BE49-F238E27FC236}">
                <a16:creationId xmlns:a16="http://schemas.microsoft.com/office/drawing/2014/main" id="{42F1D175-557C-4821-8383-B46A497BD375}"/>
              </a:ext>
            </a:extLst>
          </p:cNvPr>
          <p:cNvSpPr txBox="1">
            <a:spLocks/>
          </p:cNvSpPr>
          <p:nvPr/>
        </p:nvSpPr>
        <p:spPr>
          <a:xfrm>
            <a:off x="600190" y="6063916"/>
            <a:ext cx="12184063" cy="850229"/>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algn="r">
              <a:lnSpc>
                <a:spcPts val="3600"/>
              </a:lnSpc>
              <a:spcBef>
                <a:spcPts val="0"/>
              </a:spcBef>
            </a:pPr>
            <a:r>
              <a:rPr lang="en-US" sz="5100" dirty="0">
                <a:solidFill>
                  <a:schemeClr val="tx1">
                    <a:lumMod val="95000"/>
                    <a:lumOff val="5000"/>
                  </a:schemeClr>
                </a:solidFill>
                <a:latin typeface="+mn-lt"/>
              </a:rPr>
              <a:t>   </a:t>
            </a:r>
            <a:r>
              <a:rPr lang="en-US" sz="6000" dirty="0">
                <a:solidFill>
                  <a:schemeClr val="tx1">
                    <a:lumMod val="95000"/>
                    <a:lumOff val="5000"/>
                  </a:schemeClr>
                </a:solidFill>
                <a:latin typeface="+mn-lt"/>
              </a:rPr>
              <a:t>(2) = (1) * 12  (one month hospitalization period)	     (4) = (2) * (3)        (6) = (4) * (5</a:t>
            </a:r>
            <a:r>
              <a:rPr lang="en-US" sz="5100" dirty="0">
                <a:solidFill>
                  <a:schemeClr val="tx1">
                    <a:lumMod val="95000"/>
                    <a:lumOff val="5000"/>
                  </a:schemeClr>
                </a:solidFill>
                <a:latin typeface="+mn-lt"/>
              </a:rPr>
              <a:t>)	</a:t>
            </a:r>
            <a:r>
              <a:rPr lang="en-US" sz="2600" dirty="0">
                <a:solidFill>
                  <a:srgbClr val="701710"/>
                </a:solidFill>
                <a:latin typeface="+mn-lt"/>
              </a:rPr>
              <a:t>	</a:t>
            </a:r>
            <a:endParaRPr lang="en-US" sz="2600" dirty="0">
              <a:latin typeface="+mn-lt"/>
            </a:endParaRPr>
          </a:p>
        </p:txBody>
      </p:sp>
    </p:spTree>
    <p:extLst>
      <p:ext uri="{BB962C8B-B14F-4D97-AF65-F5344CB8AC3E}">
        <p14:creationId xmlns:p14="http://schemas.microsoft.com/office/powerpoint/2010/main" val="3542999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8282C4-FA15-4475-9181-3F592902CD40}"/>
              </a:ext>
            </a:extLst>
          </p:cNvPr>
          <p:cNvSpPr>
            <a:spLocks noGrp="1"/>
          </p:cNvSpPr>
          <p:nvPr>
            <p:ph type="title"/>
          </p:nvPr>
        </p:nvSpPr>
        <p:spPr>
          <a:xfrm>
            <a:off x="730249" y="307617"/>
            <a:ext cx="10515600" cy="1325563"/>
          </a:xfrm>
        </p:spPr>
        <p:txBody>
          <a:bodyPr/>
          <a:lstStyle/>
          <a:p>
            <a:r>
              <a:rPr lang="en-US" altLang="zh-CN" sz="3600" b="1" dirty="0">
                <a:solidFill>
                  <a:srgbClr val="79151A"/>
                </a:solidFill>
                <a:latin typeface="+mn-lt"/>
              </a:rPr>
              <a:t>Scale:</a:t>
            </a:r>
            <a:r>
              <a:rPr lang="zh-CN" altLang="en-US" sz="3600" b="1" dirty="0">
                <a:solidFill>
                  <a:srgbClr val="79151A"/>
                </a:solidFill>
                <a:latin typeface="+mn-lt"/>
              </a:rPr>
              <a:t> </a:t>
            </a:r>
            <a:r>
              <a:rPr lang="en-US" sz="3600" b="1" dirty="0">
                <a:solidFill>
                  <a:srgbClr val="79151A"/>
                </a:solidFill>
                <a:latin typeface="+mn-lt"/>
              </a:rPr>
              <a:t>Case Studies</a:t>
            </a:r>
            <a:br>
              <a:rPr lang="en-US" sz="3600" dirty="0">
                <a:solidFill>
                  <a:srgbClr val="79151A"/>
                </a:solidFill>
              </a:rPr>
            </a:br>
            <a:endParaRPr lang="en-US" sz="3600" dirty="0">
              <a:solidFill>
                <a:srgbClr val="79151A"/>
              </a:solidFill>
            </a:endParaRPr>
          </a:p>
        </p:txBody>
      </p:sp>
      <p:sp>
        <p:nvSpPr>
          <p:cNvPr id="9" name="Rechteck 8">
            <a:extLst>
              <a:ext uri="{FF2B5EF4-FFF2-40B4-BE49-F238E27FC236}">
                <a16:creationId xmlns:a16="http://schemas.microsoft.com/office/drawing/2014/main" id="{E9ACC6FD-E79D-47D4-A8AA-51395DEFACEE}"/>
              </a:ext>
            </a:extLst>
          </p:cNvPr>
          <p:cNvSpPr/>
          <p:nvPr/>
        </p:nvSpPr>
        <p:spPr>
          <a:xfrm>
            <a:off x="702524" y="936330"/>
            <a:ext cx="6348062" cy="477054"/>
          </a:xfrm>
          <a:prstGeom prst="rect">
            <a:avLst/>
          </a:prstGeom>
        </p:spPr>
        <p:txBody>
          <a:bodyPr wrap="square">
            <a:spAutoFit/>
          </a:bodyPr>
          <a:lstStyle/>
          <a:p>
            <a:r>
              <a:rPr lang="nn-NO" altLang="zh-CN" sz="2400" b="1" dirty="0">
                <a:solidFill>
                  <a:srgbClr val="79151A"/>
                </a:solidFill>
              </a:rPr>
              <a:t>Tianjin </a:t>
            </a:r>
            <a:r>
              <a:rPr lang="nn-NO" sz="2400" b="1" dirty="0">
                <a:solidFill>
                  <a:srgbClr val="79151A"/>
                </a:solidFill>
              </a:rPr>
              <a:t>Oriental Organ Transplant Center </a:t>
            </a:r>
            <a:endParaRPr lang="en-US" sz="2400" b="1" dirty="0">
              <a:solidFill>
                <a:srgbClr val="79151A"/>
              </a:solidFill>
            </a:endParaRPr>
          </a:p>
        </p:txBody>
      </p:sp>
      <p:sp>
        <p:nvSpPr>
          <p:cNvPr id="11" name="Rechteck 10">
            <a:extLst>
              <a:ext uri="{FF2B5EF4-FFF2-40B4-BE49-F238E27FC236}">
                <a16:creationId xmlns:a16="http://schemas.microsoft.com/office/drawing/2014/main" id="{A2B0A21E-1617-4F68-83FF-CFBD3365286D}"/>
              </a:ext>
            </a:extLst>
          </p:cNvPr>
          <p:cNvSpPr/>
          <p:nvPr/>
        </p:nvSpPr>
        <p:spPr>
          <a:xfrm>
            <a:off x="357168" y="1909648"/>
            <a:ext cx="5952160" cy="4167295"/>
          </a:xfrm>
          <a:prstGeom prst="rect">
            <a:avLst/>
          </a:prstGeom>
        </p:spPr>
        <p:txBody>
          <a:bodyPr wrap="square">
            <a:spAutoFit/>
          </a:bodyPr>
          <a:lstStyle/>
          <a:p>
            <a:pPr marL="285750" indent="-285750">
              <a:lnSpc>
                <a:spcPct val="85000"/>
              </a:lnSpc>
              <a:spcBef>
                <a:spcPts val="600"/>
              </a:spcBef>
              <a:buFont typeface="Arial" panose="020B0604020202020204" pitchFamily="34" charset="0"/>
              <a:buChar char="•"/>
            </a:pPr>
            <a:r>
              <a:rPr lang="en-US" sz="2400" dirty="0"/>
              <a:t>The new building opened with 500 dedicated transplant beds in 2006.</a:t>
            </a:r>
          </a:p>
          <a:p>
            <a:pPr marL="285750" indent="-285750">
              <a:lnSpc>
                <a:spcPct val="85000"/>
              </a:lnSpc>
              <a:spcBef>
                <a:spcPts val="600"/>
              </a:spcBef>
              <a:buFont typeface="Arial" panose="020B0604020202020204" pitchFamily="34" charset="0"/>
              <a:buChar char="•"/>
            </a:pPr>
            <a:r>
              <a:rPr lang="en-US" sz="2400" dirty="0"/>
              <a:t>Bed utilization rate: 90% in 2009, 131% in 2013 before more beds were added.</a:t>
            </a:r>
          </a:p>
          <a:p>
            <a:pPr marL="285750" indent="-285750">
              <a:lnSpc>
                <a:spcPct val="85000"/>
              </a:lnSpc>
              <a:spcBef>
                <a:spcPts val="600"/>
              </a:spcBef>
              <a:buFont typeface="Arial" panose="020B0604020202020204" pitchFamily="34" charset="0"/>
              <a:buChar char="•"/>
            </a:pPr>
            <a:r>
              <a:rPr lang="en-US" sz="2400" dirty="0"/>
              <a:t>With 500 beds, 100% utilization rate, and an </a:t>
            </a:r>
            <a:r>
              <a:rPr lang="en-US" sz="2400" spc="-20" dirty="0"/>
              <a:t>average hospitalization time of 3 to 4 weeks</a:t>
            </a:r>
            <a:r>
              <a:rPr lang="en-US" sz="2400" dirty="0"/>
              <a:t>, it could have performed 6,000 to 8,000 transplants per year.</a:t>
            </a:r>
          </a:p>
          <a:p>
            <a:pPr marL="285750" indent="-285750">
              <a:lnSpc>
                <a:spcPct val="85000"/>
              </a:lnSpc>
              <a:spcBef>
                <a:spcPts val="600"/>
              </a:spcBef>
              <a:buFont typeface="Arial" panose="020B0604020202020204" pitchFamily="34" charset="0"/>
              <a:buChar char="•"/>
            </a:pPr>
            <a:r>
              <a:rPr lang="en-US" sz="2400" dirty="0"/>
              <a:t>2017 </a:t>
            </a:r>
            <a:r>
              <a:rPr lang="en-US" altLang="zh-CN" sz="2400" dirty="0"/>
              <a:t>onsite investigation shows </a:t>
            </a:r>
            <a:r>
              <a:rPr lang="en-US" sz="2400" dirty="0"/>
              <a:t>further expansion on its dedicated international transplant wards</a:t>
            </a:r>
          </a:p>
          <a:p>
            <a:pPr marL="285750" indent="-285750">
              <a:lnSpc>
                <a:spcPct val="85000"/>
              </a:lnSpc>
              <a:spcBef>
                <a:spcPts val="600"/>
              </a:spcBef>
              <a:buFont typeface="Arial" panose="020B0604020202020204" pitchFamily="34" charset="0"/>
              <a:buChar char="•"/>
            </a:pPr>
            <a:endParaRPr lang="en-US" sz="2400" dirty="0"/>
          </a:p>
        </p:txBody>
      </p:sp>
      <p:pic>
        <p:nvPicPr>
          <p:cNvPr id="8" name="Grafik 7">
            <a:extLst>
              <a:ext uri="{FF2B5EF4-FFF2-40B4-BE49-F238E27FC236}">
                <a16:creationId xmlns:a16="http://schemas.microsoft.com/office/drawing/2014/main" id="{D8841171-2D70-4952-B878-F43C9BCAE7D6}"/>
              </a:ext>
            </a:extLst>
          </p:cNvPr>
          <p:cNvPicPr>
            <a:picLocks noChangeAspect="1"/>
          </p:cNvPicPr>
          <p:nvPr/>
        </p:nvPicPr>
        <p:blipFill>
          <a:blip r:embed="rId3"/>
          <a:stretch>
            <a:fillRect/>
          </a:stretch>
        </p:blipFill>
        <p:spPr>
          <a:xfrm>
            <a:off x="6540375" y="1509821"/>
            <a:ext cx="5630881" cy="3945048"/>
          </a:xfrm>
          <a:prstGeom prst="rect">
            <a:avLst/>
          </a:prstGeom>
        </p:spPr>
      </p:pic>
      <p:sp>
        <p:nvSpPr>
          <p:cNvPr id="12" name="AutoShape 796">
            <a:extLst>
              <a:ext uri="{FF2B5EF4-FFF2-40B4-BE49-F238E27FC236}">
                <a16:creationId xmlns:a16="http://schemas.microsoft.com/office/drawing/2014/main" id="{73A230EC-7042-42C3-9291-ABA105E2828B}"/>
              </a:ext>
            </a:extLst>
          </p:cNvPr>
          <p:cNvSpPr>
            <a:spLocks noChangeArrowheads="1"/>
          </p:cNvSpPr>
          <p:nvPr/>
        </p:nvSpPr>
        <p:spPr bwMode="auto">
          <a:xfrm>
            <a:off x="587083" y="5707112"/>
            <a:ext cx="11555894" cy="973648"/>
          </a:xfrm>
          <a:prstGeom prst="roundRect">
            <a:avLst>
              <a:gd name="adj" fmla="val 10509"/>
            </a:avLst>
          </a:prstGeom>
          <a:noFill/>
          <a:ln w="9525">
            <a:noFill/>
            <a:round/>
            <a:headEnd/>
            <a:tailEnd/>
          </a:ln>
        </p:spPr>
        <p:txBody>
          <a:bodyPr lIns="190842" tIns="99238" rIns="190842" bIns="99238" anchor="t" anchorCtr="0"/>
          <a:lstStyle/>
          <a:p>
            <a:pPr marL="342900" lvl="0" indent="-342900" defTabSz="1938005">
              <a:buClr>
                <a:srgbClr val="EAEAEA"/>
              </a:buClr>
              <a:buFont typeface="Arial" panose="020B0604020202020204" pitchFamily="34" charset="0"/>
              <a:buChar char="•"/>
              <a:tabLst>
                <a:tab pos="0" algn="l"/>
                <a:tab pos="1938005" algn="l"/>
                <a:tab pos="3879573" algn="l"/>
                <a:tab pos="5817578" algn="l"/>
                <a:tab pos="7755583" algn="l"/>
                <a:tab pos="9697149" algn="l"/>
                <a:tab pos="11631592" algn="l"/>
                <a:tab pos="13573158" algn="l"/>
                <a:tab pos="15511163" algn="l"/>
                <a:tab pos="17452731" algn="l"/>
                <a:tab pos="19387173" algn="l"/>
                <a:tab pos="21328741" algn="l"/>
                <a:tab pos="21489053" algn="l"/>
                <a:tab pos="23024495" algn="l"/>
                <a:tab pos="24559935" algn="l"/>
                <a:tab pos="26095378" algn="l"/>
              </a:tabLst>
              <a:defRPr/>
            </a:pPr>
            <a:r>
              <a:rPr lang="en-US" sz="2400" b="1" kern="0" dirty="0">
                <a:solidFill>
                  <a:srgbClr val="79151A"/>
                </a:solidFill>
              </a:rPr>
              <a:t>China officially claimed between 10,000 to 15,000 transplants per year</a:t>
            </a:r>
          </a:p>
          <a:p>
            <a:pPr marL="342900" lvl="0" indent="-342900" defTabSz="1938005">
              <a:buClr>
                <a:srgbClr val="EAEAEA"/>
              </a:buClr>
              <a:buFont typeface="Arial" panose="020B0604020202020204" pitchFamily="34" charset="0"/>
              <a:buChar char="•"/>
              <a:tabLst>
                <a:tab pos="0" algn="l"/>
                <a:tab pos="1938005" algn="l"/>
                <a:tab pos="3879573" algn="l"/>
                <a:tab pos="5817578" algn="l"/>
                <a:tab pos="7755583" algn="l"/>
                <a:tab pos="9697149" algn="l"/>
                <a:tab pos="11631592" algn="l"/>
                <a:tab pos="13573158" algn="l"/>
                <a:tab pos="15511163" algn="l"/>
                <a:tab pos="17452731" algn="l"/>
                <a:tab pos="19387173" algn="l"/>
                <a:tab pos="21328741" algn="l"/>
                <a:tab pos="21489053" algn="l"/>
                <a:tab pos="23024495" algn="l"/>
                <a:tab pos="24559935" algn="l"/>
                <a:tab pos="26095378" algn="l"/>
              </a:tabLst>
              <a:defRPr/>
            </a:pPr>
            <a:r>
              <a:rPr lang="en-US" sz="2400" b="1" kern="0" dirty="0">
                <a:solidFill>
                  <a:srgbClr val="79151A"/>
                </a:solidFill>
              </a:rPr>
              <a:t>The U.S. averaged 6,000 to 8,000 liver transplants per year in the same period</a:t>
            </a:r>
            <a:endParaRPr kumimoji="0" lang="en-US" sz="2000" b="0" i="1" u="none" strike="noStrike" kern="0" cap="none" spc="0" normalizeH="0" baseline="0" noProof="0" dirty="0">
              <a:ln>
                <a:noFill/>
              </a:ln>
              <a:solidFill>
                <a:srgbClr val="003C76"/>
              </a:solidFill>
              <a:effectLst/>
              <a:uLnTx/>
              <a:uFillTx/>
            </a:endParaRPr>
          </a:p>
        </p:txBody>
      </p:sp>
      <p:cxnSp>
        <p:nvCxnSpPr>
          <p:cNvPr id="13" name="Straight Connector 4">
            <a:extLst>
              <a:ext uri="{FF2B5EF4-FFF2-40B4-BE49-F238E27FC236}">
                <a16:creationId xmlns:a16="http://schemas.microsoft.com/office/drawing/2014/main" id="{6E60B304-BB59-4336-AC12-01D4C7345E8E}"/>
              </a:ext>
            </a:extLst>
          </p:cNvPr>
          <p:cNvCxnSpPr/>
          <p:nvPr/>
        </p:nvCxnSpPr>
        <p:spPr>
          <a:xfrm>
            <a:off x="20743" y="15098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2205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1230200-774D-4F86-A707-8B1DBF334925}"/>
              </a:ext>
            </a:extLst>
          </p:cNvPr>
          <p:cNvSpPr txBox="1">
            <a:spLocks/>
          </p:cNvSpPr>
          <p:nvPr/>
        </p:nvSpPr>
        <p:spPr>
          <a:xfrm>
            <a:off x="4812523" y="2638697"/>
            <a:ext cx="7006615" cy="448056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b="1" kern="1200">
                <a:solidFill>
                  <a:schemeClr val="tx1"/>
                </a:solidFill>
                <a:latin typeface="Avenir LT Std 65 Medium" panose="020B0603020203020204" pitchFamily="34" charset="0"/>
                <a:ea typeface="+mj-ea"/>
                <a:cs typeface="+mj-cs"/>
              </a:defRPr>
            </a:lvl1pPr>
          </a:lstStyle>
          <a:p>
            <a:pPr algn="l">
              <a:lnSpc>
                <a:spcPts val="3500"/>
              </a:lnSpc>
              <a:spcBef>
                <a:spcPts val="1200"/>
              </a:spcBef>
            </a:pPr>
            <a:r>
              <a:rPr lang="en-US" sz="2800" dirty="0">
                <a:latin typeface="+mj-lt"/>
              </a:rPr>
              <a:t>“Kidney transplantation is now a routine surgery. Almost all surgeons at our hospital can independently complete kidney transplants.” </a:t>
            </a:r>
          </a:p>
          <a:p>
            <a:pPr algn="r">
              <a:lnSpc>
                <a:spcPts val="3500"/>
              </a:lnSpc>
              <a:spcBef>
                <a:spcPts val="600"/>
              </a:spcBef>
              <a:spcAft>
                <a:spcPts val="1200"/>
              </a:spcAft>
            </a:pPr>
            <a:r>
              <a:rPr lang="en-US" sz="2400" b="0" i="1" dirty="0">
                <a:solidFill>
                  <a:srgbClr val="701710"/>
                </a:solidFill>
                <a:latin typeface="Gotham Narrow Medium" pitchFamily="50" charset="0"/>
              </a:rPr>
              <a:t>        —Yuan </a:t>
            </a:r>
            <a:r>
              <a:rPr lang="en-US" sz="2400" b="0" i="1" dirty="0" err="1">
                <a:solidFill>
                  <a:srgbClr val="701710"/>
                </a:solidFill>
                <a:latin typeface="Gotham Narrow Medium" pitchFamily="50" charset="0"/>
              </a:rPr>
              <a:t>Fangjun</a:t>
            </a:r>
            <a:r>
              <a:rPr lang="en-US" sz="2400" b="0" i="1" dirty="0">
                <a:solidFill>
                  <a:srgbClr val="701710"/>
                </a:solidFill>
                <a:latin typeface="Gotham Narrow Medium" pitchFamily="50" charset="0"/>
              </a:rPr>
              <a:t>, hospital vice president</a:t>
            </a:r>
          </a:p>
          <a:p>
            <a:pPr marL="457200" indent="-457200" algn="l">
              <a:lnSpc>
                <a:spcPts val="3000"/>
              </a:lnSpc>
              <a:spcBef>
                <a:spcPts val="1200"/>
              </a:spcBef>
              <a:buFont typeface="Arial" panose="020B0604020202020204" pitchFamily="34" charset="0"/>
              <a:buChar char="•"/>
            </a:pPr>
            <a:r>
              <a:rPr lang="en-US" sz="2600" b="0" dirty="0">
                <a:latin typeface="+mn-lt"/>
              </a:rPr>
              <a:t>10 surgical departments with 100+ surgeons</a:t>
            </a:r>
          </a:p>
          <a:p>
            <a:pPr marL="457200" indent="-457200" algn="l">
              <a:lnSpc>
                <a:spcPts val="3000"/>
              </a:lnSpc>
              <a:spcBef>
                <a:spcPts val="1200"/>
              </a:spcBef>
              <a:buFont typeface="Arial" panose="020B0604020202020204" pitchFamily="34" charset="0"/>
              <a:buChar char="•"/>
            </a:pPr>
            <a:r>
              <a:rPr lang="en-US" altLang="zh-CN" sz="2600" b="0" dirty="0">
                <a:latin typeface="+mn-lt"/>
              </a:rPr>
              <a:t>In </a:t>
            </a:r>
            <a:r>
              <a:rPr lang="en-US" sz="2600" b="0" dirty="0">
                <a:latin typeface="+mn-lt"/>
              </a:rPr>
              <a:t>2000: conducted 10 kidney and </a:t>
            </a:r>
            <a:r>
              <a:rPr lang="en-US" sz="2600" b="0" dirty="0"/>
              <a:t>3 corneal</a:t>
            </a:r>
            <a:r>
              <a:rPr lang="en-US" sz="2600" b="0" dirty="0">
                <a:latin typeface="+mn-lt"/>
              </a:rPr>
              <a:t> transplants </a:t>
            </a:r>
            <a:r>
              <a:rPr lang="en-US" altLang="zh-CN" sz="2600" b="0" dirty="0">
                <a:latin typeface="+mn-lt"/>
              </a:rPr>
              <a:t>in one </a:t>
            </a:r>
            <a:r>
              <a:rPr lang="en-US" sz="2600" b="0" dirty="0">
                <a:latin typeface="+mn-lt"/>
              </a:rPr>
              <a:t>day</a:t>
            </a:r>
          </a:p>
        </p:txBody>
      </p:sp>
      <p:pic>
        <p:nvPicPr>
          <p:cNvPr id="4" name="Picture 3" descr="https://lh3.googleusercontent.com/wyv_QmY02kLJL0ZUR2OZWVhRv1LJTeU-e8uz9L8AM1ViSGtFSolYHzPpTkZbWOPX30khiw9pRq4_aw-Lu4ItR5r2on7guHvM5gw5Vxxxror1KZ4x9yovuw3tqm_v3hbySc-7DTY6dA=w1000-h745-no"/>
          <p:cNvPicPr/>
          <p:nvPr/>
        </p:nvPicPr>
        <p:blipFill rotWithShape="1">
          <a:blip r:embed="rId3">
            <a:extLst>
              <a:ext uri="{28A0092B-C50C-407E-A947-70E740481C1C}">
                <a14:useLocalDpi xmlns:a14="http://schemas.microsoft.com/office/drawing/2010/main" val="0"/>
              </a:ext>
            </a:extLst>
          </a:blip>
          <a:srcRect/>
          <a:stretch/>
        </p:blipFill>
        <p:spPr bwMode="auto">
          <a:xfrm>
            <a:off x="-1" y="1509821"/>
            <a:ext cx="4426857" cy="5348176"/>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807096" y="441864"/>
            <a:ext cx="4661728" cy="646331"/>
          </a:xfrm>
          <a:prstGeom prst="rect">
            <a:avLst/>
          </a:prstGeom>
        </p:spPr>
        <p:txBody>
          <a:bodyPr wrap="square">
            <a:spAutoFit/>
          </a:bodyPr>
          <a:lstStyle/>
          <a:p>
            <a:r>
              <a:rPr lang="en-US" altLang="zh-CN" sz="3600" b="1" dirty="0">
                <a:solidFill>
                  <a:srgbClr val="79151A"/>
                </a:solidFill>
              </a:rPr>
              <a:t>Scale:</a:t>
            </a:r>
            <a:r>
              <a:rPr lang="zh-CN" altLang="en-US" sz="3600" b="1" dirty="0">
                <a:solidFill>
                  <a:srgbClr val="79151A"/>
                </a:solidFill>
              </a:rPr>
              <a:t> </a:t>
            </a:r>
            <a:r>
              <a:rPr lang="en-US" sz="3600" b="1" dirty="0">
                <a:solidFill>
                  <a:srgbClr val="79151A"/>
                </a:solidFill>
              </a:rPr>
              <a:t>Case Studies</a:t>
            </a:r>
            <a:endParaRPr lang="en-US" sz="3600" spc="-10" dirty="0">
              <a:solidFill>
                <a:srgbClr val="701710"/>
              </a:solidFill>
              <a:ea typeface="SimSun" panose="02010600030101010101" pitchFamily="2" charset="-122"/>
              <a:cs typeface="Calibri Light" panose="020F0302020204030204" pitchFamily="34" charset="0"/>
            </a:endParaRPr>
          </a:p>
        </p:txBody>
      </p:sp>
      <p:cxnSp>
        <p:nvCxnSpPr>
          <p:cNvPr id="7" name="Straight Connector 4">
            <a:extLst>
              <a:ext uri="{FF2B5EF4-FFF2-40B4-BE49-F238E27FC236}">
                <a16:creationId xmlns:a16="http://schemas.microsoft.com/office/drawing/2014/main" id="{D59E3B98-8D6E-4274-9524-9261CDAAE712}"/>
              </a:ext>
            </a:extLst>
          </p:cNvPr>
          <p:cNvCxnSpPr/>
          <p:nvPr/>
        </p:nvCxnSpPr>
        <p:spPr>
          <a:xfrm>
            <a:off x="20743" y="15098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2B324CA-59AF-E04F-ACD8-03C9209FCD14}"/>
              </a:ext>
            </a:extLst>
          </p:cNvPr>
          <p:cNvSpPr txBox="1"/>
          <p:nvPr/>
        </p:nvSpPr>
        <p:spPr>
          <a:xfrm>
            <a:off x="4869626" y="1936891"/>
            <a:ext cx="3320076" cy="584775"/>
          </a:xfrm>
          <a:prstGeom prst="rect">
            <a:avLst/>
          </a:prstGeom>
          <a:noFill/>
        </p:spPr>
        <p:txBody>
          <a:bodyPr wrap="none" rtlCol="0">
            <a:spAutoFit/>
          </a:bodyPr>
          <a:lstStyle/>
          <a:p>
            <a:r>
              <a:rPr lang="en-US" sz="3200" b="1" dirty="0">
                <a:solidFill>
                  <a:srgbClr val="940301"/>
                </a:solidFill>
              </a:rPr>
              <a:t>Dongfeng Hospital</a:t>
            </a:r>
          </a:p>
        </p:txBody>
      </p:sp>
    </p:spTree>
    <p:extLst>
      <p:ext uri="{BB962C8B-B14F-4D97-AF65-F5344CB8AC3E}">
        <p14:creationId xmlns:p14="http://schemas.microsoft.com/office/powerpoint/2010/main" val="3556459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E68558B-6310-4151-BA17-64FF7830C6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5" y="1352021"/>
            <a:ext cx="7612711" cy="5505978"/>
          </a:xfrm>
          <a:prstGeom prst="rect">
            <a:avLst/>
          </a:prstGeom>
        </p:spPr>
      </p:pic>
      <p:sp>
        <p:nvSpPr>
          <p:cNvPr id="5" name="Title 1">
            <a:extLst>
              <a:ext uri="{FF2B5EF4-FFF2-40B4-BE49-F238E27FC236}">
                <a16:creationId xmlns:a16="http://schemas.microsoft.com/office/drawing/2014/main" id="{C5F61AB5-75D2-448D-B0B2-6ED595ED5C08}"/>
              </a:ext>
            </a:extLst>
          </p:cNvPr>
          <p:cNvSpPr txBox="1">
            <a:spLocks/>
          </p:cNvSpPr>
          <p:nvPr/>
        </p:nvSpPr>
        <p:spPr>
          <a:xfrm>
            <a:off x="856334" y="517908"/>
            <a:ext cx="5676900" cy="735764"/>
          </a:xfrm>
          <a:prstGeom prst="rect">
            <a:avLst/>
          </a:prstGeom>
        </p:spPr>
        <p:txBody>
          <a:bodyPr>
            <a:no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r>
              <a:rPr lang="en-US" sz="3600" b="1" dirty="0">
                <a:solidFill>
                  <a:srgbClr val="800000"/>
                </a:solidFill>
                <a:latin typeface="+mn-lt"/>
              </a:rPr>
              <a:t>Ongoing Expansion</a:t>
            </a:r>
          </a:p>
        </p:txBody>
      </p:sp>
      <p:sp>
        <p:nvSpPr>
          <p:cNvPr id="6" name="Content Placeholder 6">
            <a:extLst>
              <a:ext uri="{FF2B5EF4-FFF2-40B4-BE49-F238E27FC236}">
                <a16:creationId xmlns:a16="http://schemas.microsoft.com/office/drawing/2014/main" id="{6C68665E-D1F6-4E1A-9A23-DAFF5E7CAEC3}"/>
              </a:ext>
            </a:extLst>
          </p:cNvPr>
          <p:cNvSpPr txBox="1">
            <a:spLocks/>
          </p:cNvSpPr>
          <p:nvPr/>
        </p:nvSpPr>
        <p:spPr>
          <a:xfrm>
            <a:off x="7851913" y="2862470"/>
            <a:ext cx="3755887" cy="19438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Increase from 169 approved transplant centers to 300 or 500 in the next few years </a:t>
            </a:r>
          </a:p>
        </p:txBody>
      </p:sp>
      <p:cxnSp>
        <p:nvCxnSpPr>
          <p:cNvPr id="7" name="Straight Connector 4">
            <a:extLst>
              <a:ext uri="{FF2B5EF4-FFF2-40B4-BE49-F238E27FC236}">
                <a16:creationId xmlns:a16="http://schemas.microsoft.com/office/drawing/2014/main" id="{2A2D82D3-E1E3-48EF-8F1F-DEDB9E55B835}"/>
              </a:ext>
            </a:extLst>
          </p:cNvPr>
          <p:cNvCxnSpPr/>
          <p:nvPr/>
        </p:nvCxnSpPr>
        <p:spPr>
          <a:xfrm>
            <a:off x="7937" y="13520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31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eck 28">
            <a:extLst>
              <a:ext uri="{FF2B5EF4-FFF2-40B4-BE49-F238E27FC236}">
                <a16:creationId xmlns:a16="http://schemas.microsoft.com/office/drawing/2014/main" id="{C10E808D-F597-4A00-A219-1B054FF6BD2F}"/>
              </a:ext>
            </a:extLst>
          </p:cNvPr>
          <p:cNvSpPr/>
          <p:nvPr/>
        </p:nvSpPr>
        <p:spPr>
          <a:xfrm>
            <a:off x="0" y="2473522"/>
            <a:ext cx="12192000" cy="4376957"/>
          </a:xfrm>
          <a:prstGeom prst="rect">
            <a:avLst/>
          </a:prstGeom>
          <a:solidFill>
            <a:srgbClr val="B2B3B6"/>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30" name="Pfeil: Chevron 29">
            <a:extLst>
              <a:ext uri="{FF2B5EF4-FFF2-40B4-BE49-F238E27FC236}">
                <a16:creationId xmlns:a16="http://schemas.microsoft.com/office/drawing/2014/main" id="{04E4B7DA-D249-4FAC-8065-363AC4A663D4}"/>
              </a:ext>
            </a:extLst>
          </p:cNvPr>
          <p:cNvSpPr/>
          <p:nvPr/>
        </p:nvSpPr>
        <p:spPr>
          <a:xfrm>
            <a:off x="9525" y="3015333"/>
            <a:ext cx="4500000" cy="3240000"/>
          </a:xfrm>
          <a:prstGeom prst="chevron">
            <a:avLst>
              <a:gd name="adj" fmla="val 24289"/>
            </a:avLst>
          </a:prstGeom>
          <a:solidFill>
            <a:srgbClr val="FFFFFF"/>
          </a:solidFill>
          <a:ln w="12700" cap="flat" cmpd="sng" algn="ctr">
            <a:noFill/>
            <a:prstDash val="solid"/>
            <a:miter lim="800000"/>
          </a:ln>
          <a:effectLst/>
        </p:spPr>
        <p:txBody>
          <a:bodyPr lIns="144000" tIns="0" rIns="144000" bIns="0" rtlCol="0" anchor="ctr"/>
          <a:lstStyle/>
          <a:p>
            <a:pPr marL="0" marR="0" lvl="0" indent="0" defTabSz="457200" eaLnBrk="1" fontAlgn="auto" latinLnBrk="0" hangingPunct="1">
              <a:lnSpc>
                <a:spcPct val="100000"/>
              </a:lnSpc>
              <a:spcBef>
                <a:spcPts val="600"/>
              </a:spcBef>
              <a:spcAft>
                <a:spcPts val="600"/>
              </a:spcAft>
              <a:buClrTx/>
              <a:buSzTx/>
              <a:buFontTx/>
              <a:buNone/>
              <a:tabLst/>
              <a:defRPr/>
            </a:pPr>
            <a:r>
              <a:rPr kumimoji="0" lang="en-US" sz="1800" b="0" i="0" u="none" strike="noStrike" kern="0" cap="none" spc="0" normalizeH="0" baseline="0" noProof="0" dirty="0">
                <a:ln>
                  <a:noFill/>
                </a:ln>
                <a:solidFill>
                  <a:prstClr val="black"/>
                </a:solidFill>
                <a:effectLst/>
                <a:uLnTx/>
                <a:uFillTx/>
              </a:rPr>
              <a:t>No organ donation system</a:t>
            </a:r>
          </a:p>
          <a:p>
            <a:pPr marL="0" marR="0" lvl="0" indent="0" defTabSz="457200" eaLnBrk="1" fontAlgn="auto" latinLnBrk="0" hangingPunct="1">
              <a:lnSpc>
                <a:spcPct val="100000"/>
              </a:lnSpc>
              <a:spcBef>
                <a:spcPts val="600"/>
              </a:spcBef>
              <a:spcAft>
                <a:spcPts val="600"/>
              </a:spcAft>
              <a:buClrTx/>
              <a:buSzTx/>
              <a:buFontTx/>
              <a:buNone/>
              <a:tabLst/>
              <a:defRPr/>
            </a:pPr>
            <a:r>
              <a:rPr kumimoji="0" lang="en-US" sz="1800" b="0" i="0" u="none" strike="noStrike" kern="0" cap="none" spc="0" normalizeH="0" baseline="0" noProof="0" dirty="0">
                <a:ln>
                  <a:noFill/>
                </a:ln>
                <a:solidFill>
                  <a:prstClr val="black"/>
                </a:solidFill>
                <a:effectLst/>
                <a:uLnTx/>
                <a:uFillTx/>
              </a:rPr>
              <a:t>Almost complete reliance on death-row prisoners and prisoners of conscience</a:t>
            </a:r>
          </a:p>
        </p:txBody>
      </p:sp>
      <p:sp>
        <p:nvSpPr>
          <p:cNvPr id="31" name="Pfeil: Chevron 30">
            <a:extLst>
              <a:ext uri="{FF2B5EF4-FFF2-40B4-BE49-F238E27FC236}">
                <a16:creationId xmlns:a16="http://schemas.microsoft.com/office/drawing/2014/main" id="{BB29C1D3-6C7E-4EF2-89B8-C53124A2A59F}"/>
              </a:ext>
            </a:extLst>
          </p:cNvPr>
          <p:cNvSpPr/>
          <p:nvPr/>
        </p:nvSpPr>
        <p:spPr>
          <a:xfrm>
            <a:off x="3752667" y="3015333"/>
            <a:ext cx="4665418" cy="3240000"/>
          </a:xfrm>
          <a:prstGeom prst="chevron">
            <a:avLst>
              <a:gd name="adj" fmla="val 24289"/>
            </a:avLst>
          </a:prstGeom>
          <a:solidFill>
            <a:srgbClr val="DEECF6"/>
          </a:solidFill>
          <a:ln w="12700" cap="flat" cmpd="sng" algn="ctr">
            <a:noFill/>
            <a:prstDash val="solid"/>
            <a:miter lim="800000"/>
          </a:ln>
          <a:effectLst/>
        </p:spPr>
        <p:txBody>
          <a:bodyPr lIns="72000" tIns="0" rIns="0" bIns="0" rtlCol="0" anchor="ctr"/>
          <a:lstStyle/>
          <a:p>
            <a:pPr marL="625475" marR="0" lvl="0" indent="-625475" defTabSz="457200" eaLnBrk="1" fontAlgn="auto" latinLnBrk="0" hangingPunct="1">
              <a:lnSpc>
                <a:spcPct val="90000"/>
              </a:lnSpc>
              <a:spcBef>
                <a:spcPts val="600"/>
              </a:spcBef>
              <a:buClrTx/>
              <a:buSzTx/>
              <a:buFontTx/>
              <a:buNone/>
              <a:tabLst>
                <a:tab pos="625475" algn="l"/>
                <a:tab pos="628650" algn="l"/>
              </a:tabLst>
              <a:defRPr/>
            </a:pPr>
            <a:r>
              <a:rPr kumimoji="0" lang="en-US" sz="1800" b="0" i="0" u="none" strike="noStrike" kern="0" cap="none" spc="0" normalizeH="0" baseline="0" noProof="0" dirty="0">
                <a:ln>
                  <a:noFill/>
                </a:ln>
                <a:solidFill>
                  <a:prstClr val="black"/>
                </a:solidFill>
                <a:effectLst/>
                <a:uLnTx/>
                <a:uFillTx/>
              </a:rPr>
              <a:t>2010: 	first pilot organ donation system implemented</a:t>
            </a:r>
          </a:p>
          <a:p>
            <a:pPr marL="625475" indent="-625475" defTabSz="457200">
              <a:lnSpc>
                <a:spcPct val="90000"/>
              </a:lnSpc>
              <a:spcBef>
                <a:spcPts val="600"/>
              </a:spcBef>
              <a:tabLst>
                <a:tab pos="625475" algn="l"/>
                <a:tab pos="628650" algn="l"/>
              </a:tabLst>
              <a:defRPr/>
            </a:pPr>
            <a:r>
              <a:rPr kumimoji="0" lang="en-US" sz="1800" b="0" i="0" u="none" strike="noStrike" kern="0" cap="none" spc="0" normalizeH="0" baseline="0" noProof="0" dirty="0">
                <a:ln>
                  <a:noFill/>
                </a:ln>
                <a:solidFill>
                  <a:prstClr val="black"/>
                </a:solidFill>
                <a:effectLst/>
                <a:uLnTx/>
                <a:uFillTx/>
              </a:rPr>
              <a:t>2013: 	national donation system started, 23% of organs said to be </a:t>
            </a:r>
            <a:r>
              <a:rPr kumimoji="0" lang="en-US" sz="1800" b="0" i="0" u="none" strike="noStrike" kern="0" cap="none" spc="-30" normalizeH="0" baseline="0" noProof="0" dirty="0">
                <a:ln>
                  <a:noFill/>
                </a:ln>
                <a:solidFill>
                  <a:prstClr val="black"/>
                </a:solidFill>
                <a:effectLst/>
                <a:uLnTx/>
                <a:uFillTx/>
              </a:rPr>
              <a:t>donated </a:t>
            </a:r>
          </a:p>
          <a:p>
            <a:pPr marL="625475" indent="-625475" defTabSz="457200">
              <a:lnSpc>
                <a:spcPct val="90000"/>
              </a:lnSpc>
              <a:spcBef>
                <a:spcPts val="600"/>
              </a:spcBef>
              <a:tabLst>
                <a:tab pos="625475" algn="l"/>
                <a:tab pos="628650" algn="l"/>
              </a:tabLst>
              <a:defRPr/>
            </a:pPr>
            <a:r>
              <a:rPr kumimoji="0" lang="en-US" sz="1800" b="0" i="0" u="none" strike="noStrike" kern="0" cap="none" spc="0" normalizeH="0" baseline="0" noProof="0" dirty="0">
                <a:ln>
                  <a:noFill/>
                </a:ln>
                <a:solidFill>
                  <a:prstClr val="black"/>
                </a:solidFill>
                <a:effectLst/>
                <a:uLnTx/>
                <a:uFillTx/>
              </a:rPr>
              <a:t>2014: 	80% of organs said to be donated </a:t>
            </a:r>
          </a:p>
          <a:p>
            <a:pPr marL="625475" marR="0" lvl="0" indent="-625475" defTabSz="457200" eaLnBrk="1" fontAlgn="auto" latinLnBrk="0" hangingPunct="1">
              <a:lnSpc>
                <a:spcPct val="90000"/>
              </a:lnSpc>
              <a:spcBef>
                <a:spcPts val="600"/>
              </a:spcBef>
              <a:buClrTx/>
              <a:buSzTx/>
              <a:buFontTx/>
              <a:buNone/>
              <a:tabLst>
                <a:tab pos="625475" algn="l"/>
                <a:tab pos="628650" algn="l"/>
              </a:tabLst>
              <a:defRPr/>
            </a:pPr>
            <a:r>
              <a:rPr kumimoji="0" lang="en-US" sz="1800" b="0" i="0" u="none" strike="noStrike" kern="0" cap="none" spc="0" normalizeH="0" baseline="0" noProof="0" dirty="0">
                <a:ln>
                  <a:noFill/>
                </a:ln>
                <a:solidFill>
                  <a:prstClr val="black"/>
                </a:solidFill>
                <a:effectLst/>
                <a:uLnTx/>
                <a:uFillTx/>
              </a:rPr>
              <a:t>Jan 2015: 100% of organs said  to be donated </a:t>
            </a:r>
          </a:p>
        </p:txBody>
      </p:sp>
      <p:sp>
        <p:nvSpPr>
          <p:cNvPr id="32" name="Pfeil: Chevron 31">
            <a:extLst>
              <a:ext uri="{FF2B5EF4-FFF2-40B4-BE49-F238E27FC236}">
                <a16:creationId xmlns:a16="http://schemas.microsoft.com/office/drawing/2014/main" id="{2336C3DB-C28C-4492-BBC7-A390F5744CF9}"/>
              </a:ext>
            </a:extLst>
          </p:cNvPr>
          <p:cNvSpPr/>
          <p:nvPr/>
        </p:nvSpPr>
        <p:spPr>
          <a:xfrm>
            <a:off x="7673610" y="3015333"/>
            <a:ext cx="4500000" cy="3240000"/>
          </a:xfrm>
          <a:prstGeom prst="chevron">
            <a:avLst>
              <a:gd name="adj" fmla="val 17105"/>
            </a:avLst>
          </a:prstGeom>
          <a:solidFill>
            <a:srgbClr val="BFD8EE"/>
          </a:solidFill>
          <a:ln w="12700" cap="flat" cmpd="sng" algn="ctr">
            <a:noFill/>
            <a:prstDash val="solid"/>
            <a:miter lim="800000"/>
          </a:ln>
          <a:effectLst/>
        </p:spPr>
        <p:txBody>
          <a:bodyPr lIns="108000" tIns="0" rIns="0" bIns="0" rtlCol="0" anchor="ctr"/>
          <a:lstStyle/>
          <a:p>
            <a:pPr marL="0" marR="0" lvl="0" indent="0" defTabSz="457200" eaLnBrk="1" fontAlgn="auto" latinLnBrk="0" hangingPunct="1">
              <a:lnSpc>
                <a:spcPct val="90000"/>
              </a:lnSpc>
              <a:spcBef>
                <a:spcPts val="600"/>
              </a:spcBef>
              <a:spcAft>
                <a:spcPts val="600"/>
              </a:spcAft>
              <a:buClrTx/>
              <a:buSzTx/>
              <a:buFontTx/>
              <a:buNone/>
              <a:tabLst/>
              <a:defRPr/>
            </a:pPr>
            <a:r>
              <a:rPr kumimoji="0" lang="en-US" sz="1800" b="0" i="0" u="none" strike="noStrike" kern="0" cap="none" spc="0" normalizeH="0" baseline="0" noProof="0" dirty="0">
                <a:ln>
                  <a:noFill/>
                </a:ln>
                <a:solidFill>
                  <a:prstClr val="black"/>
                </a:solidFill>
                <a:effectLst/>
                <a:uLnTx/>
                <a:uFillTx/>
              </a:rPr>
              <a:t>End of 2017: China’s claim of having 373,536 registered donors could only justify a dozen of actual organ donations. </a:t>
            </a:r>
            <a:endParaRPr kumimoji="0" lang="en-US" sz="1800" b="0" i="0" u="none" strike="noStrike" kern="0" cap="none" spc="-30" normalizeH="0" noProof="0" dirty="0">
              <a:ln>
                <a:noFill/>
              </a:ln>
              <a:solidFill>
                <a:prstClr val="black"/>
              </a:solidFill>
              <a:effectLst/>
              <a:uLnTx/>
              <a:uFillTx/>
            </a:endParaRPr>
          </a:p>
          <a:p>
            <a:pPr lvl="0" defTabSz="457200">
              <a:lnSpc>
                <a:spcPct val="90000"/>
              </a:lnSpc>
              <a:spcBef>
                <a:spcPts val="600"/>
              </a:spcBef>
              <a:spcAft>
                <a:spcPts val="600"/>
              </a:spcAft>
              <a:defRPr/>
            </a:pPr>
            <a:r>
              <a:rPr kumimoji="0" lang="en-US" sz="1800" b="0" i="0" u="none" strike="noStrike" kern="0" cap="none" spc="0" normalizeH="0" baseline="0" noProof="0" dirty="0">
                <a:ln>
                  <a:noFill/>
                </a:ln>
                <a:solidFill>
                  <a:prstClr val="black"/>
                </a:solidFill>
                <a:effectLst/>
                <a:uLnTx/>
                <a:uFillTx/>
              </a:rPr>
              <a:t>The sum of reported donation numbers (mainly from non-registered donors in ICUs) in each region </a:t>
            </a:r>
            <a:r>
              <a:rPr lang="en-US" kern="0" dirty="0">
                <a:solidFill>
                  <a:prstClr val="black"/>
                </a:solidFill>
              </a:rPr>
              <a:t>could not have covered even the official number of 15,000 transplants performed. </a:t>
            </a:r>
            <a:endParaRPr kumimoji="0" lang="en-US" sz="1800" b="0" i="0" u="none" strike="noStrike" kern="0" cap="none" spc="0" normalizeH="0" baseline="0" noProof="0" dirty="0">
              <a:ln>
                <a:noFill/>
              </a:ln>
              <a:solidFill>
                <a:prstClr val="black"/>
              </a:solidFill>
              <a:effectLst/>
              <a:uLnTx/>
              <a:uFillTx/>
            </a:endParaRPr>
          </a:p>
        </p:txBody>
      </p:sp>
      <p:sp>
        <p:nvSpPr>
          <p:cNvPr id="33" name="Textfeld 32">
            <a:extLst>
              <a:ext uri="{FF2B5EF4-FFF2-40B4-BE49-F238E27FC236}">
                <a16:creationId xmlns:a16="http://schemas.microsoft.com/office/drawing/2014/main" id="{693A6EEF-9B51-4246-9FD6-A3718121FF3C}"/>
              </a:ext>
            </a:extLst>
          </p:cNvPr>
          <p:cNvSpPr txBox="1"/>
          <p:nvPr/>
        </p:nvSpPr>
        <p:spPr>
          <a:xfrm>
            <a:off x="159933" y="3156953"/>
            <a:ext cx="3525084"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rPr>
              <a:t>Before 2010</a:t>
            </a:r>
          </a:p>
        </p:txBody>
      </p:sp>
      <p:sp>
        <p:nvSpPr>
          <p:cNvPr id="34" name="Textfeld 33">
            <a:extLst>
              <a:ext uri="{FF2B5EF4-FFF2-40B4-BE49-F238E27FC236}">
                <a16:creationId xmlns:a16="http://schemas.microsoft.com/office/drawing/2014/main" id="{C9D775E9-8285-4A8B-8C25-CE8ACDED37B7}"/>
              </a:ext>
            </a:extLst>
          </p:cNvPr>
          <p:cNvSpPr txBox="1"/>
          <p:nvPr/>
        </p:nvSpPr>
        <p:spPr>
          <a:xfrm>
            <a:off x="3938587" y="2473522"/>
            <a:ext cx="3814763"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rPr>
              <a:t>2010-2015</a:t>
            </a:r>
          </a:p>
        </p:txBody>
      </p:sp>
      <p:sp>
        <p:nvSpPr>
          <p:cNvPr id="35" name="Textfeld 34">
            <a:extLst>
              <a:ext uri="{FF2B5EF4-FFF2-40B4-BE49-F238E27FC236}">
                <a16:creationId xmlns:a16="http://schemas.microsoft.com/office/drawing/2014/main" id="{80E627F1-30FE-434F-89BB-2F385A163AED}"/>
              </a:ext>
            </a:extLst>
          </p:cNvPr>
          <p:cNvSpPr txBox="1"/>
          <p:nvPr/>
        </p:nvSpPr>
        <p:spPr>
          <a:xfrm>
            <a:off x="7753350" y="2473522"/>
            <a:ext cx="3627664"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rPr>
              <a:t>2015 to present</a:t>
            </a:r>
          </a:p>
        </p:txBody>
      </p:sp>
      <p:sp>
        <p:nvSpPr>
          <p:cNvPr id="36" name="Textfeld 35">
            <a:extLst>
              <a:ext uri="{FF2B5EF4-FFF2-40B4-BE49-F238E27FC236}">
                <a16:creationId xmlns:a16="http://schemas.microsoft.com/office/drawing/2014/main" id="{B9B2A42B-613A-4358-A6CD-2CABD10F83BF}"/>
              </a:ext>
            </a:extLst>
          </p:cNvPr>
          <p:cNvSpPr txBox="1"/>
          <p:nvPr/>
        </p:nvSpPr>
        <p:spPr>
          <a:xfrm>
            <a:off x="9525" y="2473522"/>
            <a:ext cx="3675492"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rPr>
              <a:t>Before 2010</a:t>
            </a:r>
          </a:p>
        </p:txBody>
      </p:sp>
      <p:sp>
        <p:nvSpPr>
          <p:cNvPr id="42" name="Title 1">
            <a:extLst>
              <a:ext uri="{FF2B5EF4-FFF2-40B4-BE49-F238E27FC236}">
                <a16:creationId xmlns:a16="http://schemas.microsoft.com/office/drawing/2014/main" id="{9F806676-8F5D-4D0A-BF10-16924D3695AB}"/>
              </a:ext>
            </a:extLst>
          </p:cNvPr>
          <p:cNvSpPr txBox="1">
            <a:spLocks/>
          </p:cNvSpPr>
          <p:nvPr/>
        </p:nvSpPr>
        <p:spPr>
          <a:xfrm>
            <a:off x="407366" y="1818567"/>
            <a:ext cx="11403633" cy="512646"/>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r>
              <a:rPr lang="en-US" sz="2400" b="1" dirty="0">
                <a:solidFill>
                  <a:srgbClr val="800000"/>
                </a:solidFill>
                <a:latin typeface="+mn-lt"/>
              </a:rPr>
              <a:t>Chinese Government Claims of Overnight Transition to Ethical Organ Sourcing</a:t>
            </a:r>
          </a:p>
        </p:txBody>
      </p:sp>
      <p:cxnSp>
        <p:nvCxnSpPr>
          <p:cNvPr id="24" name="Straight Connector 23">
            <a:extLst>
              <a:ext uri="{FF2B5EF4-FFF2-40B4-BE49-F238E27FC236}">
                <a16:creationId xmlns:a16="http://schemas.microsoft.com/office/drawing/2014/main" id="{091CD716-8824-4326-AA4A-9D255845219D}"/>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6BC102F7-B4D4-4FC8-974E-13AC8C9BECCC}"/>
              </a:ext>
            </a:extLst>
          </p:cNvPr>
          <p:cNvSpPr txBox="1">
            <a:spLocks/>
          </p:cNvSpPr>
          <p:nvPr/>
        </p:nvSpPr>
        <p:spPr>
          <a:xfrm>
            <a:off x="1066800" y="393700"/>
            <a:ext cx="6262686" cy="106048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r>
              <a:rPr lang="en-US" sz="3600" b="1" dirty="0">
                <a:solidFill>
                  <a:srgbClr val="800000"/>
                </a:solidFill>
                <a:latin typeface="+mn-lt"/>
              </a:rPr>
              <a:t>Organ Donation Reform </a:t>
            </a:r>
          </a:p>
          <a:p>
            <a:r>
              <a:rPr lang="en-US" sz="3600" b="1" dirty="0">
                <a:solidFill>
                  <a:srgbClr val="800000"/>
                </a:solidFill>
                <a:latin typeface="+mn-lt"/>
              </a:rPr>
              <a:t>– An Assessment </a:t>
            </a:r>
          </a:p>
        </p:txBody>
      </p:sp>
    </p:spTree>
    <p:extLst>
      <p:ext uri="{BB962C8B-B14F-4D97-AF65-F5344CB8AC3E}">
        <p14:creationId xmlns:p14="http://schemas.microsoft.com/office/powerpoint/2010/main" val="1369635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A5311FC-B166-49FC-BED3-494B0408988D}"/>
              </a:ext>
            </a:extLst>
          </p:cNvPr>
          <p:cNvCxnSpPr>
            <a:cxnSpLocks/>
          </p:cNvCxnSpPr>
          <p:nvPr/>
        </p:nvCxnSpPr>
        <p:spPr>
          <a:xfrm>
            <a:off x="6621258" y="2781259"/>
            <a:ext cx="0" cy="2259371"/>
          </a:xfrm>
          <a:prstGeom prst="line">
            <a:avLst/>
          </a:prstGeom>
          <a:ln w="127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Content Placeholder 6">
            <a:extLst>
              <a:ext uri="{FF2B5EF4-FFF2-40B4-BE49-F238E27FC236}">
                <a16:creationId xmlns:a16="http://schemas.microsoft.com/office/drawing/2014/main" id="{3A1E2C43-0416-4FC5-B543-AD04B7549905}"/>
              </a:ext>
            </a:extLst>
          </p:cNvPr>
          <p:cNvSpPr>
            <a:spLocks noGrp="1"/>
          </p:cNvSpPr>
          <p:nvPr>
            <p:ph idx="1"/>
          </p:nvPr>
        </p:nvSpPr>
        <p:spPr>
          <a:xfrm>
            <a:off x="647596" y="2400638"/>
            <a:ext cx="3794760" cy="3082608"/>
          </a:xfrm>
        </p:spPr>
        <p:txBody>
          <a:bodyPr/>
          <a:lstStyle/>
          <a:p>
            <a:endParaRPr lang="en-US" dirty="0"/>
          </a:p>
          <a:p>
            <a:r>
              <a:rPr lang="en-US" dirty="0"/>
              <a:t> Number treated as  </a:t>
            </a:r>
          </a:p>
          <a:p>
            <a:pPr marL="0" indent="0">
              <a:spcBef>
                <a:spcPts val="0"/>
              </a:spcBef>
              <a:buNone/>
            </a:pPr>
            <a:r>
              <a:rPr lang="en-US" dirty="0"/>
              <a:t>   state secret</a:t>
            </a:r>
          </a:p>
          <a:p>
            <a:pPr>
              <a:spcBef>
                <a:spcPts val="1800"/>
              </a:spcBef>
            </a:pPr>
            <a:r>
              <a:rPr lang="en-US" sz="3100" dirty="0"/>
              <a:t> Estimated 10,000    </a:t>
            </a:r>
          </a:p>
          <a:p>
            <a:pPr marL="0" indent="0">
              <a:spcBef>
                <a:spcPts val="0"/>
              </a:spcBef>
              <a:buNone/>
            </a:pPr>
            <a:r>
              <a:rPr lang="en-US" sz="3100" dirty="0"/>
              <a:t>   in year 2000 and  </a:t>
            </a:r>
          </a:p>
          <a:p>
            <a:pPr marL="0" indent="0">
              <a:spcBef>
                <a:spcPts val="0"/>
              </a:spcBef>
              <a:buNone/>
            </a:pPr>
            <a:r>
              <a:rPr lang="en-US" sz="3100" dirty="0"/>
              <a:t>   decreasing</a:t>
            </a:r>
          </a:p>
        </p:txBody>
      </p:sp>
      <p:pic>
        <p:nvPicPr>
          <p:cNvPr id="9" name="Picture 2">
            <a:extLst>
              <a:ext uri="{FF2B5EF4-FFF2-40B4-BE49-F238E27FC236}">
                <a16:creationId xmlns:a16="http://schemas.microsoft.com/office/drawing/2014/main" id="{9D8E26CF-8FF6-4FC1-9CAB-C67655D2F3FC}"/>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4766310" y="2295081"/>
            <a:ext cx="6915150" cy="3735221"/>
          </a:xfrm>
          <a:prstGeom prst="rect">
            <a:avLst/>
          </a:prstGeom>
          <a:ln>
            <a:noFill/>
          </a:ln>
          <a:extLst>
            <a:ext uri="{53640926-AAD7-44D8-BBD7-CCE9431645EC}">
              <a14:shadowObscured xmlns:a14="http://schemas.microsoft.com/office/drawing/2010/main"/>
            </a:ext>
          </a:extLst>
        </p:spPr>
      </p:pic>
      <p:cxnSp>
        <p:nvCxnSpPr>
          <p:cNvPr id="10" name="Straight Connector 9">
            <a:extLst>
              <a:ext uri="{FF2B5EF4-FFF2-40B4-BE49-F238E27FC236}">
                <a16:creationId xmlns:a16="http://schemas.microsoft.com/office/drawing/2014/main" id="{83E05B01-E1AE-47D8-ACC2-ED410FC8008E}"/>
              </a:ext>
            </a:extLst>
          </p:cNvPr>
          <p:cNvCxnSpPr/>
          <p:nvPr/>
        </p:nvCxnSpPr>
        <p:spPr>
          <a:xfrm>
            <a:off x="4552741" y="2653932"/>
            <a:ext cx="0" cy="3017520"/>
          </a:xfrm>
          <a:prstGeom prst="line">
            <a:avLst/>
          </a:prstGeom>
          <a:ln w="12700">
            <a:solidFill>
              <a:srgbClr val="800000"/>
            </a:solidFill>
          </a:ln>
        </p:spPr>
        <p:style>
          <a:lnRef idx="1">
            <a:schemeClr val="accent1"/>
          </a:lnRef>
          <a:fillRef idx="0">
            <a:schemeClr val="accent1"/>
          </a:fillRef>
          <a:effectRef idx="0">
            <a:schemeClr val="accent1"/>
          </a:effectRef>
          <a:fontRef idx="minor">
            <a:schemeClr val="tx1"/>
          </a:fontRef>
        </p:style>
      </p:cxnSp>
      <p:sp>
        <p:nvSpPr>
          <p:cNvPr id="11" name="Title 5">
            <a:extLst>
              <a:ext uri="{FF2B5EF4-FFF2-40B4-BE49-F238E27FC236}">
                <a16:creationId xmlns:a16="http://schemas.microsoft.com/office/drawing/2014/main" id="{4231D01F-F875-4A68-97A0-D9683A7E60D0}"/>
              </a:ext>
            </a:extLst>
          </p:cNvPr>
          <p:cNvSpPr txBox="1">
            <a:spLocks/>
          </p:cNvSpPr>
          <p:nvPr/>
        </p:nvSpPr>
        <p:spPr>
          <a:xfrm>
            <a:off x="934844" y="184258"/>
            <a:ext cx="51611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a:lnSpc>
                <a:spcPct val="105000"/>
              </a:lnSpc>
            </a:pPr>
            <a:r>
              <a:rPr lang="en-US" sz="3600" b="1" dirty="0">
                <a:solidFill>
                  <a:srgbClr val="800000"/>
                </a:solidFill>
                <a:latin typeface="+mn-lt"/>
              </a:rPr>
              <a:t>Death-Row Executions</a:t>
            </a:r>
          </a:p>
        </p:txBody>
      </p:sp>
      <p:cxnSp>
        <p:nvCxnSpPr>
          <p:cNvPr id="7" name="Straight Connector 4">
            <a:extLst>
              <a:ext uri="{FF2B5EF4-FFF2-40B4-BE49-F238E27FC236}">
                <a16:creationId xmlns:a16="http://schemas.microsoft.com/office/drawing/2014/main" id="{BE09DFD6-9E4C-4392-959C-4973FDCC9A90}"/>
              </a:ext>
            </a:extLst>
          </p:cNvPr>
          <p:cNvCxnSpPr/>
          <p:nvPr/>
        </p:nvCxnSpPr>
        <p:spPr>
          <a:xfrm>
            <a:off x="20743" y="15098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811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A close up of a logo&#10;&#10;Description generated with very high confidence">
            <a:extLst>
              <a:ext uri="{FF2B5EF4-FFF2-40B4-BE49-F238E27FC236}">
                <a16:creationId xmlns:a16="http://schemas.microsoft.com/office/drawing/2014/main" id="{100F5CF9-4DE7-4B57-81F1-A9B143D8B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44" y="3065831"/>
            <a:ext cx="1824020" cy="1589267"/>
          </a:xfrm>
          <a:prstGeom prst="rect">
            <a:avLst/>
          </a:prstGeom>
        </p:spPr>
      </p:pic>
      <p:sp>
        <p:nvSpPr>
          <p:cNvPr id="18" name="AutoShape 796">
            <a:extLst>
              <a:ext uri="{FF2B5EF4-FFF2-40B4-BE49-F238E27FC236}">
                <a16:creationId xmlns:a16="http://schemas.microsoft.com/office/drawing/2014/main" id="{488B4E1D-8683-4890-A600-FB966E0C36BE}"/>
              </a:ext>
            </a:extLst>
          </p:cNvPr>
          <p:cNvSpPr>
            <a:spLocks noChangeArrowheads="1"/>
          </p:cNvSpPr>
          <p:nvPr/>
        </p:nvSpPr>
        <p:spPr bwMode="auto">
          <a:xfrm>
            <a:off x="845294" y="1595283"/>
            <a:ext cx="10495743" cy="1708462"/>
          </a:xfrm>
          <a:prstGeom prst="roundRect">
            <a:avLst>
              <a:gd name="adj" fmla="val 208"/>
            </a:avLst>
          </a:prstGeom>
          <a:solidFill>
            <a:sysClr val="window" lastClr="FFFFFF">
              <a:lumMod val="95000"/>
            </a:sysClr>
          </a:solidFill>
          <a:ln w="9525">
            <a:noFill/>
            <a:round/>
            <a:headEnd/>
            <a:tailEnd/>
          </a:ln>
        </p:spPr>
        <p:txBody>
          <a:bodyPr lIns="144000" tIns="108000" rIns="144000" bIns="108000" anchor="ctr" anchorCtr="0"/>
          <a:lstStyle/>
          <a:p>
            <a:pPr marL="355600" lvl="0" indent="-355600" defTabSz="1938005">
              <a:lnSpc>
                <a:spcPct val="93000"/>
              </a:lnSpc>
              <a:spcBef>
                <a:spcPts val="1500"/>
              </a:spcBef>
              <a:buClr>
                <a:srgbClr val="EAEAEA"/>
              </a:buClr>
              <a:tabLst>
                <a:tab pos="355600"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r>
              <a:rPr lang="en-US" altLang="zh-CN" sz="2800" b="1" kern="0" dirty="0">
                <a:solidFill>
                  <a:srgbClr val="79151A"/>
                </a:solidFill>
                <a:sym typeface="Wingdings" panose="05000000000000000000" pitchFamily="2" charset="2"/>
              </a:rPr>
              <a:t>  </a:t>
            </a:r>
            <a:r>
              <a:rPr lang="en-US" sz="3000" b="1" kern="0" spc="-40" dirty="0">
                <a:solidFill>
                  <a:srgbClr val="79151A"/>
                </a:solidFill>
              </a:rPr>
              <a:t>Current regulations embed loopholes for illicit organ sourcing</a:t>
            </a:r>
          </a:p>
          <a:p>
            <a:pPr marL="355600" lvl="0" indent="6350" defTabSz="1938005">
              <a:lnSpc>
                <a:spcPct val="93000"/>
              </a:lnSpc>
              <a:spcBef>
                <a:spcPts val="600"/>
              </a:spcBef>
              <a:buClr>
                <a:srgbClr val="EAEAEA"/>
              </a:buClr>
              <a:tabLst>
                <a:tab pos="355600"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r>
              <a:rPr lang="en-US" sz="2400" kern="0" dirty="0">
                <a:solidFill>
                  <a:prstClr val="black"/>
                </a:solidFill>
              </a:rPr>
              <a:t>China has not enacted fundamental laws that recognize brain death or govern organ sourcing, donation, procurement, allocation, and transplantation. </a:t>
            </a:r>
            <a:endParaRPr lang="en-US" sz="2400" b="1" kern="0" dirty="0">
              <a:solidFill>
                <a:srgbClr val="79151A"/>
              </a:solidFill>
            </a:endParaRPr>
          </a:p>
        </p:txBody>
      </p:sp>
      <p:sp>
        <p:nvSpPr>
          <p:cNvPr id="17" name="Content Placeholder 6">
            <a:extLst>
              <a:ext uri="{FF2B5EF4-FFF2-40B4-BE49-F238E27FC236}">
                <a16:creationId xmlns:a16="http://schemas.microsoft.com/office/drawing/2014/main" id="{C963EA14-7A03-414D-ACD4-771640287907}"/>
              </a:ext>
            </a:extLst>
          </p:cNvPr>
          <p:cNvSpPr>
            <a:spLocks noGrp="1"/>
          </p:cNvSpPr>
          <p:nvPr>
            <p:ph idx="1"/>
          </p:nvPr>
        </p:nvSpPr>
        <p:spPr>
          <a:xfrm>
            <a:off x="907418" y="2964391"/>
            <a:ext cx="10979837" cy="1716180"/>
          </a:xfrm>
        </p:spPr>
        <p:txBody>
          <a:bodyPr>
            <a:normAutofit fontScale="92500"/>
          </a:bodyPr>
          <a:lstStyle/>
          <a:p>
            <a:pPr marL="0" indent="0">
              <a:buNone/>
            </a:pPr>
            <a:endParaRPr lang="en-US" dirty="0"/>
          </a:p>
          <a:p>
            <a:pPr marL="0" indent="0">
              <a:spcBef>
                <a:spcPts val="0"/>
              </a:spcBef>
              <a:buNone/>
            </a:pPr>
            <a:r>
              <a:rPr lang="en-US" sz="2600" dirty="0"/>
              <a:t>“China currently has a voluntary organ donation rate from living relatives of 1.1%. Over 98% of organ sources is controlled outside the Ministry of Health system.”</a:t>
            </a:r>
          </a:p>
          <a:p>
            <a:pPr marL="0" indent="0">
              <a:lnSpc>
                <a:spcPct val="110000"/>
              </a:lnSpc>
              <a:spcBef>
                <a:spcPts val="600"/>
              </a:spcBef>
              <a:buNone/>
            </a:pPr>
            <a:r>
              <a:rPr lang="en-US" sz="2200" i="1" dirty="0">
                <a:solidFill>
                  <a:srgbClr val="800000"/>
                </a:solidFill>
              </a:rPr>
              <a:t>                                                                                                                              ―</a:t>
            </a:r>
            <a:r>
              <a:rPr lang="en-US" sz="2200" i="1" dirty="0" err="1">
                <a:solidFill>
                  <a:srgbClr val="800000"/>
                </a:solidFill>
              </a:rPr>
              <a:t>Sanlian</a:t>
            </a:r>
            <a:r>
              <a:rPr lang="en-US" sz="2200" i="1" dirty="0">
                <a:solidFill>
                  <a:srgbClr val="800000"/>
                </a:solidFill>
              </a:rPr>
              <a:t> Life Weekly (</a:t>
            </a:r>
            <a:r>
              <a:rPr lang="en-US" altLang="zh-CN" sz="2200" i="1" dirty="0">
                <a:solidFill>
                  <a:srgbClr val="800000"/>
                </a:solidFill>
              </a:rPr>
              <a:t>2006)</a:t>
            </a:r>
            <a:endParaRPr lang="en-US" sz="2800" dirty="0"/>
          </a:p>
        </p:txBody>
      </p:sp>
      <p:pic>
        <p:nvPicPr>
          <p:cNvPr id="20" name="Picture 4" descr="A close up of a logo&#10;&#10;Description generated with very high confidence">
            <a:extLst>
              <a:ext uri="{FF2B5EF4-FFF2-40B4-BE49-F238E27FC236}">
                <a16:creationId xmlns:a16="http://schemas.microsoft.com/office/drawing/2014/main" id="{C93140BC-8666-4DE4-B990-6F3C98A07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14" y="4310205"/>
            <a:ext cx="1824020" cy="1589267"/>
          </a:xfrm>
          <a:prstGeom prst="rect">
            <a:avLst/>
          </a:prstGeom>
        </p:spPr>
      </p:pic>
      <p:cxnSp>
        <p:nvCxnSpPr>
          <p:cNvPr id="16" name="Straight Connector 4">
            <a:extLst>
              <a:ext uri="{FF2B5EF4-FFF2-40B4-BE49-F238E27FC236}">
                <a16:creationId xmlns:a16="http://schemas.microsoft.com/office/drawing/2014/main" id="{62035D8B-7279-4D66-9ACE-93A0D4C14AAC}"/>
              </a:ext>
            </a:extLst>
          </p:cNvPr>
          <p:cNvCxnSpPr/>
          <p:nvPr/>
        </p:nvCxnSpPr>
        <p:spPr>
          <a:xfrm>
            <a:off x="20743" y="15098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9D537B69-6DA7-42D4-A5E7-D5854BC7A5D0}"/>
              </a:ext>
            </a:extLst>
          </p:cNvPr>
          <p:cNvSpPr>
            <a:spLocks noGrp="1"/>
          </p:cNvSpPr>
          <p:nvPr>
            <p:ph type="title"/>
          </p:nvPr>
        </p:nvSpPr>
        <p:spPr>
          <a:xfrm>
            <a:off x="922493" y="240895"/>
            <a:ext cx="5676900" cy="1325563"/>
          </a:xfrm>
        </p:spPr>
        <p:txBody>
          <a:bodyPr>
            <a:noAutofit/>
          </a:bodyPr>
          <a:lstStyle/>
          <a:p>
            <a:r>
              <a:rPr lang="en-US" sz="3600" b="1" dirty="0">
                <a:solidFill>
                  <a:srgbClr val="800000"/>
                </a:solidFill>
                <a:latin typeface="+mn-lt"/>
              </a:rPr>
              <a:t>Donation System Used to Launder Organs</a:t>
            </a:r>
          </a:p>
        </p:txBody>
      </p:sp>
      <p:sp>
        <p:nvSpPr>
          <p:cNvPr id="19" name="AutoShape 796">
            <a:extLst>
              <a:ext uri="{FF2B5EF4-FFF2-40B4-BE49-F238E27FC236}">
                <a16:creationId xmlns:a16="http://schemas.microsoft.com/office/drawing/2014/main" id="{C1223D69-AA39-4A30-93FC-E9C5DE13034D}"/>
              </a:ext>
            </a:extLst>
          </p:cNvPr>
          <p:cNvSpPr>
            <a:spLocks noChangeArrowheads="1"/>
          </p:cNvSpPr>
          <p:nvPr/>
        </p:nvSpPr>
        <p:spPr bwMode="auto">
          <a:xfrm>
            <a:off x="507575" y="4265461"/>
            <a:ext cx="11131067" cy="2411376"/>
          </a:xfrm>
          <a:prstGeom prst="roundRect">
            <a:avLst>
              <a:gd name="adj" fmla="val 208"/>
            </a:avLst>
          </a:prstGeom>
          <a:noFill/>
          <a:ln w="9525">
            <a:noFill/>
            <a:round/>
            <a:headEnd/>
            <a:tailEnd/>
          </a:ln>
        </p:spPr>
        <p:txBody>
          <a:bodyPr lIns="144000" tIns="108000" rIns="144000" bIns="108000" anchor="ctr" anchorCtr="0"/>
          <a:lstStyle/>
          <a:p>
            <a:pPr marL="355600" lvl="0" indent="6350" defTabSz="1938005">
              <a:lnSpc>
                <a:spcPct val="93000"/>
              </a:lnSpc>
              <a:spcBef>
                <a:spcPts val="600"/>
              </a:spcBef>
              <a:buClr>
                <a:srgbClr val="EAEAEA"/>
              </a:buClr>
              <a:tabLst>
                <a:tab pos="355600"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endParaRPr lang="en-US" sz="500" kern="0" dirty="0">
              <a:solidFill>
                <a:prstClr val="black"/>
              </a:solidFill>
            </a:endParaRPr>
          </a:p>
          <a:p>
            <a:pPr marL="355600" lvl="0" indent="6350" defTabSz="1938005">
              <a:lnSpc>
                <a:spcPct val="93000"/>
              </a:lnSpc>
              <a:spcBef>
                <a:spcPts val="600"/>
              </a:spcBef>
              <a:buClr>
                <a:srgbClr val="EAEAEA"/>
              </a:buClr>
              <a:tabLst>
                <a:tab pos="355600"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r>
              <a:rPr lang="en-US" sz="2400" kern="0" dirty="0">
                <a:solidFill>
                  <a:prstClr val="black"/>
                </a:solidFill>
              </a:rPr>
              <a:t>“The departmental regulations, administrative policies and guidelines can only impose administrative penalties on the offender (up to a license revocation), and there is no criminal or civil liability; these rules are not enforceable in legal or penal </a:t>
            </a:r>
            <a:r>
              <a:rPr lang="en-US" sz="2400" kern="0" spc="-60" dirty="0">
                <a:solidFill>
                  <a:prstClr val="black"/>
                </a:solidFill>
              </a:rPr>
              <a:t>systems—more organ sources come from them [than from the medical system].”</a:t>
            </a:r>
          </a:p>
          <a:p>
            <a:pPr marL="355600" indent="6350" defTabSz="1938005">
              <a:lnSpc>
                <a:spcPct val="93000"/>
              </a:lnSpc>
              <a:spcBef>
                <a:spcPts val="600"/>
              </a:spcBef>
              <a:buClr>
                <a:srgbClr val="EAEAEA"/>
              </a:buClr>
              <a:tabLst>
                <a:tab pos="355600"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r>
              <a:rPr lang="en-US" altLang="zh-CN" sz="2400" i="1" dirty="0">
                <a:solidFill>
                  <a:srgbClr val="800000"/>
                </a:solidFill>
              </a:rPr>
              <a:t>                                                         </a:t>
            </a:r>
            <a:r>
              <a:rPr lang="en-US" altLang="zh-CN" sz="2200" i="1" dirty="0">
                <a:solidFill>
                  <a:srgbClr val="800000"/>
                </a:solidFill>
              </a:rPr>
              <a:t>―Chen Zhonghua, a pioneer of organ donation (2006)</a:t>
            </a:r>
            <a:endParaRPr lang="en-US" sz="2200" b="1" kern="0" spc="-60" dirty="0">
              <a:solidFill>
                <a:srgbClr val="79151A"/>
              </a:solidFill>
            </a:endParaRPr>
          </a:p>
        </p:txBody>
      </p:sp>
    </p:spTree>
    <p:extLst>
      <p:ext uri="{BB962C8B-B14F-4D97-AF65-F5344CB8AC3E}">
        <p14:creationId xmlns:p14="http://schemas.microsoft.com/office/powerpoint/2010/main" val="1911130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796">
            <a:extLst>
              <a:ext uri="{FF2B5EF4-FFF2-40B4-BE49-F238E27FC236}">
                <a16:creationId xmlns:a16="http://schemas.microsoft.com/office/drawing/2014/main" id="{C8094947-374C-4284-A965-CFFBC78F493E}"/>
              </a:ext>
            </a:extLst>
          </p:cNvPr>
          <p:cNvSpPr>
            <a:spLocks noChangeArrowheads="1"/>
          </p:cNvSpPr>
          <p:nvPr/>
        </p:nvSpPr>
        <p:spPr bwMode="auto">
          <a:xfrm>
            <a:off x="3638" y="2313887"/>
            <a:ext cx="6445288" cy="4447855"/>
          </a:xfrm>
          <a:prstGeom prst="roundRect">
            <a:avLst>
              <a:gd name="adj" fmla="val 208"/>
            </a:avLst>
          </a:prstGeom>
          <a:solidFill>
            <a:schemeClr val="bg1">
              <a:lumMod val="95000"/>
            </a:schemeClr>
          </a:solidFill>
          <a:ln w="9525">
            <a:solidFill>
              <a:schemeClr val="bg1">
                <a:lumMod val="95000"/>
              </a:schemeClr>
            </a:solidFill>
            <a:round/>
            <a:headEnd/>
            <a:tailEnd/>
          </a:ln>
        </p:spPr>
        <p:txBody>
          <a:bodyPr lIns="144000" tIns="108000" rIns="144000" bIns="108000" anchor="ctr" anchorCtr="0"/>
          <a:lstStyle/>
          <a:p>
            <a:pPr marL="355600" lvl="0" indent="-355600" defTabSz="1938005">
              <a:lnSpc>
                <a:spcPct val="93000"/>
              </a:lnSpc>
              <a:spcBef>
                <a:spcPts val="1500"/>
              </a:spcBef>
              <a:buClr>
                <a:srgbClr val="EAEAEA"/>
              </a:buClr>
              <a:tabLst>
                <a:tab pos="355600"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endParaRPr kumimoji="0" lang="en-US" sz="3600" b="1" i="0" u="none" strike="noStrike" kern="0" cap="none" spc="0" normalizeH="0" baseline="0" noProof="0" dirty="0">
              <a:ln>
                <a:noFill/>
              </a:ln>
              <a:effectLst/>
              <a:highlight>
                <a:srgbClr val="C3F0AA"/>
              </a:highlight>
              <a:uLnTx/>
              <a:uFillTx/>
            </a:endParaRPr>
          </a:p>
        </p:txBody>
      </p:sp>
      <p:sp>
        <p:nvSpPr>
          <p:cNvPr id="7" name="Text Box 204">
            <a:extLst>
              <a:ext uri="{FF2B5EF4-FFF2-40B4-BE49-F238E27FC236}">
                <a16:creationId xmlns:a16="http://schemas.microsoft.com/office/drawing/2014/main" id="{490159E3-62A6-4C9D-8C16-C043B25F860C}"/>
              </a:ext>
            </a:extLst>
          </p:cNvPr>
          <p:cNvSpPr txBox="1"/>
          <p:nvPr/>
        </p:nvSpPr>
        <p:spPr>
          <a:xfrm>
            <a:off x="471400" y="2280234"/>
            <a:ext cx="6066560" cy="1249820"/>
          </a:xfrm>
          <a:prstGeom prst="rect">
            <a:avLst/>
          </a:prstGeom>
          <a:noFill/>
          <a:ln w="6350">
            <a:noFill/>
          </a:ln>
          <a:effectLst/>
        </p:spPr>
        <p:txBody>
          <a:bodyPr rot="0" spcFirstLastPara="0" vert="horz" wrap="square" lIns="45720" tIns="91440" rIns="0" bIns="0" numCol="1" spcCol="0" rtlCol="0" fromWordArt="0" anchor="t" anchorCtr="0" forceAA="0" compatLnSpc="1">
            <a:prstTxWarp prst="textNoShape">
              <a:avLst/>
            </a:prstTxWarp>
            <a:noAutofit/>
          </a:bodyPr>
          <a:lstStyle/>
          <a:p>
            <a:pPr marL="457200" marR="201295" indent="-457200">
              <a:lnSpc>
                <a:spcPct val="107000"/>
              </a:lnSpc>
              <a:buFont typeface="Wingdings" panose="05000000000000000000" pitchFamily="2" charset="2"/>
              <a:buChar char="m"/>
              <a:tabLst>
                <a:tab pos="1085850" algn="l"/>
              </a:tabLst>
            </a:pPr>
            <a:r>
              <a:rPr lang="en-US" altLang="zh-CN" sz="2600" b="1" kern="0" spc="-100" dirty="0">
                <a:solidFill>
                  <a:srgbClr val="800000"/>
                </a:solidFill>
              </a:rPr>
              <a:t>Donation system remains an empty shell</a:t>
            </a:r>
          </a:p>
          <a:p>
            <a:pPr marL="457200" marR="201295" indent="-457200">
              <a:lnSpc>
                <a:spcPct val="107000"/>
              </a:lnSpc>
              <a:buFont typeface="Wingdings" panose="05000000000000000000" pitchFamily="2" charset="2"/>
              <a:buChar char="m"/>
              <a:tabLst>
                <a:tab pos="1085850" algn="l"/>
              </a:tabLst>
            </a:pPr>
            <a:endParaRPr lang="en-US" altLang="zh-CN" sz="2600" b="1" kern="0" spc="-100" dirty="0">
              <a:solidFill>
                <a:srgbClr val="800000"/>
              </a:solidFill>
            </a:endParaRPr>
          </a:p>
          <a:p>
            <a:pPr marR="201295">
              <a:lnSpc>
                <a:spcPct val="107000"/>
              </a:lnSpc>
              <a:tabLst>
                <a:tab pos="1085850" algn="l"/>
              </a:tabLst>
            </a:pPr>
            <a:endParaRPr lang="en-US" altLang="zh-CN" sz="2800" b="1" kern="0" spc="-50" dirty="0"/>
          </a:p>
          <a:p>
            <a:pPr marR="201295">
              <a:lnSpc>
                <a:spcPct val="107000"/>
              </a:lnSpc>
              <a:spcAft>
                <a:spcPts val="0"/>
              </a:spcAft>
              <a:tabLst>
                <a:tab pos="1085850" algn="l"/>
              </a:tabLst>
            </a:pPr>
            <a:r>
              <a:rPr lang="en-US" sz="2500" spc="-100" dirty="0">
                <a:solidFill>
                  <a:schemeClr val="tx1">
                    <a:lumMod val="95000"/>
                    <a:lumOff val="5000"/>
                  </a:schemeClr>
                </a:solidFill>
                <a:effectLst/>
                <a:ea typeface="SimSun" panose="02010600030101010101" pitchFamily="2" charset="-122"/>
              </a:rPr>
              <a:t>“The administration of organ donation </a:t>
            </a:r>
            <a:r>
              <a:rPr lang="en-US" sz="2500" dirty="0">
                <a:solidFill>
                  <a:schemeClr val="tx1">
                    <a:lumMod val="95000"/>
                    <a:lumOff val="5000"/>
                  </a:schemeClr>
                </a:solidFill>
                <a:effectLst/>
                <a:ea typeface="SimSun" panose="02010600030101010101" pitchFamily="2" charset="-122"/>
              </a:rPr>
              <a:t>and </a:t>
            </a:r>
            <a:r>
              <a:rPr lang="en-US" sz="2500" spc="-40" dirty="0">
                <a:solidFill>
                  <a:schemeClr val="tx1">
                    <a:lumMod val="95000"/>
                    <a:lumOff val="5000"/>
                  </a:schemeClr>
                </a:solidFill>
                <a:effectLst/>
                <a:ea typeface="SimSun" panose="02010600030101010101" pitchFamily="2" charset="-122"/>
              </a:rPr>
              <a:t>transplantation for 1.3 billion people is a big </a:t>
            </a:r>
            <a:r>
              <a:rPr lang="en-US" sz="2500" spc="-60" dirty="0">
                <a:solidFill>
                  <a:schemeClr val="tx1">
                    <a:lumMod val="95000"/>
                    <a:lumOff val="5000"/>
                  </a:schemeClr>
                </a:solidFill>
                <a:effectLst/>
                <a:ea typeface="SimSun" panose="02010600030101010101" pitchFamily="2" charset="-122"/>
              </a:rPr>
              <a:t>project, but right now there’s only one person.”</a:t>
            </a:r>
            <a:r>
              <a:rPr lang="en-US" sz="2500" i="1" spc="-60" dirty="0">
                <a:solidFill>
                  <a:schemeClr val="tx1">
                    <a:lumMod val="95000"/>
                    <a:lumOff val="5000"/>
                  </a:schemeClr>
                </a:solidFill>
                <a:effectLst/>
                <a:ea typeface="SimSun" panose="02010600030101010101" pitchFamily="2" charset="-122"/>
              </a:rPr>
              <a:t>      </a:t>
            </a:r>
          </a:p>
          <a:p>
            <a:pPr marR="201295">
              <a:lnSpc>
                <a:spcPct val="107000"/>
              </a:lnSpc>
              <a:spcAft>
                <a:spcPts val="0"/>
              </a:spcAft>
              <a:tabLst>
                <a:tab pos="1085850" algn="l"/>
              </a:tabLst>
            </a:pPr>
            <a:r>
              <a:rPr lang="en-US" sz="800" i="1" dirty="0">
                <a:solidFill>
                  <a:srgbClr val="1F3864"/>
                </a:solidFill>
                <a:ea typeface="SimSun" panose="02010600030101010101" pitchFamily="2" charset="-122"/>
              </a:rPr>
              <a:t>                              </a:t>
            </a:r>
            <a:r>
              <a:rPr lang="en-US" sz="2200" i="1" spc="-100" dirty="0">
                <a:solidFill>
                  <a:srgbClr val="1F3864"/>
                </a:solidFill>
                <a:effectLst/>
                <a:ea typeface="SimSun" panose="02010600030101010101" pitchFamily="2" charset="-122"/>
              </a:rPr>
              <a:t>—Huang </a:t>
            </a:r>
            <a:r>
              <a:rPr lang="en-US" sz="2200" i="1" spc="-100" dirty="0" err="1">
                <a:solidFill>
                  <a:srgbClr val="1F3864"/>
                </a:solidFill>
                <a:effectLst/>
                <a:ea typeface="SimSun" panose="02010600030101010101" pitchFamily="2" charset="-122"/>
              </a:rPr>
              <a:t>Jiefu</a:t>
            </a:r>
            <a:r>
              <a:rPr lang="en-US" sz="2200" i="1" spc="-100" dirty="0">
                <a:solidFill>
                  <a:srgbClr val="1F3864"/>
                </a:solidFill>
                <a:ea typeface="SimSun" panose="02010600030101010101" pitchFamily="2" charset="-122"/>
              </a:rPr>
              <a:t>, </a:t>
            </a:r>
            <a:r>
              <a:rPr lang="en-US" sz="2200" i="1" spc="-100" dirty="0">
                <a:solidFill>
                  <a:srgbClr val="1F3864"/>
                </a:solidFill>
                <a:effectLst/>
                <a:ea typeface="SimSun" panose="02010600030101010101" pitchFamily="2" charset="-122"/>
              </a:rPr>
              <a:t>Chairman of the National Organ </a:t>
            </a:r>
          </a:p>
          <a:p>
            <a:pPr marR="201295" algn="r">
              <a:lnSpc>
                <a:spcPct val="107000"/>
              </a:lnSpc>
              <a:spcAft>
                <a:spcPts val="0"/>
              </a:spcAft>
              <a:tabLst>
                <a:tab pos="1085850" algn="l"/>
              </a:tabLst>
            </a:pPr>
            <a:r>
              <a:rPr lang="en-US" altLang="zh-CN" sz="2200" i="1" spc="-100" dirty="0">
                <a:solidFill>
                  <a:srgbClr val="1F3864"/>
                </a:solidFill>
                <a:ea typeface="SimSun" panose="02010600030101010101" pitchFamily="2" charset="-122"/>
              </a:rPr>
              <a:t>   Donation</a:t>
            </a:r>
            <a:r>
              <a:rPr lang="en-US" altLang="zh-CN" sz="2200" i="1" spc="-100" dirty="0">
                <a:solidFill>
                  <a:srgbClr val="1F3864"/>
                </a:solidFill>
                <a:ea typeface="SimSun" panose="02010600030101010101" pitchFamily="2" charset="-122"/>
                <a:cs typeface="Times New Roman" panose="02020603050405020304" pitchFamily="18" charset="0"/>
              </a:rPr>
              <a:t> and Transplantation Committee</a:t>
            </a:r>
            <a:r>
              <a:rPr lang="en-US" sz="2200" i="1" spc="-100" dirty="0">
                <a:solidFill>
                  <a:srgbClr val="1F3864"/>
                </a:solidFill>
                <a:effectLst/>
                <a:ea typeface="SimSun" panose="02010600030101010101" pitchFamily="2" charset="-122"/>
              </a:rPr>
              <a:t>  (2017) </a:t>
            </a:r>
            <a:r>
              <a:rPr lang="en-US" sz="2600" i="1" spc="-100" dirty="0">
                <a:solidFill>
                  <a:srgbClr val="1F3864"/>
                </a:solidFill>
                <a:effectLst/>
                <a:ea typeface="SimSun" panose="02010600030101010101" pitchFamily="2" charset="-122"/>
              </a:rPr>
              <a:t>	</a:t>
            </a:r>
            <a:r>
              <a:rPr lang="en-US" sz="2600" i="1" dirty="0">
                <a:solidFill>
                  <a:srgbClr val="1F3864"/>
                </a:solidFill>
                <a:effectLst/>
                <a:ea typeface="SimSun" panose="02010600030101010101" pitchFamily="2" charset="-122"/>
              </a:rPr>
              <a:t>		</a:t>
            </a:r>
            <a:endParaRPr lang="de-DE" sz="2600" dirty="0">
              <a:effectLst/>
              <a:ea typeface="SimSun" panose="02010600030101010101" pitchFamily="2" charset="-122"/>
            </a:endParaRPr>
          </a:p>
        </p:txBody>
      </p:sp>
      <p:sp>
        <p:nvSpPr>
          <p:cNvPr id="12" name="Text Box 204">
            <a:extLst>
              <a:ext uri="{FF2B5EF4-FFF2-40B4-BE49-F238E27FC236}">
                <a16:creationId xmlns:a16="http://schemas.microsoft.com/office/drawing/2014/main" id="{E58CF38C-ADD0-498D-9837-CCD573ADCA66}"/>
              </a:ext>
            </a:extLst>
          </p:cNvPr>
          <p:cNvSpPr txBox="1"/>
          <p:nvPr/>
        </p:nvSpPr>
        <p:spPr>
          <a:xfrm>
            <a:off x="6813426" y="2281149"/>
            <a:ext cx="5121068" cy="2538837"/>
          </a:xfrm>
          <a:prstGeom prst="rect">
            <a:avLst/>
          </a:prstGeom>
          <a:noFill/>
          <a:ln w="6350">
            <a:noFill/>
          </a:ln>
          <a:effectLst/>
        </p:spPr>
        <p:txBody>
          <a:bodyPr rot="0" spcFirstLastPara="0" vert="horz" wrap="square" lIns="45720" tIns="91440" rIns="0" bIns="0" numCol="1" spcCol="0" rtlCol="0" fromWordArt="0" anchor="t" anchorCtr="0" forceAA="0" compatLnSpc="1">
            <a:prstTxWarp prst="textNoShape">
              <a:avLst/>
            </a:prstTxWarp>
            <a:noAutofit/>
          </a:bodyPr>
          <a:lstStyle/>
          <a:p>
            <a:pPr marR="201295">
              <a:lnSpc>
                <a:spcPct val="107000"/>
              </a:lnSpc>
              <a:tabLst>
                <a:tab pos="1085850" algn="l"/>
              </a:tabLst>
            </a:pPr>
            <a:r>
              <a:rPr lang="en-US" altLang="zh-CN" sz="2600" b="1" kern="0" spc="-100" dirty="0">
                <a:solidFill>
                  <a:srgbClr val="800000"/>
                </a:solidFill>
                <a:sym typeface="Wingdings" panose="05000000000000000000" pitchFamily="2" charset="2"/>
              </a:rPr>
              <a:t>    </a:t>
            </a:r>
            <a:r>
              <a:rPr lang="en-US" altLang="zh-CN" sz="2600" b="1" kern="0" spc="-50" dirty="0">
                <a:solidFill>
                  <a:srgbClr val="800000"/>
                </a:solidFill>
              </a:rPr>
              <a:t>Opaque operations</a:t>
            </a:r>
          </a:p>
          <a:p>
            <a:pPr marR="201295">
              <a:lnSpc>
                <a:spcPct val="90000"/>
              </a:lnSpc>
              <a:spcBef>
                <a:spcPts val="1200"/>
              </a:spcBef>
              <a:tabLst>
                <a:tab pos="1085850" algn="l"/>
              </a:tabLst>
            </a:pPr>
            <a:r>
              <a:rPr lang="en-US" altLang="zh-CN" sz="2200" kern="0" spc="-80" dirty="0">
                <a:solidFill>
                  <a:prstClr val="black"/>
                </a:solidFill>
              </a:rPr>
              <a:t>China’s Organ Procurement Organizations </a:t>
            </a:r>
            <a:r>
              <a:rPr lang="en-US" altLang="zh-CN" sz="2200" kern="0" spc="-50" dirty="0">
                <a:solidFill>
                  <a:prstClr val="black"/>
                </a:solidFill>
              </a:rPr>
              <a:t>operate without oversight and are run by the same surgeons </a:t>
            </a:r>
            <a:r>
              <a:rPr lang="en-US" altLang="zh-CN" sz="2200" kern="0" dirty="0">
                <a:solidFill>
                  <a:prstClr val="black"/>
                </a:solidFill>
              </a:rPr>
              <a:t>who are involved in unethical organ procurement and transplantation. </a:t>
            </a:r>
          </a:p>
          <a:p>
            <a:pPr marR="201295">
              <a:lnSpc>
                <a:spcPct val="107000"/>
              </a:lnSpc>
              <a:tabLst>
                <a:tab pos="1085850" algn="l"/>
              </a:tabLst>
            </a:pPr>
            <a:endParaRPr lang="en-US" altLang="zh-CN" sz="1400" b="1" kern="0" spc="-50" dirty="0"/>
          </a:p>
          <a:p>
            <a:pPr marR="201295">
              <a:lnSpc>
                <a:spcPct val="90000"/>
              </a:lnSpc>
              <a:spcAft>
                <a:spcPts val="0"/>
              </a:spcAft>
              <a:tabLst>
                <a:tab pos="1085850" algn="l"/>
              </a:tabLst>
            </a:pPr>
            <a:r>
              <a:rPr lang="en-US" sz="2500" spc="-30" dirty="0">
                <a:solidFill>
                  <a:srgbClr val="800000"/>
                </a:solidFill>
                <a:ea typeface="SimSun" panose="02010600030101010101" pitchFamily="2" charset="-122"/>
              </a:rPr>
              <a:t>“Organ resources – all recipients and </a:t>
            </a:r>
            <a:r>
              <a:rPr lang="en-US" sz="2500" dirty="0">
                <a:solidFill>
                  <a:srgbClr val="800000"/>
                </a:solidFill>
                <a:ea typeface="SimSun" panose="02010600030101010101" pitchFamily="2" charset="-122"/>
              </a:rPr>
              <a:t>donors, the entire chain of organ </a:t>
            </a:r>
            <a:r>
              <a:rPr lang="en-US" sz="2500" spc="-50" dirty="0">
                <a:solidFill>
                  <a:srgbClr val="800000"/>
                </a:solidFill>
                <a:ea typeface="SimSun" panose="02010600030101010101" pitchFamily="2" charset="-122"/>
              </a:rPr>
              <a:t>transplantation – are in the hospitals.”</a:t>
            </a:r>
            <a:r>
              <a:rPr lang="en-US" sz="2600" spc="-50" dirty="0">
                <a:solidFill>
                  <a:srgbClr val="800000"/>
                </a:solidFill>
                <a:ea typeface="SimSun" panose="02010600030101010101" pitchFamily="2" charset="-122"/>
              </a:rPr>
              <a:t>            </a:t>
            </a:r>
          </a:p>
          <a:p>
            <a:pPr marR="201295">
              <a:lnSpc>
                <a:spcPct val="90000"/>
              </a:lnSpc>
              <a:spcAft>
                <a:spcPts val="0"/>
              </a:spcAft>
              <a:tabLst>
                <a:tab pos="1085850" algn="l"/>
              </a:tabLst>
            </a:pPr>
            <a:r>
              <a:rPr lang="en-US" sz="2600" i="1" spc="-50" dirty="0">
                <a:solidFill>
                  <a:srgbClr val="800000"/>
                </a:solidFill>
                <a:effectLst/>
                <a:ea typeface="SimSun" panose="02010600030101010101" pitchFamily="2" charset="-122"/>
              </a:rPr>
              <a:t>                                  </a:t>
            </a:r>
            <a:r>
              <a:rPr lang="en-US" sz="2200" i="1" dirty="0">
                <a:solidFill>
                  <a:srgbClr val="1F3864"/>
                </a:solidFill>
                <a:effectLst/>
                <a:ea typeface="SimSun" panose="02010600030101010101" pitchFamily="2" charset="-122"/>
              </a:rPr>
              <a:t>—Huang </a:t>
            </a:r>
            <a:r>
              <a:rPr lang="en-US" sz="2200" i="1" dirty="0" err="1">
                <a:solidFill>
                  <a:srgbClr val="1F3864"/>
                </a:solidFill>
                <a:effectLst/>
                <a:ea typeface="SimSun" panose="02010600030101010101" pitchFamily="2" charset="-122"/>
              </a:rPr>
              <a:t>Jiefu</a:t>
            </a:r>
            <a:r>
              <a:rPr lang="en-US" sz="2200" i="1" dirty="0">
                <a:solidFill>
                  <a:srgbClr val="1F3864"/>
                </a:solidFill>
                <a:effectLst/>
                <a:ea typeface="SimSun" panose="02010600030101010101" pitchFamily="2" charset="-122"/>
              </a:rPr>
              <a:t> (2013)</a:t>
            </a:r>
            <a:r>
              <a:rPr lang="en-US" sz="2600" i="1" dirty="0">
                <a:solidFill>
                  <a:srgbClr val="1F3864"/>
                </a:solidFill>
                <a:effectLst/>
                <a:ea typeface="SimSun" panose="02010600030101010101" pitchFamily="2" charset="-122"/>
              </a:rPr>
              <a:t>			</a:t>
            </a:r>
            <a:endParaRPr lang="de-DE" sz="2600" dirty="0">
              <a:effectLst/>
              <a:ea typeface="SimSun" panose="02010600030101010101" pitchFamily="2" charset="-122"/>
            </a:endParaRPr>
          </a:p>
        </p:txBody>
      </p:sp>
      <p:cxnSp>
        <p:nvCxnSpPr>
          <p:cNvPr id="16" name="Straight Connector 4">
            <a:extLst>
              <a:ext uri="{FF2B5EF4-FFF2-40B4-BE49-F238E27FC236}">
                <a16:creationId xmlns:a16="http://schemas.microsoft.com/office/drawing/2014/main" id="{845D05E5-67BA-409C-9CA8-3A5BE94E0CD5}"/>
              </a:ext>
            </a:extLst>
          </p:cNvPr>
          <p:cNvCxnSpPr/>
          <p:nvPr/>
        </p:nvCxnSpPr>
        <p:spPr>
          <a:xfrm>
            <a:off x="20743" y="15098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01178703-3CBB-4AAE-AA17-45078AAF50CC}"/>
              </a:ext>
            </a:extLst>
          </p:cNvPr>
          <p:cNvSpPr>
            <a:spLocks noGrp="1"/>
          </p:cNvSpPr>
          <p:nvPr>
            <p:ph type="title"/>
          </p:nvPr>
        </p:nvSpPr>
        <p:spPr>
          <a:xfrm>
            <a:off x="898429" y="216831"/>
            <a:ext cx="5676900" cy="1325563"/>
          </a:xfrm>
        </p:spPr>
        <p:txBody>
          <a:bodyPr>
            <a:noAutofit/>
          </a:bodyPr>
          <a:lstStyle/>
          <a:p>
            <a:r>
              <a:rPr lang="en-US" sz="3600" b="1" dirty="0">
                <a:solidFill>
                  <a:srgbClr val="800000"/>
                </a:solidFill>
                <a:latin typeface="+mn-lt"/>
              </a:rPr>
              <a:t>Donation System Used to Launder Organs</a:t>
            </a:r>
          </a:p>
        </p:txBody>
      </p:sp>
    </p:spTree>
    <p:extLst>
      <p:ext uri="{BB962C8B-B14F-4D97-AF65-F5344CB8AC3E}">
        <p14:creationId xmlns:p14="http://schemas.microsoft.com/office/powerpoint/2010/main" val="116387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796">
            <a:extLst>
              <a:ext uri="{FF2B5EF4-FFF2-40B4-BE49-F238E27FC236}">
                <a16:creationId xmlns:a16="http://schemas.microsoft.com/office/drawing/2014/main" id="{488B4E1D-8683-4890-A600-FB966E0C36BE}"/>
              </a:ext>
            </a:extLst>
          </p:cNvPr>
          <p:cNvSpPr>
            <a:spLocks noChangeArrowheads="1"/>
          </p:cNvSpPr>
          <p:nvPr/>
        </p:nvSpPr>
        <p:spPr bwMode="auto">
          <a:xfrm>
            <a:off x="893423" y="2025080"/>
            <a:ext cx="8616206" cy="783874"/>
          </a:xfrm>
          <a:prstGeom prst="roundRect">
            <a:avLst>
              <a:gd name="adj" fmla="val 208"/>
            </a:avLst>
          </a:prstGeom>
          <a:solidFill>
            <a:sysClr val="window" lastClr="FFFFFF">
              <a:lumMod val="95000"/>
            </a:sysClr>
          </a:solidFill>
          <a:ln w="9525">
            <a:noFill/>
            <a:round/>
            <a:headEnd/>
            <a:tailEnd/>
          </a:ln>
        </p:spPr>
        <p:txBody>
          <a:bodyPr lIns="144000" tIns="108000" rIns="144000" bIns="108000" anchor="ctr" anchorCtr="0"/>
          <a:lstStyle/>
          <a:p>
            <a:pPr marL="355600" lvl="0" indent="-355600" defTabSz="1938005">
              <a:lnSpc>
                <a:spcPct val="93000"/>
              </a:lnSpc>
              <a:spcBef>
                <a:spcPts val="1500"/>
              </a:spcBef>
              <a:buClr>
                <a:srgbClr val="EAEAEA"/>
              </a:buClr>
              <a:tabLst>
                <a:tab pos="355600"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r>
              <a:rPr lang="en-US" altLang="zh-CN" sz="2800" b="1" kern="0" dirty="0">
                <a:solidFill>
                  <a:srgbClr val="79151A"/>
                </a:solidFill>
                <a:sym typeface="Wingdings" panose="05000000000000000000" pitchFamily="2" charset="2"/>
              </a:rPr>
              <a:t>  </a:t>
            </a:r>
            <a:r>
              <a:rPr lang="en-US" sz="3000" b="1" kern="0" spc="-40" dirty="0">
                <a:solidFill>
                  <a:srgbClr val="79151A"/>
                </a:solidFill>
              </a:rPr>
              <a:t>Widespread Abuse of Brain Death Determination</a:t>
            </a:r>
            <a:endParaRPr lang="en-US" sz="2400" b="1" kern="0" dirty="0">
              <a:solidFill>
                <a:srgbClr val="79151A"/>
              </a:solidFill>
            </a:endParaRPr>
          </a:p>
        </p:txBody>
      </p:sp>
      <p:sp>
        <p:nvSpPr>
          <p:cNvPr id="17" name="Content Placeholder 6">
            <a:extLst>
              <a:ext uri="{FF2B5EF4-FFF2-40B4-BE49-F238E27FC236}">
                <a16:creationId xmlns:a16="http://schemas.microsoft.com/office/drawing/2014/main" id="{C963EA14-7A03-414D-ACD4-771640287907}"/>
              </a:ext>
            </a:extLst>
          </p:cNvPr>
          <p:cNvSpPr>
            <a:spLocks noGrp="1"/>
          </p:cNvSpPr>
          <p:nvPr>
            <p:ph idx="1"/>
          </p:nvPr>
        </p:nvSpPr>
        <p:spPr>
          <a:xfrm>
            <a:off x="935015" y="2681039"/>
            <a:ext cx="10647385" cy="1893917"/>
          </a:xfrm>
        </p:spPr>
        <p:txBody>
          <a:bodyPr>
            <a:normAutofit fontScale="25000" lnSpcReduction="20000"/>
          </a:bodyPr>
          <a:lstStyle/>
          <a:p>
            <a:pPr marL="0" indent="0">
              <a:lnSpc>
                <a:spcPct val="110000"/>
              </a:lnSpc>
              <a:buNone/>
            </a:pPr>
            <a:endParaRPr lang="en-US" sz="10400" dirty="0"/>
          </a:p>
          <a:p>
            <a:pPr marL="0" indent="0">
              <a:lnSpc>
                <a:spcPct val="110000"/>
              </a:lnSpc>
              <a:spcBef>
                <a:spcPts val="0"/>
              </a:spcBef>
              <a:buNone/>
            </a:pPr>
            <a:r>
              <a:rPr lang="en-US" sz="10400" dirty="0"/>
              <a:t>“Among China’s donations so far, 70% are from brain-dead donors. Of the other 30%, many are from brain and cardiac death.” </a:t>
            </a:r>
            <a:endParaRPr lang="en-US" altLang="zh-CN" sz="1600" kern="0" dirty="0">
              <a:solidFill>
                <a:prstClr val="black"/>
              </a:solidFill>
            </a:endParaRPr>
          </a:p>
          <a:p>
            <a:pPr marL="0" indent="0">
              <a:lnSpc>
                <a:spcPct val="110000"/>
              </a:lnSpc>
              <a:spcBef>
                <a:spcPts val="2400"/>
              </a:spcBef>
              <a:buNone/>
            </a:pPr>
            <a:r>
              <a:rPr lang="en-US" altLang="zh-CN" sz="10400" kern="0" dirty="0">
                <a:solidFill>
                  <a:prstClr val="black"/>
                </a:solidFill>
              </a:rPr>
              <a:t>“It’s impossible to include brain death in organ donation regulations. </a:t>
            </a:r>
            <a:r>
              <a:rPr lang="en-US" altLang="zh-CN" sz="10400" b="1" kern="0" dirty="0">
                <a:solidFill>
                  <a:prstClr val="black"/>
                </a:solidFill>
              </a:rPr>
              <a:t>Most doctors don’t know how brain death works</a:t>
            </a:r>
            <a:r>
              <a:rPr lang="en-US" altLang="zh-CN" sz="10400" kern="0" dirty="0">
                <a:solidFill>
                  <a:prstClr val="black"/>
                </a:solidFill>
              </a:rPr>
              <a:t>, very few truly understand the standards for brain death. Legislating brain death may not happen in another 20 years.                          </a:t>
            </a:r>
          </a:p>
          <a:p>
            <a:pPr marL="0" indent="0">
              <a:spcBef>
                <a:spcPts val="0"/>
              </a:spcBef>
              <a:buNone/>
            </a:pPr>
            <a:endParaRPr lang="en-US" sz="2800" dirty="0"/>
          </a:p>
        </p:txBody>
      </p:sp>
      <p:sp>
        <p:nvSpPr>
          <p:cNvPr id="16" name="Content Placeholder 6">
            <a:extLst>
              <a:ext uri="{FF2B5EF4-FFF2-40B4-BE49-F238E27FC236}">
                <a16:creationId xmlns:a16="http://schemas.microsoft.com/office/drawing/2014/main" id="{39D9273B-BFE0-4917-8F77-E108D4A8FA78}"/>
              </a:ext>
            </a:extLst>
          </p:cNvPr>
          <p:cNvSpPr txBox="1">
            <a:spLocks/>
          </p:cNvSpPr>
          <p:nvPr/>
        </p:nvSpPr>
        <p:spPr bwMode="auto">
          <a:xfrm>
            <a:off x="4523664" y="5309939"/>
            <a:ext cx="7556040" cy="15340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47500" lnSpcReduction="20000"/>
          </a:bodyPr>
          <a:lstStyle>
            <a:lvl1pPr marL="342891" indent="-342891"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Font typeface="Arial" pitchFamily="34" charset="0"/>
              <a:buNone/>
            </a:pPr>
            <a:r>
              <a:rPr lang="en-US" altLang="zh-CN" sz="5100" i="1" dirty="0">
                <a:solidFill>
                  <a:srgbClr val="800000"/>
                </a:solidFill>
              </a:rPr>
              <a:t>―Huang Jiefu, Chairman of the National Organ Donation </a:t>
            </a:r>
          </a:p>
          <a:p>
            <a:pPr marL="0" indent="0">
              <a:lnSpc>
                <a:spcPct val="110000"/>
              </a:lnSpc>
              <a:spcBef>
                <a:spcPts val="0"/>
              </a:spcBef>
              <a:buFont typeface="Arial" pitchFamily="34" charset="0"/>
              <a:buNone/>
            </a:pPr>
            <a:r>
              <a:rPr lang="en-US" altLang="zh-CN" sz="5100" i="1" dirty="0">
                <a:solidFill>
                  <a:srgbClr val="800000"/>
                </a:solidFill>
              </a:rPr>
              <a:t>                        and Transplantation Committee (2017)</a:t>
            </a:r>
            <a:endParaRPr lang="en-US" altLang="zh-CN" sz="5100" dirty="0"/>
          </a:p>
          <a:p>
            <a:pPr marL="0" indent="0">
              <a:lnSpc>
                <a:spcPct val="110000"/>
              </a:lnSpc>
              <a:spcBef>
                <a:spcPts val="1200"/>
              </a:spcBef>
              <a:buFont typeface="Arial" pitchFamily="34" charset="0"/>
              <a:buNone/>
            </a:pPr>
            <a:endParaRPr lang="en-US" altLang="zh-CN" sz="10400" kern="0" dirty="0">
              <a:solidFill>
                <a:prstClr val="black"/>
              </a:solidFill>
            </a:endParaRPr>
          </a:p>
          <a:p>
            <a:pPr marL="0" indent="0">
              <a:spcBef>
                <a:spcPts val="0"/>
              </a:spcBef>
              <a:buFont typeface="Arial" pitchFamily="34" charset="0"/>
              <a:buNone/>
            </a:pPr>
            <a:endParaRPr lang="en-US" sz="2800" dirty="0"/>
          </a:p>
        </p:txBody>
      </p:sp>
      <p:cxnSp>
        <p:nvCxnSpPr>
          <p:cNvPr id="19" name="Straight Connector 4">
            <a:extLst>
              <a:ext uri="{FF2B5EF4-FFF2-40B4-BE49-F238E27FC236}">
                <a16:creationId xmlns:a16="http://schemas.microsoft.com/office/drawing/2014/main" id="{C151853D-9450-4A34-9167-01A7E8C02D1F}"/>
              </a:ext>
            </a:extLst>
          </p:cNvPr>
          <p:cNvCxnSpPr/>
          <p:nvPr/>
        </p:nvCxnSpPr>
        <p:spPr>
          <a:xfrm>
            <a:off x="20743" y="15098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99AD5D26-13C3-48D0-BB55-32AC03599336}"/>
              </a:ext>
            </a:extLst>
          </p:cNvPr>
          <p:cNvSpPr>
            <a:spLocks noGrp="1"/>
          </p:cNvSpPr>
          <p:nvPr>
            <p:ph type="title"/>
          </p:nvPr>
        </p:nvSpPr>
        <p:spPr>
          <a:xfrm>
            <a:off x="893423" y="228863"/>
            <a:ext cx="5826290" cy="1325563"/>
          </a:xfrm>
        </p:spPr>
        <p:txBody>
          <a:bodyPr>
            <a:noAutofit/>
          </a:bodyPr>
          <a:lstStyle/>
          <a:p>
            <a:r>
              <a:rPr lang="en-US" sz="3600" b="1" dirty="0">
                <a:solidFill>
                  <a:srgbClr val="800000"/>
                </a:solidFill>
                <a:latin typeface="+mn-lt"/>
              </a:rPr>
              <a:t>Donation System Used to Launder Organs</a:t>
            </a:r>
          </a:p>
        </p:txBody>
      </p:sp>
    </p:spTree>
    <p:extLst>
      <p:ext uri="{BB962C8B-B14F-4D97-AF65-F5344CB8AC3E}">
        <p14:creationId xmlns:p14="http://schemas.microsoft.com/office/powerpoint/2010/main" val="2554730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5">
            <a:extLst>
              <a:ext uri="{FF2B5EF4-FFF2-40B4-BE49-F238E27FC236}">
                <a16:creationId xmlns:a16="http://schemas.microsoft.com/office/drawing/2014/main" id="{46B6BDE6-E229-4880-9D81-026E79506805}"/>
              </a:ext>
            </a:extLst>
          </p:cNvPr>
          <p:cNvGraphicFramePr>
            <a:graphicFrameLocks noGrp="1"/>
          </p:cNvGraphicFramePr>
          <p:nvPr/>
        </p:nvGraphicFramePr>
        <p:xfrm>
          <a:off x="3" y="1469038"/>
          <a:ext cx="12184063" cy="5189429"/>
        </p:xfrm>
        <a:graphic>
          <a:graphicData uri="http://schemas.openxmlformats.org/drawingml/2006/table">
            <a:tbl>
              <a:tblPr firstRow="1" bandRow="1">
                <a:tableStyleId>{5C22544A-7EE6-4342-B048-85BDC9FD1C3A}</a:tableStyleId>
              </a:tblPr>
              <a:tblGrid>
                <a:gridCol w="6510568">
                  <a:extLst>
                    <a:ext uri="{9D8B030D-6E8A-4147-A177-3AD203B41FA5}">
                      <a16:colId xmlns:a16="http://schemas.microsoft.com/office/drawing/2014/main" val="2167718575"/>
                    </a:ext>
                  </a:extLst>
                </a:gridCol>
                <a:gridCol w="2790243">
                  <a:extLst>
                    <a:ext uri="{9D8B030D-6E8A-4147-A177-3AD203B41FA5}">
                      <a16:colId xmlns:a16="http://schemas.microsoft.com/office/drawing/2014/main" val="2093377043"/>
                    </a:ext>
                  </a:extLst>
                </a:gridCol>
                <a:gridCol w="2883252">
                  <a:extLst>
                    <a:ext uri="{9D8B030D-6E8A-4147-A177-3AD203B41FA5}">
                      <a16:colId xmlns:a16="http://schemas.microsoft.com/office/drawing/2014/main" val="830035305"/>
                    </a:ext>
                  </a:extLst>
                </a:gridCol>
              </a:tblGrid>
              <a:tr h="715827">
                <a:tc>
                  <a:txBody>
                    <a:bodyPr/>
                    <a:lstStyle/>
                    <a:p>
                      <a:pPr algn="l">
                        <a:lnSpc>
                          <a:spcPct val="107000"/>
                        </a:lnSpc>
                        <a:spcAft>
                          <a:spcPts val="0"/>
                        </a:spcAft>
                      </a:pPr>
                      <a:r>
                        <a:rPr lang="de-DE" sz="2400" b="0" dirty="0">
                          <a:effectLst/>
                          <a:latin typeface="Calibri" panose="020F0502020204030204" pitchFamily="34" charset="0"/>
                          <a:ea typeface="DengXian" panose="02010600030101010101" pitchFamily="2" charset="-122"/>
                          <a:cs typeface="Times New Roman" panose="02020603050405020304" pitchFamily="18" charset="0"/>
                        </a:rPr>
                        <a:t>Organ </a:t>
                      </a:r>
                      <a:r>
                        <a:rPr lang="en-US" sz="2400" b="0" noProof="0" dirty="0">
                          <a:effectLst/>
                          <a:latin typeface="Calibri" panose="020F0502020204030204" pitchFamily="34" charset="0"/>
                          <a:ea typeface="DengXian" panose="02010600030101010101" pitchFamily="2" charset="-122"/>
                          <a:cs typeface="Times New Roman" panose="02020603050405020304" pitchFamily="18" charset="0"/>
                        </a:rPr>
                        <a:t>donation</a:t>
                      </a:r>
                      <a:r>
                        <a:rPr lang="de-DE" sz="2400" b="0" dirty="0">
                          <a:effectLst/>
                          <a:latin typeface="Calibri" panose="020F0502020204030204" pitchFamily="34" charset="0"/>
                          <a:ea typeface="DengXian" panose="02010600030101010101" pitchFamily="2" charset="-122"/>
                          <a:cs typeface="Times New Roman" panose="02020603050405020304" pitchFamily="18" charset="0"/>
                        </a:rPr>
                        <a:t> as of 2017</a:t>
                      </a:r>
                    </a:p>
                  </a:txBody>
                  <a:tcPr marL="108000" marR="68580" marT="0" marB="0" anchor="ctr"/>
                </a:tc>
                <a:tc>
                  <a:txBody>
                    <a:bodyPr/>
                    <a:lstStyle/>
                    <a:p>
                      <a:pPr algn="ctr">
                        <a:lnSpc>
                          <a:spcPct val="107000"/>
                        </a:lnSpc>
                        <a:spcAft>
                          <a:spcPts val="0"/>
                        </a:spcAft>
                      </a:pPr>
                      <a:r>
                        <a:rPr lang="de-DE" sz="2400" b="0" dirty="0">
                          <a:effectLst/>
                          <a:latin typeface="Calibri" panose="020F0502020204030204" pitchFamily="34" charset="0"/>
                          <a:ea typeface="DengXian" panose="02010600030101010101" pitchFamily="2" charset="-122"/>
                          <a:cs typeface="Times New Roman" panose="02020603050405020304" pitchFamily="18" charset="0"/>
                        </a:rPr>
                        <a:t>USA</a:t>
                      </a:r>
                    </a:p>
                  </a:txBody>
                  <a:tcPr marL="68580" marR="68580" marT="0" marB="0" anchor="ctr"/>
                </a:tc>
                <a:tc>
                  <a:txBody>
                    <a:bodyPr/>
                    <a:lstStyle/>
                    <a:p>
                      <a:pPr algn="ctr">
                        <a:lnSpc>
                          <a:spcPct val="107000"/>
                        </a:lnSpc>
                        <a:spcAft>
                          <a:spcPts val="0"/>
                        </a:spcAft>
                      </a:pPr>
                      <a:r>
                        <a:rPr lang="de-DE" sz="2400" b="0" dirty="0">
                          <a:effectLst/>
                          <a:latin typeface="Calibri" panose="020F0502020204030204" pitchFamily="34" charset="0"/>
                          <a:ea typeface="DengXian" panose="02010600030101010101" pitchFamily="2" charset="-122"/>
                          <a:cs typeface="Times New Roman" panose="02020603050405020304" pitchFamily="18" charset="0"/>
                        </a:rPr>
                        <a:t>China</a:t>
                      </a:r>
                    </a:p>
                  </a:txBody>
                  <a:tcPr marL="68580" marR="68580" marT="0" marB="0" anchor="ctr"/>
                </a:tc>
                <a:extLst>
                  <a:ext uri="{0D108BD9-81ED-4DB2-BD59-A6C34878D82A}">
                    <a16:rowId xmlns:a16="http://schemas.microsoft.com/office/drawing/2014/main" val="3241874885"/>
                  </a:ext>
                </a:extLst>
              </a:tr>
              <a:tr h="627484">
                <a:tc>
                  <a:txBody>
                    <a:bodyPr/>
                    <a:lstStyle/>
                    <a:p>
                      <a:pPr algn="l">
                        <a:lnSpc>
                          <a:spcPct val="107000"/>
                        </a:lnSpc>
                        <a:spcAft>
                          <a:spcPts val="0"/>
                        </a:spcAft>
                      </a:pPr>
                      <a:r>
                        <a:rPr lang="en-US" sz="2400" b="0" noProof="0" dirty="0">
                          <a:effectLst/>
                          <a:latin typeface="Calibri" panose="020F0502020204030204" pitchFamily="34" charset="0"/>
                          <a:ea typeface="DengXian" panose="02010600030101010101" pitchFamily="2" charset="-122"/>
                          <a:cs typeface="Times New Roman" panose="02020603050405020304" pitchFamily="18" charset="0"/>
                        </a:rPr>
                        <a:t>Registered as organ donors</a:t>
                      </a:r>
                    </a:p>
                  </a:txBody>
                  <a:tcPr marL="108000" marR="68580" marT="0" marB="0" anchor="ctr"/>
                </a:tc>
                <a:tc>
                  <a:txBody>
                    <a:bodyPr/>
                    <a:lstStyle/>
                    <a:p>
                      <a:pPr algn="ctr">
                        <a:lnSpc>
                          <a:spcPct val="107000"/>
                        </a:lnSpc>
                        <a:spcAft>
                          <a:spcPts val="0"/>
                        </a:spcAft>
                      </a:pPr>
                      <a:r>
                        <a:rPr lang="de-DE" sz="2400" b="0" dirty="0">
                          <a:effectLst/>
                          <a:latin typeface="Calibri" panose="020F0502020204030204" pitchFamily="34" charset="0"/>
                          <a:ea typeface="DengXian" panose="02010600030101010101" pitchFamily="2" charset="-122"/>
                          <a:cs typeface="Times New Roman" panose="02020603050405020304" pitchFamily="18" charset="0"/>
                        </a:rPr>
                        <a:t>138,000,000</a:t>
                      </a:r>
                    </a:p>
                  </a:txBody>
                  <a:tcPr marL="68580" marR="68580" marT="0" marB="0" anchor="ctr"/>
                </a:tc>
                <a:tc>
                  <a:txBody>
                    <a:bodyPr/>
                    <a:lstStyle/>
                    <a:p>
                      <a:pPr algn="ctr">
                        <a:lnSpc>
                          <a:spcPct val="107000"/>
                        </a:lnSpc>
                        <a:spcAft>
                          <a:spcPts val="0"/>
                        </a:spcAft>
                      </a:pPr>
                      <a:r>
                        <a:rPr lang="de-DE" sz="2400" b="0" dirty="0">
                          <a:effectLst/>
                          <a:latin typeface="Calibri" panose="020F0502020204030204" pitchFamily="34" charset="0"/>
                          <a:ea typeface="DengXian" panose="02010600030101010101" pitchFamily="2" charset="-122"/>
                          <a:cs typeface="Times New Roman" panose="02020603050405020304" pitchFamily="18" charset="0"/>
                        </a:rPr>
                        <a:t>373,536</a:t>
                      </a:r>
                    </a:p>
                  </a:txBody>
                  <a:tcPr marL="68580" marR="68580" marT="0" marB="0" anchor="ctr"/>
                </a:tc>
                <a:extLst>
                  <a:ext uri="{0D108BD9-81ED-4DB2-BD59-A6C34878D82A}">
                    <a16:rowId xmlns:a16="http://schemas.microsoft.com/office/drawing/2014/main" val="3695844133"/>
                  </a:ext>
                </a:extLst>
              </a:tr>
              <a:tr h="627484">
                <a:tc>
                  <a:txBody>
                    <a:bodyPr/>
                    <a:lstStyle/>
                    <a:p>
                      <a:pPr algn="l">
                        <a:lnSpc>
                          <a:spcPct val="107000"/>
                        </a:lnSpc>
                        <a:spcAft>
                          <a:spcPts val="0"/>
                        </a:spcAft>
                      </a:pPr>
                      <a:r>
                        <a:rPr lang="en-US" sz="2400" b="0" noProof="0" dirty="0">
                          <a:effectLst/>
                          <a:latin typeface="Calibri" panose="020F0502020204030204" pitchFamily="34" charset="0"/>
                          <a:ea typeface="DengXian" panose="02010600030101010101" pitchFamily="2" charset="-122"/>
                          <a:cs typeface="Times New Roman" panose="02020603050405020304" pitchFamily="18" charset="0"/>
                        </a:rPr>
                        <a:t>Deceased registered donors</a:t>
                      </a:r>
                    </a:p>
                  </a:txBody>
                  <a:tcPr marL="108000" marR="68580" marT="0" marB="0" anchor="ctr"/>
                </a:tc>
                <a:tc>
                  <a:txBody>
                    <a:bodyPr/>
                    <a:lstStyle/>
                    <a:p>
                      <a:pPr algn="ctr">
                        <a:lnSpc>
                          <a:spcPct val="107000"/>
                        </a:lnSpc>
                        <a:spcAft>
                          <a:spcPts val="0"/>
                        </a:spcAft>
                      </a:pPr>
                      <a:r>
                        <a:rPr lang="de-DE" sz="2400" b="0" dirty="0">
                          <a:effectLst/>
                          <a:latin typeface="Calibri" panose="020F0502020204030204" pitchFamily="34" charset="0"/>
                          <a:ea typeface="DengXian" panose="02010600030101010101" pitchFamily="2" charset="-122"/>
                          <a:cs typeface="Times New Roman" panose="02020603050405020304" pitchFamily="18" charset="0"/>
                        </a:rPr>
                        <a:t>4,700</a:t>
                      </a:r>
                    </a:p>
                  </a:txBody>
                  <a:tcPr marL="68580" marR="68580" marT="0" marB="0" anchor="ctr"/>
                </a:tc>
                <a:tc>
                  <a:txBody>
                    <a:bodyPr/>
                    <a:lstStyle/>
                    <a:p>
                      <a:pPr algn="ctr">
                        <a:lnSpc>
                          <a:spcPct val="107000"/>
                        </a:lnSpc>
                        <a:spcAft>
                          <a:spcPts val="0"/>
                        </a:spcAft>
                      </a:pPr>
                      <a:r>
                        <a:rPr lang="en-US" altLang="zh-CN"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12.7</a:t>
                      </a:r>
                      <a:endParaRPr lang="de-DE"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794596885"/>
                  </a:ext>
                </a:extLst>
              </a:tr>
              <a:tr h="708698">
                <a:tc>
                  <a:txBody>
                    <a:bodyPr/>
                    <a:lstStyle/>
                    <a:p>
                      <a:pPr algn="l">
                        <a:lnSpc>
                          <a:spcPct val="107000"/>
                        </a:lnSpc>
                        <a:spcAft>
                          <a:spcPts val="0"/>
                        </a:spcAft>
                      </a:pPr>
                      <a:r>
                        <a:rPr lang="en-US" sz="2400" b="0" noProof="0" dirty="0">
                          <a:effectLst/>
                          <a:latin typeface="Calibri" panose="020F0502020204030204" pitchFamily="34" charset="0"/>
                          <a:ea typeface="DengXian" panose="02010600030101010101" pitchFamily="2" charset="-122"/>
                          <a:cs typeface="Times New Roman" panose="02020603050405020304" pitchFamily="18" charset="0"/>
                        </a:rPr>
                        <a:t>Deceased non-registered donors</a:t>
                      </a:r>
                    </a:p>
                  </a:txBody>
                  <a:tcPr marL="108000" marR="68580" marT="0" marB="0" anchor="ctr"/>
                </a:tc>
                <a:tc>
                  <a:txBody>
                    <a:bodyPr/>
                    <a:lstStyle/>
                    <a:p>
                      <a:pPr algn="ctr">
                        <a:lnSpc>
                          <a:spcPct val="107000"/>
                        </a:lnSpc>
                        <a:spcAft>
                          <a:spcPts val="0"/>
                        </a:spcAft>
                      </a:pPr>
                      <a:r>
                        <a:rPr lang="de-DE" sz="2400" b="0" dirty="0">
                          <a:effectLst/>
                          <a:latin typeface="Calibri" panose="020F0502020204030204" pitchFamily="34" charset="0"/>
                          <a:ea typeface="DengXian" panose="02010600030101010101" pitchFamily="2" charset="-122"/>
                          <a:cs typeface="Times New Roman" panose="02020603050405020304" pitchFamily="18" charset="0"/>
                        </a:rPr>
                        <a:t>5,500</a:t>
                      </a:r>
                    </a:p>
                  </a:txBody>
                  <a:tcPr marL="68580" marR="68580" marT="0" marB="0" anchor="ctr"/>
                </a:tc>
                <a:tc>
                  <a:txBody>
                    <a:bodyPr/>
                    <a:lstStyle/>
                    <a:p>
                      <a:pPr algn="ctr">
                        <a:lnSpc>
                          <a:spcPct val="107000"/>
                        </a:lnSpc>
                        <a:spcAft>
                          <a:spcPts val="0"/>
                        </a:spcAft>
                      </a:pPr>
                      <a:r>
                        <a:rPr lang="de-DE"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5000 (</a:t>
                      </a:r>
                      <a:r>
                        <a:rPr lang="en-US" altLang="zh-CN"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claimed)</a:t>
                      </a:r>
                      <a:endParaRPr lang="de-DE"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05953342"/>
                  </a:ext>
                </a:extLst>
              </a:tr>
              <a:tr h="627484">
                <a:tc>
                  <a:txBody>
                    <a:bodyPr/>
                    <a:lstStyle/>
                    <a:p>
                      <a:pPr algn="l">
                        <a:lnSpc>
                          <a:spcPct val="107000"/>
                        </a:lnSpc>
                        <a:spcAft>
                          <a:spcPts val="0"/>
                        </a:spcAft>
                      </a:pPr>
                      <a:r>
                        <a:rPr lang="en-US" sz="2400" b="0" noProof="0" dirty="0">
                          <a:effectLst/>
                          <a:latin typeface="Calibri" panose="020F0502020204030204" pitchFamily="34" charset="0"/>
                          <a:ea typeface="DengXian" panose="02010600030101010101" pitchFamily="2" charset="-122"/>
                          <a:cs typeface="Times New Roman" panose="02020603050405020304" pitchFamily="18" charset="0"/>
                        </a:rPr>
                        <a:t>Total deceased donors</a:t>
                      </a:r>
                    </a:p>
                  </a:txBody>
                  <a:tcPr marL="108000" marR="68580" marT="0" marB="0" anchor="ctr"/>
                </a:tc>
                <a:tc>
                  <a:txBody>
                    <a:bodyPr/>
                    <a:lstStyle/>
                    <a:p>
                      <a:pPr algn="ctr">
                        <a:lnSpc>
                          <a:spcPct val="107000"/>
                        </a:lnSpc>
                        <a:spcAft>
                          <a:spcPts val="0"/>
                        </a:spcAft>
                      </a:pPr>
                      <a:r>
                        <a:rPr lang="de-DE" sz="2400" b="0" dirty="0">
                          <a:effectLst/>
                          <a:latin typeface="Calibri" panose="020F0502020204030204" pitchFamily="34" charset="0"/>
                          <a:ea typeface="DengXian" panose="02010600030101010101" pitchFamily="2" charset="-122"/>
                          <a:cs typeface="Times New Roman" panose="02020603050405020304" pitchFamily="18" charset="0"/>
                        </a:rPr>
                        <a:t>10,200</a:t>
                      </a:r>
                    </a:p>
                  </a:txBody>
                  <a:tcPr marL="68580" marR="68580" marT="0" marB="0" anchor="ctr"/>
                </a:tc>
                <a:tc>
                  <a:txBody>
                    <a:bodyPr/>
                    <a:lstStyle/>
                    <a:p>
                      <a:pPr algn="ctr">
                        <a:lnSpc>
                          <a:spcPct val="107000"/>
                        </a:lnSpc>
                        <a:spcAft>
                          <a:spcPts val="0"/>
                        </a:spcAft>
                      </a:pPr>
                      <a:r>
                        <a:rPr lang="de-DE"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5,146 </a:t>
                      </a:r>
                      <a:r>
                        <a:rPr lang="de-DE" altLang="zh-CN"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a:t>
                      </a:r>
                      <a:r>
                        <a:rPr lang="en-US" altLang="zh-CN"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claimed)</a:t>
                      </a:r>
                      <a:endParaRPr lang="de-DE"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20811192"/>
                  </a:ext>
                </a:extLst>
              </a:tr>
              <a:tr h="627484">
                <a:tc>
                  <a:txBody>
                    <a:bodyPr/>
                    <a:lstStyle/>
                    <a:p>
                      <a:pPr algn="l">
                        <a:lnSpc>
                          <a:spcPct val="107000"/>
                        </a:lnSpc>
                        <a:spcAft>
                          <a:spcPts val="0"/>
                        </a:spcAft>
                      </a:pPr>
                      <a:r>
                        <a:rPr lang="en-US" sz="2400" b="0" spc="-80" baseline="0" noProof="0" dirty="0">
                          <a:effectLst/>
                          <a:latin typeface="Calibri" panose="020F0502020204030204" pitchFamily="34" charset="0"/>
                          <a:ea typeface="DengXian" panose="02010600030101010101" pitchFamily="2" charset="-122"/>
                          <a:cs typeface="Times New Roman" panose="02020603050405020304" pitchFamily="18" charset="0"/>
                        </a:rPr>
                        <a:t>Total organ transplants from deceased donors</a:t>
                      </a:r>
                    </a:p>
                  </a:txBody>
                  <a:tcPr marL="108000" marR="68580" marT="0" marB="0" anchor="ctr"/>
                </a:tc>
                <a:tc>
                  <a:txBody>
                    <a:bodyPr/>
                    <a:lstStyle/>
                    <a:p>
                      <a:pPr algn="ctr">
                        <a:lnSpc>
                          <a:spcPct val="107000"/>
                        </a:lnSpc>
                        <a:spcAft>
                          <a:spcPts val="0"/>
                        </a:spcAft>
                      </a:pPr>
                      <a:r>
                        <a:rPr lang="de-DE" sz="2400" b="0" dirty="0">
                          <a:effectLst/>
                          <a:latin typeface="Calibri" panose="020F0502020204030204" pitchFamily="34" charset="0"/>
                          <a:ea typeface="DengXian" panose="02010600030101010101" pitchFamily="2" charset="-122"/>
                          <a:cs typeface="Times New Roman" panose="02020603050405020304" pitchFamily="18" charset="0"/>
                        </a:rPr>
                        <a:t>28,500</a:t>
                      </a:r>
                    </a:p>
                  </a:txBody>
                  <a:tcPr marL="68580" marR="68580" marT="0" marB="0" anchor="ctr"/>
                </a:tc>
                <a:tc>
                  <a:txBody>
                    <a:bodyPr/>
                    <a:lstStyle/>
                    <a:p>
                      <a:pPr algn="ctr">
                        <a:lnSpc>
                          <a:spcPct val="107000"/>
                        </a:lnSpc>
                        <a:spcAft>
                          <a:spcPts val="0"/>
                        </a:spcAft>
                      </a:pPr>
                      <a:r>
                        <a:rPr lang="de-DE"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14,190 </a:t>
                      </a:r>
                      <a:r>
                        <a:rPr lang="de-DE" altLang="zh-CN"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a:t>
                      </a:r>
                      <a:r>
                        <a:rPr lang="en-US" altLang="zh-CN"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claimed)</a:t>
                      </a:r>
                      <a:endParaRPr lang="de-DE"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818714985"/>
                  </a:ext>
                </a:extLst>
              </a:tr>
              <a:tr h="627484">
                <a:tc>
                  <a:txBody>
                    <a:bodyPr/>
                    <a:lstStyle/>
                    <a:p>
                      <a:pPr algn="l">
                        <a:lnSpc>
                          <a:spcPct val="107000"/>
                        </a:lnSpc>
                        <a:spcAft>
                          <a:spcPts val="0"/>
                        </a:spcAft>
                      </a:pPr>
                      <a:r>
                        <a:rPr lang="en-US" sz="2400" b="0" noProof="0" dirty="0">
                          <a:effectLst/>
                          <a:latin typeface="Calibri" panose="020F0502020204030204" pitchFamily="34" charset="0"/>
                          <a:ea typeface="DengXian" panose="02010600030101010101" pitchFamily="2" charset="-122"/>
                          <a:cs typeface="Times New Roman" panose="02020603050405020304" pitchFamily="18" charset="0"/>
                        </a:rPr>
                        <a:t>Total organ transplants</a:t>
                      </a:r>
                    </a:p>
                  </a:txBody>
                  <a:tcPr marL="108000" marR="68580" marT="0" marB="0" anchor="ctr"/>
                </a:tc>
                <a:tc>
                  <a:txBody>
                    <a:bodyPr/>
                    <a:lstStyle/>
                    <a:p>
                      <a:pPr algn="ctr">
                        <a:lnSpc>
                          <a:spcPct val="107000"/>
                        </a:lnSpc>
                        <a:spcAft>
                          <a:spcPts val="0"/>
                        </a:spcAft>
                      </a:pPr>
                      <a:r>
                        <a:rPr lang="de-DE" sz="2400" b="0" dirty="0">
                          <a:effectLst/>
                          <a:latin typeface="Calibri" panose="020F0502020204030204" pitchFamily="34" charset="0"/>
                          <a:ea typeface="DengXian" panose="02010600030101010101" pitchFamily="2" charset="-122"/>
                          <a:cs typeface="Times New Roman" panose="02020603050405020304" pitchFamily="18" charset="0"/>
                        </a:rPr>
                        <a:t>35,582</a:t>
                      </a:r>
                    </a:p>
                  </a:txBody>
                  <a:tcPr marL="68580" marR="68580" marT="0" marB="0" anchor="ctr"/>
                </a:tc>
                <a:tc>
                  <a:txBody>
                    <a:bodyPr/>
                    <a:lstStyle/>
                    <a:p>
                      <a:pPr algn="ctr">
                        <a:lnSpc>
                          <a:spcPct val="107000"/>
                        </a:lnSpc>
                        <a:spcAft>
                          <a:spcPts val="0"/>
                        </a:spcAft>
                      </a:pPr>
                      <a:r>
                        <a:rPr lang="de-DE"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16,687 </a:t>
                      </a:r>
                      <a:r>
                        <a:rPr lang="de-DE" altLang="zh-CN"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a:t>
                      </a:r>
                      <a:r>
                        <a:rPr lang="en-US" altLang="zh-CN"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claimed)</a:t>
                      </a:r>
                      <a:endParaRPr lang="de-DE"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091567070"/>
                  </a:ext>
                </a:extLst>
              </a:tr>
              <a:tr h="627484">
                <a:tc>
                  <a:txBody>
                    <a:bodyPr/>
                    <a:lstStyle/>
                    <a:p>
                      <a:pPr algn="l">
                        <a:lnSpc>
                          <a:spcPct val="107000"/>
                        </a:lnSpc>
                        <a:spcAft>
                          <a:spcPts val="0"/>
                        </a:spcAft>
                      </a:pPr>
                      <a:r>
                        <a:rPr lang="en-US" sz="2400" b="1" noProof="0" dirty="0">
                          <a:effectLst/>
                          <a:latin typeface="Calibri" panose="020F0502020204030204" pitchFamily="34" charset="0"/>
                          <a:ea typeface="DengXian" panose="02010600030101010101" pitchFamily="2" charset="-122"/>
                          <a:cs typeface="Times New Roman" panose="02020603050405020304" pitchFamily="18" charset="0"/>
                        </a:rPr>
                        <a:t>Median wait time </a:t>
                      </a:r>
                      <a:r>
                        <a:rPr lang="en-US" sz="2400" b="0" noProof="0" dirty="0">
                          <a:effectLst/>
                          <a:latin typeface="Calibri" panose="020F0502020204030204" pitchFamily="34" charset="0"/>
                          <a:ea typeface="DengXian" panose="02010600030101010101" pitchFamily="2" charset="-122"/>
                          <a:cs typeface="Times New Roman" panose="02020603050405020304" pitchFamily="18" charset="0"/>
                        </a:rPr>
                        <a:t>(kidney)</a:t>
                      </a:r>
                    </a:p>
                  </a:txBody>
                  <a:tcPr marL="108000" marR="68580" marT="0" marB="0" anchor="ctr"/>
                </a:tc>
                <a:tc>
                  <a:txBody>
                    <a:bodyPr/>
                    <a:lstStyle/>
                    <a:p>
                      <a:pPr algn="ctr">
                        <a:lnSpc>
                          <a:spcPct val="107000"/>
                        </a:lnSpc>
                        <a:spcAft>
                          <a:spcPts val="0"/>
                        </a:spcAft>
                      </a:pPr>
                      <a:r>
                        <a:rPr lang="de-DE" sz="2400" b="0" dirty="0">
                          <a:effectLst/>
                          <a:latin typeface="Calibri" panose="020F0502020204030204" pitchFamily="34" charset="0"/>
                          <a:ea typeface="DengXian" panose="02010600030101010101" pitchFamily="2" charset="-122"/>
                          <a:cs typeface="Times New Roman" panose="02020603050405020304" pitchFamily="18" charset="0"/>
                        </a:rPr>
                        <a:t>3.6 </a:t>
                      </a:r>
                      <a:r>
                        <a:rPr lang="de-DE" sz="2400" b="0" dirty="0" err="1">
                          <a:effectLst/>
                          <a:latin typeface="Calibri" panose="020F0502020204030204" pitchFamily="34" charset="0"/>
                          <a:ea typeface="DengXian" panose="02010600030101010101" pitchFamily="2" charset="-122"/>
                          <a:cs typeface="Times New Roman" panose="02020603050405020304" pitchFamily="18" charset="0"/>
                        </a:rPr>
                        <a:t>years</a:t>
                      </a:r>
                      <a:endParaRPr lang="de-DE" sz="2400" b="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de-DE" sz="2400" b="1"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Days to weeks?</a:t>
                      </a:r>
                    </a:p>
                  </a:txBody>
                  <a:tcPr marL="68580" marR="68580" marT="0" marB="0" anchor="ctr"/>
                </a:tc>
                <a:extLst>
                  <a:ext uri="{0D108BD9-81ED-4DB2-BD59-A6C34878D82A}">
                    <a16:rowId xmlns:a16="http://schemas.microsoft.com/office/drawing/2014/main" val="1582802655"/>
                  </a:ext>
                </a:extLst>
              </a:tr>
            </a:tbl>
          </a:graphicData>
        </a:graphic>
      </p:graphicFrame>
      <p:cxnSp>
        <p:nvCxnSpPr>
          <p:cNvPr id="12" name="Straight Connector 4">
            <a:extLst>
              <a:ext uri="{FF2B5EF4-FFF2-40B4-BE49-F238E27FC236}">
                <a16:creationId xmlns:a16="http://schemas.microsoft.com/office/drawing/2014/main" id="{89E3938E-CE27-438D-B3A1-9AB740137B8E}"/>
              </a:ext>
            </a:extLst>
          </p:cNvPr>
          <p:cNvCxnSpPr/>
          <p:nvPr/>
        </p:nvCxnSpPr>
        <p:spPr>
          <a:xfrm>
            <a:off x="20743" y="1437629"/>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46BAE161-3870-450D-AFDB-BB6EDD8C2DF7}"/>
              </a:ext>
            </a:extLst>
          </p:cNvPr>
          <p:cNvSpPr txBox="1">
            <a:spLocks/>
          </p:cNvSpPr>
          <p:nvPr/>
        </p:nvSpPr>
        <p:spPr bwMode="auto">
          <a:xfrm>
            <a:off x="678426" y="365232"/>
            <a:ext cx="6540520" cy="73144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algn="l"/>
            <a:r>
              <a:rPr lang="en-US" sz="3600" b="1" spc="-50" dirty="0">
                <a:solidFill>
                  <a:srgbClr val="800000"/>
                </a:solidFill>
                <a:latin typeface="+mn-lt"/>
              </a:rPr>
              <a:t>A Statistical Farce</a:t>
            </a:r>
          </a:p>
        </p:txBody>
      </p:sp>
    </p:spTree>
    <p:extLst>
      <p:ext uri="{BB962C8B-B14F-4D97-AF65-F5344CB8AC3E}">
        <p14:creationId xmlns:p14="http://schemas.microsoft.com/office/powerpoint/2010/main" val="3420862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FDCD9B-D496-46A5-8CEE-B4AFF00801BF}"/>
              </a:ext>
            </a:extLst>
          </p:cNvPr>
          <p:cNvSpPr txBox="1"/>
          <p:nvPr/>
        </p:nvSpPr>
        <p:spPr>
          <a:xfrm>
            <a:off x="0" y="0"/>
            <a:ext cx="5855367" cy="6858000"/>
          </a:xfrm>
          <a:prstGeom prst="rect">
            <a:avLst/>
          </a:prstGeom>
          <a:solidFill>
            <a:srgbClr val="701710"/>
          </a:solidFill>
        </p:spPr>
        <p:txBody>
          <a:bodyPr wrap="square" rtlCol="0">
            <a:spAutoFit/>
          </a:bodyPr>
          <a:lstStyle/>
          <a:p>
            <a:endParaRPr lang="en-US" dirty="0"/>
          </a:p>
        </p:txBody>
      </p:sp>
      <p:sp>
        <p:nvSpPr>
          <p:cNvPr id="5" name="Subtitle 2">
            <a:extLst>
              <a:ext uri="{FF2B5EF4-FFF2-40B4-BE49-F238E27FC236}">
                <a16:creationId xmlns:a16="http://schemas.microsoft.com/office/drawing/2014/main" id="{5368D458-3CFE-45DB-8941-50A05CB5C151}"/>
              </a:ext>
            </a:extLst>
          </p:cNvPr>
          <p:cNvSpPr txBox="1">
            <a:spLocks/>
          </p:cNvSpPr>
          <p:nvPr/>
        </p:nvSpPr>
        <p:spPr>
          <a:xfrm>
            <a:off x="657555" y="397772"/>
            <a:ext cx="6214208" cy="1155525"/>
          </a:xfrm>
          <a:prstGeom prst="rect">
            <a:avLst/>
          </a:prstGeom>
        </p:spPr>
        <p:txBody>
          <a:bodyPr vert="horz" lIns="9144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spc="-150" dirty="0">
                <a:solidFill>
                  <a:schemeClr val="bg1"/>
                </a:solidFill>
                <a:latin typeface="Avenir LT Std 65 Medium" panose="020B0603020203020204" pitchFamily="34" charset="0"/>
              </a:rPr>
              <a:t> Methodology</a:t>
            </a:r>
          </a:p>
        </p:txBody>
      </p:sp>
      <p:sp>
        <p:nvSpPr>
          <p:cNvPr id="6" name="Title 1">
            <a:extLst>
              <a:ext uri="{FF2B5EF4-FFF2-40B4-BE49-F238E27FC236}">
                <a16:creationId xmlns:a16="http://schemas.microsoft.com/office/drawing/2014/main" id="{21230200-774D-4F86-A707-8B1DBF334925}"/>
              </a:ext>
            </a:extLst>
          </p:cNvPr>
          <p:cNvSpPr txBox="1">
            <a:spLocks/>
          </p:cNvSpPr>
          <p:nvPr/>
        </p:nvSpPr>
        <p:spPr>
          <a:xfrm>
            <a:off x="298921" y="2010049"/>
            <a:ext cx="5351292" cy="526726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b="1" kern="1200">
                <a:solidFill>
                  <a:schemeClr val="tx1"/>
                </a:solidFill>
                <a:latin typeface="Avenir LT Std 65 Medium" panose="020B0603020203020204" pitchFamily="34" charset="0"/>
                <a:ea typeface="+mj-ea"/>
                <a:cs typeface="+mj-cs"/>
              </a:defRPr>
            </a:lvl1pPr>
          </a:lstStyle>
          <a:p>
            <a:pPr algn="l">
              <a:lnSpc>
                <a:spcPts val="4200"/>
              </a:lnSpc>
              <a:spcBef>
                <a:spcPts val="1200"/>
              </a:spcBef>
              <a:spcAft>
                <a:spcPts val="1800"/>
              </a:spcAft>
            </a:pPr>
            <a:r>
              <a:rPr lang="en-US" sz="4000" dirty="0">
                <a:solidFill>
                  <a:schemeClr val="bg1"/>
                </a:solidFill>
                <a:latin typeface="+mj-lt"/>
              </a:rPr>
              <a:t>    Challenges we faced:</a:t>
            </a:r>
          </a:p>
          <a:p>
            <a:pPr marL="457200" indent="-457200" algn="l">
              <a:lnSpc>
                <a:spcPts val="3600"/>
              </a:lnSpc>
              <a:spcBef>
                <a:spcPts val="1800"/>
              </a:spcBef>
              <a:buFont typeface="Arial" panose="020B0604020202020204" pitchFamily="34" charset="0"/>
              <a:buChar char="•"/>
            </a:pPr>
            <a:r>
              <a:rPr lang="en-US" sz="3400" b="0" dirty="0">
                <a:solidFill>
                  <a:schemeClr val="bg1"/>
                </a:solidFill>
                <a:latin typeface="+mn-lt"/>
              </a:rPr>
              <a:t>State secret</a:t>
            </a:r>
          </a:p>
          <a:p>
            <a:pPr marL="457200" indent="-457200" algn="l">
              <a:lnSpc>
                <a:spcPts val="3600"/>
              </a:lnSpc>
              <a:spcBef>
                <a:spcPts val="1800"/>
              </a:spcBef>
              <a:buFont typeface="Arial" panose="020B0604020202020204" pitchFamily="34" charset="0"/>
              <a:buChar char="•"/>
            </a:pPr>
            <a:r>
              <a:rPr lang="en-US" sz="3400" b="0" dirty="0">
                <a:solidFill>
                  <a:schemeClr val="bg1"/>
                </a:solidFill>
                <a:latin typeface="+mn-lt"/>
              </a:rPr>
              <a:t>Evidence has been systematically destroyed</a:t>
            </a:r>
          </a:p>
          <a:p>
            <a:pPr marL="457200" indent="-457200" algn="l">
              <a:lnSpc>
                <a:spcPts val="3600"/>
              </a:lnSpc>
              <a:spcBef>
                <a:spcPts val="1800"/>
              </a:spcBef>
              <a:buFont typeface="Arial" panose="020B0604020202020204" pitchFamily="34" charset="0"/>
              <a:buChar char="•"/>
            </a:pPr>
            <a:r>
              <a:rPr lang="en-US" sz="3400" b="0" dirty="0">
                <a:solidFill>
                  <a:schemeClr val="bg1"/>
                </a:solidFill>
                <a:latin typeface="+mn-lt"/>
              </a:rPr>
              <a:t>Data falsified level by level</a:t>
            </a:r>
          </a:p>
          <a:p>
            <a:pPr marL="457200" indent="-457200" algn="l">
              <a:lnSpc>
                <a:spcPts val="3600"/>
              </a:lnSpc>
              <a:spcBef>
                <a:spcPts val="1800"/>
              </a:spcBef>
              <a:buFont typeface="Arial" panose="020B0604020202020204" pitchFamily="34" charset="0"/>
              <a:buChar char="•"/>
            </a:pPr>
            <a:r>
              <a:rPr lang="en-US" sz="3400" b="0" dirty="0">
                <a:solidFill>
                  <a:schemeClr val="bg1"/>
                </a:solidFill>
                <a:latin typeface="+mn-lt"/>
              </a:rPr>
              <a:t>True number unknown</a:t>
            </a:r>
            <a:endParaRPr lang="en-US" sz="3400" dirty="0">
              <a:latin typeface="+mn-lt"/>
            </a:endParaRPr>
          </a:p>
        </p:txBody>
      </p:sp>
      <p:sp>
        <p:nvSpPr>
          <p:cNvPr id="20" name="Title 1">
            <a:extLst>
              <a:ext uri="{FF2B5EF4-FFF2-40B4-BE49-F238E27FC236}">
                <a16:creationId xmlns:a16="http://schemas.microsoft.com/office/drawing/2014/main" id="{554CBB5F-005D-450D-B0EA-EE819BE1C939}"/>
              </a:ext>
            </a:extLst>
          </p:cNvPr>
          <p:cNvSpPr txBox="1">
            <a:spLocks/>
          </p:cNvSpPr>
          <p:nvPr/>
        </p:nvSpPr>
        <p:spPr>
          <a:xfrm>
            <a:off x="6259385" y="1953919"/>
            <a:ext cx="5552660" cy="496956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b="1" kern="1200">
                <a:solidFill>
                  <a:schemeClr val="tx1"/>
                </a:solidFill>
                <a:latin typeface="Avenir LT Std 65 Medium" panose="020B0603020203020204" pitchFamily="34" charset="0"/>
                <a:ea typeface="+mj-ea"/>
                <a:cs typeface="+mj-cs"/>
              </a:defRPr>
            </a:lvl1pPr>
          </a:lstStyle>
          <a:p>
            <a:pPr algn="l">
              <a:lnSpc>
                <a:spcPts val="3700"/>
              </a:lnSpc>
            </a:pPr>
            <a:r>
              <a:rPr lang="en-US" sz="3600" b="0" dirty="0">
                <a:latin typeface="+mn-lt"/>
              </a:rPr>
              <a:t>We examined hundreds of hospitals for their:</a:t>
            </a:r>
          </a:p>
          <a:p>
            <a:pPr algn="l">
              <a:lnSpc>
                <a:spcPts val="1600"/>
              </a:lnSpc>
            </a:pPr>
            <a:endParaRPr lang="en-US" sz="1800" b="0" dirty="0">
              <a:latin typeface="+mn-lt"/>
            </a:endParaRPr>
          </a:p>
          <a:p>
            <a:pPr marL="457200" indent="-457200" algn="l">
              <a:lnSpc>
                <a:spcPts val="3200"/>
              </a:lnSpc>
              <a:buFont typeface="Arial" panose="020B0604020202020204" pitchFamily="34" charset="0"/>
              <a:buChar char="•"/>
            </a:pPr>
            <a:r>
              <a:rPr lang="en-US" sz="3000" b="0" dirty="0">
                <a:latin typeface="+mn-lt"/>
              </a:rPr>
              <a:t>Qualifications</a:t>
            </a:r>
          </a:p>
          <a:p>
            <a:pPr marL="457200" indent="-457200" algn="l">
              <a:lnSpc>
                <a:spcPts val="3200"/>
              </a:lnSpc>
              <a:buFont typeface="Arial" panose="020B0604020202020204" pitchFamily="34" charset="0"/>
              <a:buChar char="•"/>
            </a:pPr>
            <a:r>
              <a:rPr lang="en-US" sz="3000" b="0" dirty="0">
                <a:latin typeface="+mn-lt"/>
              </a:rPr>
              <a:t>Revenue</a:t>
            </a:r>
          </a:p>
          <a:p>
            <a:pPr marL="457200" indent="-457200" algn="l">
              <a:lnSpc>
                <a:spcPts val="3200"/>
              </a:lnSpc>
              <a:buFont typeface="Arial" panose="020B0604020202020204" pitchFamily="34" charset="0"/>
              <a:buChar char="•"/>
            </a:pPr>
            <a:r>
              <a:rPr lang="en-US" sz="3000" b="0" dirty="0">
                <a:latin typeface="+mn-lt"/>
              </a:rPr>
              <a:t>Bed counts and utilization rates</a:t>
            </a:r>
          </a:p>
          <a:p>
            <a:pPr marL="457200" indent="-457200" algn="l">
              <a:lnSpc>
                <a:spcPts val="3200"/>
              </a:lnSpc>
              <a:buFont typeface="Arial" panose="020B0604020202020204" pitchFamily="34" charset="0"/>
              <a:buChar char="•"/>
            </a:pPr>
            <a:r>
              <a:rPr lang="en-US" sz="3000" b="0" dirty="0">
                <a:latin typeface="+mn-lt"/>
              </a:rPr>
              <a:t>Personnel strength</a:t>
            </a:r>
          </a:p>
          <a:p>
            <a:pPr marL="457200" indent="-457200" algn="l">
              <a:lnSpc>
                <a:spcPts val="3200"/>
              </a:lnSpc>
              <a:buFont typeface="Arial" panose="020B0604020202020204" pitchFamily="34" charset="0"/>
              <a:buChar char="•"/>
            </a:pPr>
            <a:r>
              <a:rPr lang="en-US" sz="3000" b="0" dirty="0">
                <a:latin typeface="+mn-lt"/>
              </a:rPr>
              <a:t>Patents and awards</a:t>
            </a:r>
          </a:p>
          <a:p>
            <a:pPr marL="457200" indent="-457200" algn="l">
              <a:lnSpc>
                <a:spcPts val="3200"/>
              </a:lnSpc>
              <a:buFont typeface="Arial" panose="020B0604020202020204" pitchFamily="34" charset="0"/>
              <a:buChar char="•"/>
            </a:pPr>
            <a:r>
              <a:rPr lang="en-US" sz="3000" b="0" dirty="0">
                <a:latin typeface="+mn-lt"/>
              </a:rPr>
              <a:t>Funding</a:t>
            </a:r>
          </a:p>
          <a:p>
            <a:pPr marL="457200" indent="-457200" algn="l">
              <a:lnSpc>
                <a:spcPts val="3200"/>
              </a:lnSpc>
              <a:buFont typeface="Arial" panose="020B0604020202020204" pitchFamily="34" charset="0"/>
              <a:buChar char="•"/>
            </a:pPr>
            <a:r>
              <a:rPr lang="en-US" sz="3000" b="0" dirty="0">
                <a:latin typeface="+mn-lt"/>
              </a:rPr>
              <a:t>National directives</a:t>
            </a:r>
          </a:p>
          <a:p>
            <a:pPr marL="457200" indent="-457200" algn="l">
              <a:lnSpc>
                <a:spcPts val="3200"/>
              </a:lnSpc>
              <a:buFont typeface="Arial" panose="020B0604020202020204" pitchFamily="34" charset="0"/>
              <a:buChar char="•"/>
            </a:pPr>
            <a:r>
              <a:rPr lang="en-US" sz="3000" b="0" dirty="0">
                <a:latin typeface="+mn-lt"/>
              </a:rPr>
              <a:t>Regulations and policies</a:t>
            </a:r>
          </a:p>
          <a:p>
            <a:pPr marL="457200" indent="-457200" algn="l">
              <a:lnSpc>
                <a:spcPts val="3500"/>
              </a:lnSpc>
              <a:buFont typeface="Arial" panose="020B0604020202020204" pitchFamily="34" charset="0"/>
              <a:buChar char="•"/>
            </a:pPr>
            <a:endParaRPr lang="en-US" sz="3000" b="0" dirty="0">
              <a:latin typeface="+mn-lt"/>
            </a:endParaRPr>
          </a:p>
          <a:p>
            <a:pPr marL="457200" indent="-457200" algn="l">
              <a:lnSpc>
                <a:spcPts val="3500"/>
              </a:lnSpc>
              <a:spcBef>
                <a:spcPts val="1200"/>
              </a:spcBef>
              <a:buFont typeface="Arial" panose="020B0604020202020204" pitchFamily="34" charset="0"/>
              <a:buChar char="•"/>
            </a:pPr>
            <a:endParaRPr lang="en-US" sz="3000" b="0" dirty="0">
              <a:latin typeface="Avian" pitchFamily="2" charset="0"/>
            </a:endParaRPr>
          </a:p>
        </p:txBody>
      </p:sp>
    </p:spTree>
    <p:extLst>
      <p:ext uri="{BB962C8B-B14F-4D97-AF65-F5344CB8AC3E}">
        <p14:creationId xmlns:p14="http://schemas.microsoft.com/office/powerpoint/2010/main" val="322498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F81089-4A36-4425-A12D-BC738B1F629D}"/>
              </a:ext>
            </a:extLst>
          </p:cNvPr>
          <p:cNvSpPr>
            <a:spLocks noGrp="1"/>
          </p:cNvSpPr>
          <p:nvPr>
            <p:ph type="title"/>
          </p:nvPr>
        </p:nvSpPr>
        <p:spPr>
          <a:xfrm>
            <a:off x="756608" y="184258"/>
            <a:ext cx="6486873" cy="1325563"/>
          </a:xfrm>
        </p:spPr>
        <p:txBody>
          <a:bodyPr>
            <a:noAutofit/>
          </a:bodyPr>
          <a:lstStyle/>
          <a:p>
            <a:pPr algn="l"/>
            <a:r>
              <a:rPr lang="en-US" sz="3200" b="1" dirty="0">
                <a:solidFill>
                  <a:srgbClr val="800000"/>
                </a:solidFill>
                <a:latin typeface="+mn-lt"/>
              </a:rPr>
              <a:t>Number of Donors in Top Provinces</a:t>
            </a:r>
          </a:p>
        </p:txBody>
      </p:sp>
      <p:graphicFrame>
        <p:nvGraphicFramePr>
          <p:cNvPr id="2" name="Tabelle 1">
            <a:extLst>
              <a:ext uri="{FF2B5EF4-FFF2-40B4-BE49-F238E27FC236}">
                <a16:creationId xmlns:a16="http://schemas.microsoft.com/office/drawing/2014/main" id="{4E9897DD-D255-4D5B-81E3-7EF3FDCDD8EF}"/>
              </a:ext>
            </a:extLst>
          </p:cNvPr>
          <p:cNvGraphicFramePr>
            <a:graphicFrameLocks noGrp="1"/>
          </p:cNvGraphicFramePr>
          <p:nvPr/>
        </p:nvGraphicFramePr>
        <p:xfrm>
          <a:off x="2" y="1397531"/>
          <a:ext cx="12184064" cy="5460468"/>
        </p:xfrm>
        <a:graphic>
          <a:graphicData uri="http://schemas.openxmlformats.org/drawingml/2006/table">
            <a:tbl>
              <a:tblPr firstRow="1" bandRow="1">
                <a:tableStyleId>{F5AB1C69-6EDB-4FF4-983F-18BD219EF322}</a:tableStyleId>
              </a:tblPr>
              <a:tblGrid>
                <a:gridCol w="2009076">
                  <a:extLst>
                    <a:ext uri="{9D8B030D-6E8A-4147-A177-3AD203B41FA5}">
                      <a16:colId xmlns:a16="http://schemas.microsoft.com/office/drawing/2014/main" val="1182722535"/>
                    </a:ext>
                  </a:extLst>
                </a:gridCol>
                <a:gridCol w="1505268">
                  <a:extLst>
                    <a:ext uri="{9D8B030D-6E8A-4147-A177-3AD203B41FA5}">
                      <a16:colId xmlns:a16="http://schemas.microsoft.com/office/drawing/2014/main" val="3504565435"/>
                    </a:ext>
                  </a:extLst>
                </a:gridCol>
                <a:gridCol w="1713817">
                  <a:extLst>
                    <a:ext uri="{9D8B030D-6E8A-4147-A177-3AD203B41FA5}">
                      <a16:colId xmlns:a16="http://schemas.microsoft.com/office/drawing/2014/main" val="3265046913"/>
                    </a:ext>
                  </a:extLst>
                </a:gridCol>
                <a:gridCol w="2872948">
                  <a:extLst>
                    <a:ext uri="{9D8B030D-6E8A-4147-A177-3AD203B41FA5}">
                      <a16:colId xmlns:a16="http://schemas.microsoft.com/office/drawing/2014/main" val="3204355323"/>
                    </a:ext>
                  </a:extLst>
                </a:gridCol>
                <a:gridCol w="2009076">
                  <a:extLst>
                    <a:ext uri="{9D8B030D-6E8A-4147-A177-3AD203B41FA5}">
                      <a16:colId xmlns:a16="http://schemas.microsoft.com/office/drawing/2014/main" val="4003133753"/>
                    </a:ext>
                  </a:extLst>
                </a:gridCol>
                <a:gridCol w="2073879">
                  <a:extLst>
                    <a:ext uri="{9D8B030D-6E8A-4147-A177-3AD203B41FA5}">
                      <a16:colId xmlns:a16="http://schemas.microsoft.com/office/drawing/2014/main" val="364018298"/>
                    </a:ext>
                  </a:extLst>
                </a:gridCol>
              </a:tblGrid>
              <a:tr h="1120980">
                <a:tc>
                  <a:txBody>
                    <a:bodyPr/>
                    <a:lstStyle/>
                    <a:p>
                      <a:pPr algn="ctr" rtl="0" fontAlgn="ctr"/>
                      <a:r>
                        <a:rPr lang="de-DE" sz="1800" u="none" strike="noStrike" dirty="0">
                          <a:effectLst/>
                        </a:rPr>
                        <a:t>    Province</a:t>
                      </a:r>
                      <a:endParaRPr lang="de-DE" sz="1800" b="1" i="0" u="none" strike="noStrike" dirty="0">
                        <a:solidFill>
                          <a:srgbClr val="000000"/>
                        </a:solidFill>
                        <a:effectLst/>
                        <a:latin typeface="Calibri" panose="020F0502020204030204" pitchFamily="34" charset="0"/>
                      </a:endParaRPr>
                    </a:p>
                  </a:txBody>
                  <a:tcPr marL="3810" marR="3810" marT="3810" marB="0" anchor="ctr">
                    <a:solidFill>
                      <a:schemeClr val="tx1">
                        <a:lumMod val="65000"/>
                        <a:lumOff val="35000"/>
                      </a:schemeClr>
                    </a:solidFill>
                  </a:tcPr>
                </a:tc>
                <a:tc>
                  <a:txBody>
                    <a:bodyPr/>
                    <a:lstStyle/>
                    <a:p>
                      <a:pPr algn="ctr" rtl="0" fontAlgn="ctr"/>
                      <a:r>
                        <a:rPr lang="de-DE" sz="1800" u="none" strike="noStrike" dirty="0">
                          <a:effectLst/>
                        </a:rPr>
                        <a:t>As Of</a:t>
                      </a:r>
                      <a:endParaRPr lang="de-DE" sz="1800" b="1" i="0" u="none" strike="noStrike" dirty="0">
                        <a:solidFill>
                          <a:srgbClr val="0D0D0D"/>
                        </a:solidFill>
                        <a:effectLst/>
                        <a:latin typeface="Calibri" panose="020F0502020204030204" pitchFamily="34" charset="0"/>
                      </a:endParaRPr>
                    </a:p>
                  </a:txBody>
                  <a:tcPr marL="3810" marR="3810" marT="3810" marB="0" anchor="ctr">
                    <a:solidFill>
                      <a:schemeClr val="tx1">
                        <a:lumMod val="65000"/>
                        <a:lumOff val="35000"/>
                      </a:schemeClr>
                    </a:solidFill>
                  </a:tcPr>
                </a:tc>
                <a:tc>
                  <a:txBody>
                    <a:bodyPr/>
                    <a:lstStyle/>
                    <a:p>
                      <a:pPr algn="ctr" rtl="0" fontAlgn="ctr"/>
                      <a:r>
                        <a:rPr lang="de-DE" sz="1800" u="none" strike="noStrike" dirty="0">
                          <a:effectLst/>
                        </a:rPr>
                        <a:t>Total donors</a:t>
                      </a:r>
                    </a:p>
                    <a:p>
                      <a:pPr algn="ctr" rtl="0" fontAlgn="ctr"/>
                      <a:r>
                        <a:rPr lang="de-DE" sz="1800" u="none" strike="noStrike" dirty="0">
                          <a:effectLst/>
                        </a:rPr>
                        <a:t>(All Time)</a:t>
                      </a:r>
                      <a:endParaRPr lang="de-DE" sz="1800" b="1" i="0" u="none" strike="noStrike" dirty="0">
                        <a:solidFill>
                          <a:srgbClr val="0D0D0D"/>
                        </a:solidFill>
                        <a:effectLst/>
                        <a:latin typeface="Calibri" panose="020F0502020204030204" pitchFamily="34" charset="0"/>
                      </a:endParaRPr>
                    </a:p>
                  </a:txBody>
                  <a:tcPr marL="3810" marR="3810" marT="3810" marB="0" anchor="ctr">
                    <a:solidFill>
                      <a:schemeClr val="tx1">
                        <a:lumMod val="65000"/>
                        <a:lumOff val="35000"/>
                      </a:schemeClr>
                    </a:solidFill>
                  </a:tcPr>
                </a:tc>
                <a:tc>
                  <a:txBody>
                    <a:bodyPr/>
                    <a:lstStyle/>
                    <a:p>
                      <a:pPr algn="ctr" rtl="0" fontAlgn="ctr"/>
                      <a:r>
                        <a:rPr lang="en-US" sz="1800" u="none" strike="noStrike" dirty="0">
                          <a:effectLst/>
                        </a:rPr>
                        <a:t>Average donors per year </a:t>
                      </a:r>
                      <a:r>
                        <a:rPr lang="en-US" sz="1400" u="none" strike="noStrike" dirty="0">
                          <a:effectLst/>
                        </a:rPr>
                        <a:t>(Assuming All Occurred</a:t>
                      </a:r>
                    </a:p>
                    <a:p>
                      <a:pPr algn="ctr" rtl="0" fontAlgn="ctr"/>
                      <a:r>
                        <a:rPr lang="en-US" sz="1400" u="none" strike="noStrike" dirty="0">
                          <a:effectLst/>
                        </a:rPr>
                        <a:t> In Prior 3 Years)</a:t>
                      </a:r>
                      <a:endParaRPr lang="en-US" sz="1400" b="1" i="0" u="none" strike="noStrike" dirty="0">
                        <a:solidFill>
                          <a:srgbClr val="0D0D0D"/>
                        </a:solidFill>
                        <a:effectLst/>
                        <a:latin typeface="Calibri" panose="020F0502020204030204" pitchFamily="34" charset="0"/>
                      </a:endParaRPr>
                    </a:p>
                  </a:txBody>
                  <a:tcPr marL="3810" marR="3810" marT="3810" marB="0" anchor="ctr">
                    <a:solidFill>
                      <a:schemeClr val="tx1">
                        <a:lumMod val="65000"/>
                        <a:lumOff val="35000"/>
                      </a:schemeClr>
                    </a:solidFill>
                  </a:tcPr>
                </a:tc>
                <a:tc>
                  <a:txBody>
                    <a:bodyPr/>
                    <a:lstStyle/>
                    <a:p>
                      <a:pPr algn="ctr" rtl="0" fontAlgn="ctr"/>
                      <a:r>
                        <a:rPr lang="de-DE" sz="1800" u="none" strike="noStrike" dirty="0">
                          <a:effectLst/>
                        </a:rPr>
                        <a:t>Number of Approved Transplant Hospitals</a:t>
                      </a:r>
                      <a:endParaRPr lang="de-DE" sz="1800" b="1" i="0" u="none" strike="noStrike" dirty="0">
                        <a:solidFill>
                          <a:srgbClr val="0D0D0D"/>
                        </a:solidFill>
                        <a:effectLst/>
                        <a:latin typeface="Calibri" panose="020F0502020204030204" pitchFamily="34" charset="0"/>
                      </a:endParaRPr>
                    </a:p>
                  </a:txBody>
                  <a:tcPr marL="3810" marR="3810" marT="3810" marB="0" anchor="ctr">
                    <a:solidFill>
                      <a:schemeClr val="tx1">
                        <a:lumMod val="65000"/>
                        <a:lumOff val="35000"/>
                      </a:schemeClr>
                    </a:solidFill>
                  </a:tcPr>
                </a:tc>
                <a:tc>
                  <a:txBody>
                    <a:bodyPr/>
                    <a:lstStyle/>
                    <a:p>
                      <a:pPr algn="ctr" rtl="0" fontAlgn="ctr"/>
                      <a:r>
                        <a:rPr lang="en-US" sz="1800" u="none" strike="noStrike" dirty="0">
                          <a:effectLst/>
                        </a:rPr>
                        <a:t>Avg Donors Per Hospital Per Year</a:t>
                      </a:r>
                      <a:endParaRPr lang="en-US" sz="1800" b="1" i="0" u="none" strike="noStrike" dirty="0">
                        <a:solidFill>
                          <a:srgbClr val="0D0D0D"/>
                        </a:solidFill>
                        <a:effectLst/>
                        <a:latin typeface="Calibri" panose="020F0502020204030204" pitchFamily="34" charset="0"/>
                      </a:endParaRPr>
                    </a:p>
                  </a:txBody>
                  <a:tcPr marL="3810" marR="3810" marT="3810" marB="0" anchor="ctr">
                    <a:solidFill>
                      <a:schemeClr val="tx1">
                        <a:lumMod val="65000"/>
                        <a:lumOff val="35000"/>
                      </a:schemeClr>
                    </a:solidFill>
                  </a:tcPr>
                </a:tc>
                <a:extLst>
                  <a:ext uri="{0D108BD9-81ED-4DB2-BD59-A6C34878D82A}">
                    <a16:rowId xmlns:a16="http://schemas.microsoft.com/office/drawing/2014/main" val="890585572"/>
                  </a:ext>
                </a:extLst>
              </a:tr>
              <a:tr h="361624">
                <a:tc>
                  <a:txBody>
                    <a:bodyPr/>
                    <a:lstStyle/>
                    <a:p>
                      <a:pPr algn="ctr" rtl="0" fontAlgn="ctr"/>
                      <a:r>
                        <a:rPr lang="de-DE" sz="1800" u="none" strike="noStrike">
                          <a:effectLst/>
                        </a:rPr>
                        <a:t>Guangdong</a:t>
                      </a:r>
                      <a:endParaRPr lang="de-DE" sz="1800" b="0" i="0" u="none" strike="noStrike">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June 2017</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2152</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717</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18</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40</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3972274504"/>
                  </a:ext>
                </a:extLst>
              </a:tr>
              <a:tr h="361624">
                <a:tc>
                  <a:txBody>
                    <a:bodyPr/>
                    <a:lstStyle/>
                    <a:p>
                      <a:pPr algn="ctr" rtl="0" fontAlgn="ctr"/>
                      <a:r>
                        <a:rPr lang="de-DE" sz="1800" u="none" strike="noStrike">
                          <a:effectLst/>
                        </a:rPr>
                        <a:t>Hubei</a:t>
                      </a:r>
                      <a:endParaRPr lang="de-DE" sz="1800" b="0" i="0" u="none" strike="noStrike">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Mar 2018</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1625</a:t>
                      </a:r>
                      <a:endParaRPr lang="de-DE" sz="1800" b="0" i="0" u="none" strike="noStrike" dirty="0">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542</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7</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77</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2000549041"/>
                  </a:ext>
                </a:extLst>
              </a:tr>
              <a:tr h="361624">
                <a:tc>
                  <a:txBody>
                    <a:bodyPr/>
                    <a:lstStyle/>
                    <a:p>
                      <a:pPr algn="ctr" rtl="0" fontAlgn="ctr"/>
                      <a:r>
                        <a:rPr lang="de-DE" sz="1800" u="none" strike="noStrike">
                          <a:effectLst/>
                        </a:rPr>
                        <a:t>Shandong</a:t>
                      </a:r>
                      <a:endParaRPr lang="de-DE" sz="1800" b="0" i="0" u="none" strike="noStrike">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err="1">
                          <a:effectLst/>
                        </a:rPr>
                        <a:t>Dec</a:t>
                      </a:r>
                      <a:r>
                        <a:rPr lang="de-DE" sz="1800" u="none" strike="noStrike" dirty="0">
                          <a:effectLst/>
                        </a:rPr>
                        <a:t> 2017</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1478</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493</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13</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38</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3156842898"/>
                  </a:ext>
                </a:extLst>
              </a:tr>
              <a:tr h="361624">
                <a:tc>
                  <a:txBody>
                    <a:bodyPr/>
                    <a:lstStyle/>
                    <a:p>
                      <a:pPr algn="ctr" rtl="0" fontAlgn="ctr"/>
                      <a:r>
                        <a:rPr lang="de-DE" sz="1800" u="none" strike="noStrike">
                          <a:effectLst/>
                        </a:rPr>
                        <a:t>Zhejiang</a:t>
                      </a:r>
                      <a:endParaRPr lang="de-DE" sz="1800" b="0" i="0" u="none" strike="noStrike">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Jul 2017</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730</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243</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7</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35</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3380922399"/>
                  </a:ext>
                </a:extLst>
              </a:tr>
              <a:tr h="361624">
                <a:tc>
                  <a:txBody>
                    <a:bodyPr/>
                    <a:lstStyle/>
                    <a:p>
                      <a:pPr algn="ctr" rtl="0" fontAlgn="ctr"/>
                      <a:r>
                        <a:rPr lang="de-DE" sz="1800" u="none" strike="noStrike">
                          <a:effectLst/>
                        </a:rPr>
                        <a:t>Sichuan</a:t>
                      </a:r>
                      <a:endParaRPr lang="de-DE" sz="1800" b="0" i="0" u="none" strike="noStrike">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Nov 2017</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424</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141</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4</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35</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4069829134"/>
                  </a:ext>
                </a:extLst>
              </a:tr>
              <a:tr h="361624">
                <a:tc>
                  <a:txBody>
                    <a:bodyPr/>
                    <a:lstStyle/>
                    <a:p>
                      <a:pPr algn="ctr" rtl="0" fontAlgn="ctr"/>
                      <a:r>
                        <a:rPr lang="de-DE" sz="1800" u="none" strike="noStrike" dirty="0">
                          <a:effectLst/>
                        </a:rPr>
                        <a:t>Shanghai</a:t>
                      </a:r>
                      <a:endParaRPr lang="de-DE" sz="1800" b="0" i="0" u="none" strike="noStrike" dirty="0">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Sep 2017</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400</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133</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11</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12</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3047888266"/>
                  </a:ext>
                </a:extLst>
              </a:tr>
              <a:tr h="361624">
                <a:tc>
                  <a:txBody>
                    <a:bodyPr/>
                    <a:lstStyle/>
                    <a:p>
                      <a:pPr algn="ctr" rtl="0" fontAlgn="ctr"/>
                      <a:r>
                        <a:rPr lang="de-DE" sz="1800" u="none" strike="noStrike">
                          <a:effectLst/>
                        </a:rPr>
                        <a:t>Liaoning</a:t>
                      </a:r>
                      <a:endParaRPr lang="de-DE" sz="1800" b="0" i="0" u="none" strike="noStrike">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Oct 2017</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245</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82</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6</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14</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3945374138"/>
                  </a:ext>
                </a:extLst>
              </a:tr>
              <a:tr h="361624">
                <a:tc>
                  <a:txBody>
                    <a:bodyPr/>
                    <a:lstStyle/>
                    <a:p>
                      <a:pPr algn="ctr" rtl="0" fontAlgn="ctr"/>
                      <a:r>
                        <a:rPr lang="de-DE" sz="1800" u="none" strike="noStrike" dirty="0">
                          <a:effectLst/>
                        </a:rPr>
                        <a:t>Hebei</a:t>
                      </a:r>
                      <a:endParaRPr lang="de-DE" sz="1800" b="0" i="0" u="none" strike="noStrike" dirty="0">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Apr 2018</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230</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77</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3</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26</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2899644585"/>
                  </a:ext>
                </a:extLst>
              </a:tr>
              <a:tr h="361624">
                <a:tc>
                  <a:txBody>
                    <a:bodyPr/>
                    <a:lstStyle/>
                    <a:p>
                      <a:pPr algn="ctr" rtl="0" fontAlgn="ctr"/>
                      <a:r>
                        <a:rPr lang="de-DE" sz="1800" u="none" strike="noStrike">
                          <a:effectLst/>
                        </a:rPr>
                        <a:t>Yunnan</a:t>
                      </a:r>
                      <a:endParaRPr lang="de-DE" sz="1800" b="0" i="0" u="none" strike="noStrike">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Apr 2017</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187</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62</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5</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12</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2114899467"/>
                  </a:ext>
                </a:extLst>
              </a:tr>
              <a:tr h="361624">
                <a:tc>
                  <a:txBody>
                    <a:bodyPr/>
                    <a:lstStyle/>
                    <a:p>
                      <a:pPr algn="ctr" rtl="0" fontAlgn="ctr"/>
                      <a:r>
                        <a:rPr lang="de-DE" sz="1800" u="none" strike="noStrike">
                          <a:effectLst/>
                        </a:rPr>
                        <a:t>Anhui</a:t>
                      </a:r>
                      <a:endParaRPr lang="de-DE" sz="1800" b="0" i="0" u="none" strike="noStrike">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Apr 2018</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124</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41</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2</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21</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341157873"/>
                  </a:ext>
                </a:extLst>
              </a:tr>
              <a:tr h="361624">
                <a:tc>
                  <a:txBody>
                    <a:bodyPr/>
                    <a:lstStyle/>
                    <a:p>
                      <a:pPr algn="ctr" rtl="0" fontAlgn="ctr"/>
                      <a:r>
                        <a:rPr lang="de-DE" sz="1800" u="none" strike="noStrike">
                          <a:effectLst/>
                        </a:rPr>
                        <a:t>Heilongjiang</a:t>
                      </a:r>
                      <a:endParaRPr lang="de-DE" sz="1800" b="0" i="0" u="none" strike="noStrike">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Apr 2018</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55</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18</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2</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9</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652124527"/>
                  </a:ext>
                </a:extLst>
              </a:tr>
              <a:tr h="361624">
                <a:tc>
                  <a:txBody>
                    <a:bodyPr/>
                    <a:lstStyle/>
                    <a:p>
                      <a:pPr algn="ctr" rtl="0" fontAlgn="ctr"/>
                      <a:r>
                        <a:rPr lang="de-DE" sz="1800" u="none" strike="noStrike" dirty="0">
                          <a:effectLst/>
                        </a:rPr>
                        <a:t>In. Mongolia</a:t>
                      </a:r>
                      <a:endParaRPr lang="de-DE" sz="1800" b="0" i="0" u="none" strike="noStrike" dirty="0">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May 2018</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34</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11</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2</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6</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1769167819"/>
                  </a:ext>
                </a:extLst>
              </a:tr>
            </a:tbl>
          </a:graphicData>
        </a:graphic>
      </p:graphicFrame>
      <p:cxnSp>
        <p:nvCxnSpPr>
          <p:cNvPr id="14" name="Straight Connector 4">
            <a:extLst>
              <a:ext uri="{FF2B5EF4-FFF2-40B4-BE49-F238E27FC236}">
                <a16:creationId xmlns:a16="http://schemas.microsoft.com/office/drawing/2014/main" id="{EB5EB725-1D7B-4385-B918-5A07546927E5}"/>
              </a:ext>
            </a:extLst>
          </p:cNvPr>
          <p:cNvCxnSpPr/>
          <p:nvPr/>
        </p:nvCxnSpPr>
        <p:spPr>
          <a:xfrm>
            <a:off x="20743" y="134940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110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0A49797C-DB57-465B-8A4D-F6F7316FD13A}"/>
              </a:ext>
            </a:extLst>
          </p:cNvPr>
          <p:cNvSpPr txBox="1">
            <a:spLocks/>
          </p:cNvSpPr>
          <p:nvPr/>
        </p:nvSpPr>
        <p:spPr>
          <a:xfrm>
            <a:off x="349138" y="2471117"/>
            <a:ext cx="4588625" cy="21262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lgn="r">
              <a:lnSpc>
                <a:spcPct val="100000"/>
              </a:lnSpc>
              <a:spcBef>
                <a:spcPts val="1800"/>
              </a:spcBef>
              <a:defRPr/>
            </a:pPr>
            <a:r>
              <a:rPr lang="en-US" sz="2800" spc="-80" dirty="0">
                <a:solidFill>
                  <a:prstClr val="black">
                    <a:lumMod val="85000"/>
                    <a:lumOff val="15000"/>
                  </a:prstClr>
                </a:solidFill>
              </a:rPr>
              <a:t>“The Chinese government may </a:t>
            </a:r>
            <a:r>
              <a:rPr lang="en-US" sz="2800" dirty="0">
                <a:solidFill>
                  <a:prstClr val="black">
                    <a:lumMod val="85000"/>
                    <a:lumOff val="15000"/>
                  </a:prstClr>
                </a:solidFill>
              </a:rPr>
              <a:t>have been systematically misreporting the number of </a:t>
            </a:r>
            <a:r>
              <a:rPr lang="en-US" sz="2800" spc="-70" dirty="0">
                <a:solidFill>
                  <a:prstClr val="black">
                    <a:lumMod val="85000"/>
                    <a:lumOff val="15000"/>
                  </a:prstClr>
                </a:solidFill>
              </a:rPr>
              <a:t>organs it claims it has voluntarily </a:t>
            </a:r>
            <a:r>
              <a:rPr lang="en-US" sz="2800" dirty="0">
                <a:solidFill>
                  <a:prstClr val="black">
                    <a:lumMod val="85000"/>
                    <a:lumOff val="15000"/>
                  </a:prstClr>
                </a:solidFill>
              </a:rPr>
              <a:t>collected since 2010.”</a:t>
            </a:r>
          </a:p>
          <a:p>
            <a:pPr lvl="0" algn="r">
              <a:lnSpc>
                <a:spcPct val="100000"/>
              </a:lnSpc>
              <a:spcBef>
                <a:spcPts val="1800"/>
              </a:spcBef>
              <a:defRPr/>
            </a:pPr>
            <a:r>
              <a:rPr lang="en-US" i="1" dirty="0">
                <a:solidFill>
                  <a:srgbClr val="800000"/>
                </a:solidFill>
              </a:rPr>
              <a:t>      ―A new study published in  BMC Medical Ethics in Nov 2019</a:t>
            </a:r>
            <a:endParaRPr kumimoji="0" lang="en-US" b="0" i="1" u="none" strike="noStrike" kern="1200" cap="none" spc="0" normalizeH="0" baseline="0" noProof="0" dirty="0">
              <a:ln>
                <a:noFill/>
              </a:ln>
              <a:solidFill>
                <a:srgbClr val="8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6B1C4F-DD3B-45F2-A661-9ABC54A3F449}"/>
              </a:ext>
            </a:extLst>
          </p:cNvPr>
          <p:cNvSpPr>
            <a:spLocks noGrp="1"/>
          </p:cNvSpPr>
          <p:nvPr>
            <p:ph type="title"/>
          </p:nvPr>
        </p:nvSpPr>
        <p:spPr>
          <a:xfrm>
            <a:off x="881150" y="671275"/>
            <a:ext cx="6101542" cy="721518"/>
          </a:xfrm>
        </p:spPr>
        <p:txBody>
          <a:bodyPr>
            <a:noAutofit/>
          </a:bodyPr>
          <a:lstStyle/>
          <a:p>
            <a:r>
              <a:rPr lang="en-US" sz="3600" b="1" dirty="0">
                <a:solidFill>
                  <a:srgbClr val="800000"/>
                </a:solidFill>
                <a:latin typeface="+mn-lt"/>
              </a:rPr>
              <a:t>Study Casts Doubt on </a:t>
            </a:r>
            <a:br>
              <a:rPr lang="en-US" sz="3600" b="1" dirty="0">
                <a:solidFill>
                  <a:srgbClr val="800000"/>
                </a:solidFill>
                <a:latin typeface="+mn-lt"/>
              </a:rPr>
            </a:br>
            <a:r>
              <a:rPr lang="en-US" sz="3600" b="1" dirty="0">
                <a:solidFill>
                  <a:srgbClr val="800000"/>
                </a:solidFill>
                <a:latin typeface="+mn-lt"/>
              </a:rPr>
              <a:t>China's Organ Donation Data</a:t>
            </a:r>
            <a:endParaRPr lang="en-US" sz="3600" dirty="0">
              <a:solidFill>
                <a:srgbClr val="800000"/>
              </a:solidFill>
              <a:latin typeface="+mn-lt"/>
            </a:endParaRPr>
          </a:p>
        </p:txBody>
      </p:sp>
      <p:cxnSp>
        <p:nvCxnSpPr>
          <p:cNvPr id="5" name="Straight Connector 4">
            <a:extLst>
              <a:ext uri="{FF2B5EF4-FFF2-40B4-BE49-F238E27FC236}">
                <a16:creationId xmlns:a16="http://schemas.microsoft.com/office/drawing/2014/main" id="{A08B435B-51BE-4BD5-BBF0-0DCCD33A3E41}"/>
              </a:ext>
            </a:extLst>
          </p:cNvPr>
          <p:cNvCxnSpPr/>
          <p:nvPr/>
        </p:nvCxnSpPr>
        <p:spPr>
          <a:xfrm>
            <a:off x="5220390" y="2462282"/>
            <a:ext cx="0" cy="3291840"/>
          </a:xfrm>
          <a:prstGeom prst="line">
            <a:avLst/>
          </a:prstGeom>
          <a:ln w="127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6">
            <a:extLst>
              <a:ext uri="{FF2B5EF4-FFF2-40B4-BE49-F238E27FC236}">
                <a16:creationId xmlns:a16="http://schemas.microsoft.com/office/drawing/2014/main" id="{EC7E1A0D-3A17-4B33-ADD5-8B3C9DA3E94D}"/>
              </a:ext>
            </a:extLst>
          </p:cNvPr>
          <p:cNvSpPr txBox="1">
            <a:spLocks/>
          </p:cNvSpPr>
          <p:nvPr/>
        </p:nvSpPr>
        <p:spPr>
          <a:xfrm>
            <a:off x="5490856" y="1878682"/>
            <a:ext cx="6296592" cy="35164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lnSpc>
                <a:spcPct val="85000"/>
              </a:lnSpc>
              <a:spcBef>
                <a:spcPts val="1800"/>
              </a:spcBef>
              <a:defRPr/>
            </a:pPr>
            <a:r>
              <a:rPr lang="en-US" sz="2600" dirty="0">
                <a:solidFill>
                  <a:prstClr val="black">
                    <a:lumMod val="85000"/>
                    <a:lumOff val="15000"/>
                  </a:prstClr>
                </a:solidFill>
              </a:rPr>
              <a:t>China’s reported organ donation numbers don't stack up.</a:t>
            </a:r>
          </a:p>
          <a:p>
            <a:pPr lvl="0">
              <a:lnSpc>
                <a:spcPct val="85000"/>
              </a:lnSpc>
              <a:spcBef>
                <a:spcPts val="1800"/>
              </a:spcBef>
              <a:defRPr/>
            </a:pPr>
            <a:r>
              <a:rPr lang="en-US" sz="2600" dirty="0">
                <a:solidFill>
                  <a:prstClr val="black">
                    <a:lumMod val="85000"/>
                    <a:lumOff val="15000"/>
                  </a:prstClr>
                </a:solidFill>
              </a:rPr>
              <a:t>There is highly compelling evidence that they are being falsified: The figures appear to have been based on a quadratic function.</a:t>
            </a:r>
          </a:p>
          <a:p>
            <a:pPr lvl="0">
              <a:lnSpc>
                <a:spcPct val="85000"/>
              </a:lnSpc>
              <a:spcBef>
                <a:spcPts val="1800"/>
              </a:spcBef>
              <a:defRPr/>
            </a:pPr>
            <a:r>
              <a:rPr lang="en-US" sz="2600" dirty="0">
                <a:solidFill>
                  <a:prstClr val="black">
                    <a:lumMod val="85000"/>
                    <a:lumOff val="15000"/>
                  </a:prstClr>
                </a:solidFill>
              </a:rPr>
              <a:t>The study has been reviewed by a leading statistician: “The close agreement of the numbers of donors and transplants with a quadratic function is remarkable and is in sharp contrast to other countries who have increased their activity over this period...”</a:t>
            </a:r>
            <a:endParaRPr lang="en-US" sz="2600" dirty="0">
              <a:solidFill>
                <a:prstClr val="black">
                  <a:lumMod val="85000"/>
                  <a:lumOff val="15000"/>
                </a:prstClr>
              </a:solidFill>
              <a:latin typeface="Calibri" panose="020F0502020204030204"/>
            </a:endParaRPr>
          </a:p>
        </p:txBody>
      </p:sp>
      <p:cxnSp>
        <p:nvCxnSpPr>
          <p:cNvPr id="7" name="Straight Connector 2">
            <a:extLst>
              <a:ext uri="{FF2B5EF4-FFF2-40B4-BE49-F238E27FC236}">
                <a16:creationId xmlns:a16="http://schemas.microsoft.com/office/drawing/2014/main" id="{D03F3880-B539-436B-B507-A53087F7BADC}"/>
              </a:ext>
            </a:extLst>
          </p:cNvPr>
          <p:cNvCxnSpPr/>
          <p:nvPr/>
        </p:nvCxnSpPr>
        <p:spPr>
          <a:xfrm>
            <a:off x="0" y="1438957"/>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155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0A49797C-DB57-465B-8A4D-F6F7316FD13A}"/>
              </a:ext>
            </a:extLst>
          </p:cNvPr>
          <p:cNvSpPr txBox="1">
            <a:spLocks/>
          </p:cNvSpPr>
          <p:nvPr/>
        </p:nvSpPr>
        <p:spPr>
          <a:xfrm>
            <a:off x="7324231" y="2308935"/>
            <a:ext cx="4029394" cy="21262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lang="en-US" sz="3000" dirty="0">
                <a:solidFill>
                  <a:prstClr val="black">
                    <a:lumMod val="85000"/>
                    <a:lumOff val="15000"/>
                  </a:prstClr>
                </a:solidFill>
                <a:latin typeface="Calibri" panose="020F0502020204030204"/>
              </a:rPr>
              <a:t>“T</a:t>
            </a:r>
            <a:r>
              <a:rPr kumimoji="0" lang="en-US" sz="30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he future transplant costs in China will still be the cheapest and most accessible in the world, and [the transplants will be] of high quality.”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b="0" i="1" u="none" strike="noStrike" kern="1200" cap="none" spc="0" normalizeH="0" baseline="0" noProof="0" dirty="0">
                <a:ln>
                  <a:noFill/>
                </a:ln>
                <a:solidFill>
                  <a:srgbClr val="800000"/>
                </a:solidFill>
                <a:effectLst/>
                <a:uLnTx/>
                <a:uFillTx/>
                <a:latin typeface="Calibri" panose="020F0502020204030204"/>
                <a:ea typeface="+mn-ea"/>
                <a:cs typeface="+mn-cs"/>
              </a:rPr>
              <a:t>     	―Huang Jiefu through Peng </a:t>
            </a:r>
            <a:r>
              <a:rPr kumimoji="0" lang="en-US" b="0" i="1" u="none" strike="noStrike" kern="1200" cap="none" spc="0" normalizeH="0" baseline="0" noProof="0" dirty="0" err="1">
                <a:ln>
                  <a:noFill/>
                </a:ln>
                <a:solidFill>
                  <a:srgbClr val="800000"/>
                </a:solidFill>
                <a:effectLst/>
                <a:uLnTx/>
                <a:uFillTx/>
                <a:latin typeface="Calibri" panose="020F0502020204030204"/>
                <a:ea typeface="+mn-ea"/>
                <a:cs typeface="+mn-cs"/>
              </a:rPr>
              <a:t>Pai</a:t>
            </a:r>
            <a:r>
              <a:rPr kumimoji="0" lang="en-US" b="0" i="1" u="none" strike="noStrike" kern="1200" cap="none" spc="0" normalizeH="0" baseline="0" noProof="0" dirty="0">
                <a:ln>
                  <a:noFill/>
                </a:ln>
                <a:solidFill>
                  <a:srgbClr val="800000"/>
                </a:solidFill>
                <a:effectLst/>
                <a:uLnTx/>
                <a:uFillTx/>
                <a:latin typeface="Calibri" panose="020F0502020204030204"/>
                <a:ea typeface="+mn-ea"/>
                <a:cs typeface="+mn-cs"/>
              </a:rPr>
              <a:t> News in August 2015 </a:t>
            </a:r>
          </a:p>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6B1C4F-DD3B-45F2-A661-9ABC54A3F449}"/>
              </a:ext>
            </a:extLst>
          </p:cNvPr>
          <p:cNvSpPr>
            <a:spLocks noGrp="1"/>
          </p:cNvSpPr>
          <p:nvPr>
            <p:ph type="title"/>
          </p:nvPr>
        </p:nvSpPr>
        <p:spPr>
          <a:xfrm>
            <a:off x="914400" y="471773"/>
            <a:ext cx="6899570" cy="721518"/>
          </a:xfrm>
        </p:spPr>
        <p:txBody>
          <a:bodyPr>
            <a:noAutofit/>
          </a:bodyPr>
          <a:lstStyle/>
          <a:p>
            <a:r>
              <a:rPr lang="en-US" sz="3600" b="1" dirty="0">
                <a:solidFill>
                  <a:srgbClr val="800000"/>
                </a:solidFill>
                <a:latin typeface="+mn-lt"/>
              </a:rPr>
              <a:t>Global Expansion</a:t>
            </a:r>
            <a:endParaRPr lang="en-US" sz="3600" dirty="0">
              <a:solidFill>
                <a:srgbClr val="800000"/>
              </a:solidFill>
              <a:latin typeface="+mn-lt"/>
            </a:endParaRPr>
          </a:p>
        </p:txBody>
      </p:sp>
      <p:cxnSp>
        <p:nvCxnSpPr>
          <p:cNvPr id="5" name="Straight Connector 4">
            <a:extLst>
              <a:ext uri="{FF2B5EF4-FFF2-40B4-BE49-F238E27FC236}">
                <a16:creationId xmlns:a16="http://schemas.microsoft.com/office/drawing/2014/main" id="{A08B435B-51BE-4BD5-BBF0-0DCCD33A3E41}"/>
              </a:ext>
            </a:extLst>
          </p:cNvPr>
          <p:cNvCxnSpPr/>
          <p:nvPr/>
        </p:nvCxnSpPr>
        <p:spPr>
          <a:xfrm>
            <a:off x="6928392" y="2438909"/>
            <a:ext cx="0" cy="3291840"/>
          </a:xfrm>
          <a:prstGeom prst="line">
            <a:avLst/>
          </a:prstGeom>
          <a:ln w="127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6">
            <a:extLst>
              <a:ext uri="{FF2B5EF4-FFF2-40B4-BE49-F238E27FC236}">
                <a16:creationId xmlns:a16="http://schemas.microsoft.com/office/drawing/2014/main" id="{EC7E1A0D-3A17-4B33-ADD5-8B3C9DA3E94D}"/>
              </a:ext>
            </a:extLst>
          </p:cNvPr>
          <p:cNvSpPr txBox="1">
            <a:spLocks/>
          </p:cNvSpPr>
          <p:nvPr/>
        </p:nvSpPr>
        <p:spPr>
          <a:xfrm>
            <a:off x="703670" y="2621784"/>
            <a:ext cx="5863384" cy="31323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66700" marR="0" lvl="0" indent="-2667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Cross-Strait Organ Exchange w/ Taiwan (2014)</a:t>
            </a:r>
          </a:p>
          <a:p>
            <a:pPr marL="266700" marR="0" lvl="0" indent="-2667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2600" dirty="0">
                <a:solidFill>
                  <a:prstClr val="black">
                    <a:lumMod val="85000"/>
                    <a:lumOff val="15000"/>
                  </a:prstClr>
                </a:solidFill>
                <a:latin typeface="Calibri" panose="020F0502020204030204"/>
              </a:rPr>
              <a:t>Organ sharing agreements with Macau, Hong Kong, and Taiwan (Nov 2017)</a:t>
            </a:r>
          </a:p>
          <a:p>
            <a:pPr marL="266700" indent="-266700">
              <a:lnSpc>
                <a:spcPct val="100000"/>
              </a:lnSpc>
              <a:spcBef>
                <a:spcPts val="1800"/>
              </a:spcBef>
              <a:buFont typeface="Arial" panose="020B0604020202020204" pitchFamily="34" charset="0"/>
              <a:buChar char="•"/>
              <a:defRPr/>
            </a:pPr>
            <a:r>
              <a:rPr lang="en-US" altLang="zh-CN" sz="2600" dirty="0">
                <a:solidFill>
                  <a:prstClr val="black">
                    <a:lumMod val="85000"/>
                    <a:lumOff val="15000"/>
                  </a:prstClr>
                </a:solidFill>
              </a:rPr>
              <a:t>One Belt, One Road (2017)</a:t>
            </a:r>
          </a:p>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endParaRPr lang="en-US" sz="2600" dirty="0">
              <a:solidFill>
                <a:prstClr val="black">
                  <a:lumMod val="85000"/>
                  <a:lumOff val="15000"/>
                </a:prstClr>
              </a:solidFill>
              <a:latin typeface="Calibri" panose="020F0502020204030204"/>
            </a:endParaRPr>
          </a:p>
        </p:txBody>
      </p:sp>
      <p:cxnSp>
        <p:nvCxnSpPr>
          <p:cNvPr id="7" name="Straight Connector 2">
            <a:extLst>
              <a:ext uri="{FF2B5EF4-FFF2-40B4-BE49-F238E27FC236}">
                <a16:creationId xmlns:a16="http://schemas.microsoft.com/office/drawing/2014/main" id="{D03F3880-B539-436B-B507-A53087F7BADC}"/>
              </a:ext>
            </a:extLst>
          </p:cNvPr>
          <p:cNvCxnSpPr/>
          <p:nvPr/>
        </p:nvCxnSpPr>
        <p:spPr>
          <a:xfrm>
            <a:off x="0" y="1438957"/>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084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9042974-F045-4AAE-A622-5F5F9F70F685}"/>
              </a:ext>
            </a:extLst>
          </p:cNvPr>
          <p:cNvCxnSpPr/>
          <p:nvPr/>
        </p:nvCxnSpPr>
        <p:spPr>
          <a:xfrm>
            <a:off x="2"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770B5896-1035-462D-874F-68DB5C1B8588}"/>
              </a:ext>
            </a:extLst>
          </p:cNvPr>
          <p:cNvSpPr>
            <a:spLocks noGrp="1"/>
          </p:cNvSpPr>
          <p:nvPr>
            <p:ph type="body" idx="1"/>
          </p:nvPr>
        </p:nvSpPr>
        <p:spPr>
          <a:xfrm>
            <a:off x="1331495" y="452933"/>
            <a:ext cx="5504178" cy="665162"/>
          </a:xfrm>
        </p:spPr>
        <p:txBody>
          <a:bodyPr rtlCol="0">
            <a:normAutofit fontScale="92500" lnSpcReduction="10000"/>
          </a:bodyPr>
          <a:lstStyle/>
          <a:p>
            <a:pPr fontAlgn="auto">
              <a:lnSpc>
                <a:spcPct val="120000"/>
              </a:lnSpc>
              <a:spcAft>
                <a:spcPts val="0"/>
              </a:spcAft>
              <a:defRPr/>
            </a:pPr>
            <a:r>
              <a:rPr lang="en-US" altLang="zh-CN" sz="3700" b="1" dirty="0">
                <a:solidFill>
                  <a:srgbClr val="940301"/>
                </a:solidFill>
              </a:rPr>
              <a:t>Organ Tourism </a:t>
            </a:r>
            <a:endParaRPr lang="en-US" sz="900" dirty="0">
              <a:solidFill>
                <a:srgbClr val="940301"/>
              </a:solidFill>
            </a:endParaRPr>
          </a:p>
        </p:txBody>
      </p:sp>
      <p:sp>
        <p:nvSpPr>
          <p:cNvPr id="5" name="Text Placeholder 2">
            <a:extLst>
              <a:ext uri="{FF2B5EF4-FFF2-40B4-BE49-F238E27FC236}">
                <a16:creationId xmlns:a16="http://schemas.microsoft.com/office/drawing/2014/main" id="{6ED3CB99-57D6-41F0-A0E0-019A5508DBE9}"/>
              </a:ext>
            </a:extLst>
          </p:cNvPr>
          <p:cNvSpPr txBox="1">
            <a:spLocks/>
          </p:cNvSpPr>
          <p:nvPr/>
        </p:nvSpPr>
        <p:spPr bwMode="auto">
          <a:xfrm>
            <a:off x="483375" y="2025060"/>
            <a:ext cx="11506071" cy="434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0" indent="0" algn="l" rtl="0" fontAlgn="base">
              <a:lnSpc>
                <a:spcPct val="90000"/>
              </a:lnSpc>
              <a:spcBef>
                <a:spcPts val="1000"/>
              </a:spcBef>
              <a:spcAft>
                <a:spcPct val="0"/>
              </a:spcAft>
              <a:buFont typeface="Arial" panose="020B0604020202020204" pitchFamily="34" charset="0"/>
              <a:buNone/>
              <a:defRPr sz="2400" kern="1200">
                <a:solidFill>
                  <a:schemeClr val="tx1">
                    <a:tint val="75000"/>
                  </a:schemeClr>
                </a:solidFill>
                <a:latin typeface="+mn-lt"/>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000" kern="1200">
                <a:solidFill>
                  <a:schemeClr val="tx1">
                    <a:tint val="75000"/>
                  </a:schemeClr>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55600" indent="-355600" fontAlgn="auto">
              <a:spcBef>
                <a:spcPts val="1800"/>
              </a:spcBef>
              <a:spcAft>
                <a:spcPts val="0"/>
              </a:spcAft>
              <a:buFont typeface="Arial" panose="020B0604020202020204" pitchFamily="34" charset="0"/>
              <a:buChar char="•"/>
              <a:defRPr/>
            </a:pPr>
            <a:r>
              <a:rPr lang="en-CA" dirty="0">
                <a:solidFill>
                  <a:schemeClr val="tx1">
                    <a:lumMod val="95000"/>
                    <a:lumOff val="5000"/>
                  </a:schemeClr>
                </a:solidFill>
              </a:rPr>
              <a:t>China has become the organ transplant centre of the world</a:t>
            </a:r>
          </a:p>
          <a:p>
            <a:pPr marL="355600" indent="-355600" fontAlgn="auto">
              <a:spcBef>
                <a:spcPts val="1500"/>
              </a:spcBef>
              <a:spcAft>
                <a:spcPts val="0"/>
              </a:spcAft>
              <a:buFont typeface="Arial" panose="020B0604020202020204" pitchFamily="34" charset="0"/>
              <a:buChar char="•"/>
              <a:defRPr/>
            </a:pPr>
            <a:r>
              <a:rPr lang="en-US" dirty="0">
                <a:solidFill>
                  <a:schemeClr val="tx1">
                    <a:lumMod val="95000"/>
                    <a:lumOff val="5000"/>
                  </a:schemeClr>
                </a:solidFill>
              </a:rPr>
              <a:t>Tens of thousands of foreign p</a:t>
            </a:r>
            <a:r>
              <a:rPr lang="en-CA" dirty="0" err="1">
                <a:solidFill>
                  <a:schemeClr val="tx1">
                    <a:lumMod val="95000"/>
                    <a:lumOff val="5000"/>
                  </a:schemeClr>
                </a:solidFill>
              </a:rPr>
              <a:t>atients</a:t>
            </a:r>
            <a:r>
              <a:rPr lang="en-CA" dirty="0">
                <a:solidFill>
                  <a:schemeClr val="tx1">
                    <a:lumMod val="95000"/>
                    <a:lumOff val="5000"/>
                  </a:schemeClr>
                </a:solidFill>
              </a:rPr>
              <a:t> flock to China for organs, including from South Korea, Japan, Malaysia, Egypt, Pakistan, India, Saudi Arabia, Hong Kong, Macao</a:t>
            </a:r>
            <a:r>
              <a:rPr lang="en-US" dirty="0">
                <a:solidFill>
                  <a:schemeClr val="tx1">
                    <a:lumMod val="95000"/>
                    <a:lumOff val="5000"/>
                  </a:schemeClr>
                </a:solidFill>
              </a:rPr>
              <a:t>,</a:t>
            </a:r>
            <a:r>
              <a:rPr lang="zh-CN" altLang="en-US" dirty="0">
                <a:solidFill>
                  <a:schemeClr val="tx1">
                    <a:lumMod val="95000"/>
                    <a:lumOff val="5000"/>
                  </a:schemeClr>
                </a:solidFill>
              </a:rPr>
              <a:t> </a:t>
            </a:r>
            <a:r>
              <a:rPr lang="en-CA" dirty="0">
                <a:solidFill>
                  <a:schemeClr val="tx1">
                    <a:lumMod val="95000"/>
                    <a:lumOff val="5000"/>
                  </a:schemeClr>
                </a:solidFill>
              </a:rPr>
              <a:t>Taiwan, Australia, </a:t>
            </a:r>
            <a:r>
              <a:rPr lang="en-CA" altLang="zh-CN" dirty="0">
                <a:solidFill>
                  <a:schemeClr val="tx1">
                    <a:lumMod val="95000"/>
                    <a:lumOff val="5000"/>
                  </a:schemeClr>
                </a:solidFill>
              </a:rPr>
              <a:t>Europe, and North America</a:t>
            </a:r>
          </a:p>
          <a:p>
            <a:pPr marL="355600" indent="-355600" fontAlgn="auto">
              <a:spcBef>
                <a:spcPts val="1500"/>
              </a:spcBef>
              <a:spcAft>
                <a:spcPts val="0"/>
              </a:spcAft>
              <a:buFont typeface="Arial" panose="020B0604020202020204" pitchFamily="34" charset="0"/>
              <a:buChar char="•"/>
              <a:defRPr/>
            </a:pPr>
            <a:r>
              <a:rPr lang="en-CA" altLang="zh-CN" dirty="0">
                <a:solidFill>
                  <a:schemeClr val="tx1">
                    <a:lumMod val="95000"/>
                    <a:lumOff val="5000"/>
                  </a:schemeClr>
                </a:solidFill>
              </a:rPr>
              <a:t>In 2006, 85% of transplant patients at the Tianjin First Centre Hospital came </a:t>
            </a:r>
            <a:r>
              <a:rPr lang="en-US" altLang="zh-CN" dirty="0">
                <a:solidFill>
                  <a:schemeClr val="tx1">
                    <a:lumMod val="95000"/>
                    <a:lumOff val="5000"/>
                  </a:schemeClr>
                </a:solidFill>
              </a:rPr>
              <a:t>from 20+ foreign countries and regions</a:t>
            </a:r>
            <a:endParaRPr lang="en-CA" altLang="zh-CN" dirty="0">
              <a:solidFill>
                <a:schemeClr val="tx1">
                  <a:lumMod val="95000"/>
                  <a:lumOff val="5000"/>
                </a:schemeClr>
              </a:solidFill>
            </a:endParaRPr>
          </a:p>
          <a:p>
            <a:pPr marL="355600" indent="-355600" fontAlgn="auto">
              <a:spcBef>
                <a:spcPts val="1500"/>
              </a:spcBef>
              <a:spcAft>
                <a:spcPts val="0"/>
              </a:spcAft>
              <a:buFont typeface="Arial" panose="020B0604020202020204" pitchFamily="34" charset="0"/>
              <a:buChar char="•"/>
              <a:defRPr/>
            </a:pPr>
            <a:r>
              <a:rPr lang="en-US" dirty="0">
                <a:solidFill>
                  <a:schemeClr val="tx1">
                    <a:lumMod val="95000"/>
                    <a:lumOff val="5000"/>
                  </a:schemeClr>
                </a:solidFill>
              </a:rPr>
              <a:t>After China’s organ crimes came to light, the Ministry of Health issued a ban on organ tourism to China in 2007</a:t>
            </a:r>
          </a:p>
          <a:p>
            <a:pPr marL="355600" indent="-355600" fontAlgn="auto">
              <a:spcBef>
                <a:spcPts val="1500"/>
              </a:spcBef>
              <a:spcAft>
                <a:spcPts val="0"/>
              </a:spcAft>
              <a:buFont typeface="Arial" panose="020B0604020202020204" pitchFamily="34" charset="0"/>
              <a:buChar char="•"/>
              <a:defRPr/>
            </a:pPr>
            <a:r>
              <a:rPr lang="en-US" altLang="zh-CN" dirty="0">
                <a:solidFill>
                  <a:schemeClr val="tx1">
                    <a:lumMod val="95000"/>
                    <a:lumOff val="5000"/>
                  </a:schemeClr>
                </a:solidFill>
              </a:rPr>
              <a:t>In 2016, </a:t>
            </a:r>
            <a:r>
              <a:rPr lang="en-US" dirty="0">
                <a:solidFill>
                  <a:schemeClr val="tx1">
                    <a:lumMod val="95000"/>
                    <a:lumOff val="5000"/>
                  </a:schemeClr>
                </a:solidFill>
              </a:rPr>
              <a:t>Huang Jiefu stated both in China and abroad, “China strictly limits organ tourism. There has not been a single foreigner coming to China for transplant tourism.”</a:t>
            </a:r>
            <a:endParaRPr lang="en-CA" dirty="0">
              <a:solidFill>
                <a:schemeClr val="tx1">
                  <a:lumMod val="95000"/>
                  <a:lumOff val="5000"/>
                </a:schemeClr>
              </a:solidFill>
            </a:endParaRPr>
          </a:p>
          <a:p>
            <a:pPr marL="355600" indent="-355600" fontAlgn="auto">
              <a:spcBef>
                <a:spcPts val="1800"/>
              </a:spcBef>
              <a:spcAft>
                <a:spcPts val="0"/>
              </a:spcAft>
              <a:buFont typeface="Arial" panose="020B0604020202020204" pitchFamily="34" charset="0"/>
              <a:buChar char="•"/>
              <a:defRPr/>
            </a:pPr>
            <a:endParaRPr lang="en-US" sz="2800" dirty="0">
              <a:solidFill>
                <a:schemeClr val="tx1">
                  <a:lumMod val="75000"/>
                  <a:lumOff val="25000"/>
                </a:schemeClr>
              </a:solidFill>
            </a:endParaRPr>
          </a:p>
          <a:p>
            <a:pPr marL="355600" indent="-355600" eaLnBrk="1" fontAlgn="auto" hangingPunct="1">
              <a:spcBef>
                <a:spcPts val="2400"/>
              </a:spcBef>
              <a:spcAft>
                <a:spcPts val="0"/>
              </a:spcAft>
              <a:buFont typeface="Arial" panose="020B0604020202020204" pitchFamily="34" charset="0"/>
              <a:buChar char="•"/>
              <a:defRPr/>
            </a:pPr>
            <a:endParaRPr lang="en-US" sz="3000" dirty="0">
              <a:solidFill>
                <a:schemeClr val="tx1">
                  <a:lumMod val="75000"/>
                  <a:lumOff val="25000"/>
                </a:schemeClr>
              </a:solidFill>
            </a:endParaRPr>
          </a:p>
          <a:p>
            <a:pPr marL="457200" indent="-457200" eaLnBrk="1" fontAlgn="auto" hangingPunct="1">
              <a:spcBef>
                <a:spcPts val="2400"/>
              </a:spcBef>
              <a:spcAft>
                <a:spcPts val="0"/>
              </a:spcAft>
              <a:buFont typeface="Arial" panose="020B0604020202020204" pitchFamily="34" charset="0"/>
              <a:buChar char="•"/>
              <a:defRPr/>
            </a:pPr>
            <a:endParaRPr lang="en-US" sz="3000" dirty="0">
              <a:solidFill>
                <a:schemeClr val="tx1">
                  <a:lumMod val="75000"/>
                  <a:lumOff val="25000"/>
                </a:schemeClr>
              </a:solidFill>
            </a:endParaRPr>
          </a:p>
        </p:txBody>
      </p:sp>
    </p:spTree>
    <p:extLst>
      <p:ext uri="{BB962C8B-B14F-4D97-AF65-F5344CB8AC3E}">
        <p14:creationId xmlns:p14="http://schemas.microsoft.com/office/powerpoint/2010/main" val="3955116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3AC9AC91-9848-4A68-A4C0-E47C009507D7}"/>
              </a:ext>
            </a:extLst>
          </p:cNvPr>
          <p:cNvSpPr txBox="1">
            <a:spLocks/>
          </p:cNvSpPr>
          <p:nvPr/>
        </p:nvSpPr>
        <p:spPr>
          <a:xfrm>
            <a:off x="-252284" y="2806869"/>
            <a:ext cx="6401541" cy="369332"/>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altLang="zh-CN" sz="2000" dirty="0">
                <a:solidFill>
                  <a:srgbClr val="79151A"/>
                </a:solidFill>
                <a:latin typeface="Calibri" panose="020F0502020204030204" pitchFamily="34" charset="0"/>
                <a:ea typeface="等线 Light" panose="02010600030101010101" pitchFamily="2" charset="-122"/>
                <a:cs typeface="Calibri" panose="020F0502020204030204" pitchFamily="34" charset="0"/>
              </a:rPr>
              <a:t>         Hidden camera footage </a:t>
            </a:r>
            <a:r>
              <a:rPr kumimoji="0" lang="en-US" altLang="zh-CN" sz="2000" i="0" u="none" strike="noStrike" kern="1200" cap="none" spc="0" normalizeH="0" baseline="0" noProof="0" dirty="0">
                <a:ln>
                  <a:noFill/>
                </a:ln>
                <a:solidFill>
                  <a:srgbClr val="79151A"/>
                </a:solidFill>
                <a:effectLst/>
                <a:uLnTx/>
                <a:uFillTx/>
                <a:latin typeface="Calibri" panose="020F0502020204030204" pitchFamily="34" charset="0"/>
                <a:ea typeface="等线 Light" panose="02010600030101010101" pitchFamily="2" charset="-122"/>
                <a:cs typeface="Calibri" panose="020F0502020204030204" pitchFamily="34" charset="0"/>
              </a:rPr>
              <a:t>Tianjin </a:t>
            </a:r>
            <a:r>
              <a:rPr lang="en-US" altLang="zh-CN" sz="2000" dirty="0">
                <a:solidFill>
                  <a:srgbClr val="79151A"/>
                </a:solidFill>
                <a:latin typeface="Calibri" panose="020F0502020204030204" pitchFamily="34" charset="0"/>
                <a:cs typeface="Calibri" panose="020F0502020204030204" pitchFamily="34" charset="0"/>
              </a:rPr>
              <a:t>Hospital</a:t>
            </a:r>
            <a:endParaRPr kumimoji="0" lang="en-US" altLang="zh-CN" sz="2000" i="0" u="none" strike="noStrike" kern="1200" cap="none" spc="0" normalizeH="0" baseline="0" noProof="0" dirty="0">
              <a:ln>
                <a:noFill/>
              </a:ln>
              <a:solidFill>
                <a:srgbClr val="79151A"/>
              </a:solidFill>
              <a:effectLst/>
              <a:uLnTx/>
              <a:uFillTx/>
              <a:latin typeface="Calibri" panose="020F0502020204030204" pitchFamily="34" charset="0"/>
              <a:ea typeface="等线 Light" panose="02010600030101010101" pitchFamily="2" charset="-122"/>
              <a:cs typeface="Calibri" panose="020F0502020204030204" pitchFamily="34" charset="0"/>
            </a:endParaRPr>
          </a:p>
        </p:txBody>
      </p:sp>
      <p:sp>
        <p:nvSpPr>
          <p:cNvPr id="4" name="AutoShape 796">
            <a:extLst>
              <a:ext uri="{FF2B5EF4-FFF2-40B4-BE49-F238E27FC236}">
                <a16:creationId xmlns:a16="http://schemas.microsoft.com/office/drawing/2014/main" id="{DF281FF9-E248-46D0-BBC7-F60CB7B2D3D8}"/>
              </a:ext>
            </a:extLst>
          </p:cNvPr>
          <p:cNvSpPr>
            <a:spLocks noChangeArrowheads="1"/>
          </p:cNvSpPr>
          <p:nvPr/>
        </p:nvSpPr>
        <p:spPr bwMode="auto">
          <a:xfrm>
            <a:off x="-146880" y="2131977"/>
            <a:ext cx="6190734" cy="745452"/>
          </a:xfrm>
          <a:prstGeom prst="roundRect">
            <a:avLst>
              <a:gd name="adj" fmla="val 208"/>
            </a:avLst>
          </a:prstGeom>
          <a:noFill/>
          <a:ln w="9525">
            <a:noFill/>
            <a:round/>
            <a:headEnd/>
            <a:tailEnd/>
          </a:ln>
        </p:spPr>
        <p:txBody>
          <a:bodyPr lIns="454089" tIns="98563" rIns="189543" bIns="98563" anchor="ctr"/>
          <a:lstStyle/>
          <a:p>
            <a:pPr defTabSz="1924820">
              <a:lnSpc>
                <a:spcPct val="93000"/>
              </a:lnSpc>
              <a:spcBef>
                <a:spcPct val="0"/>
              </a:spcBef>
              <a:buClr>
                <a:srgbClr val="EAEAEA"/>
              </a:buClr>
              <a:tabLst>
                <a:tab pos="0" algn="l"/>
                <a:tab pos="1924820" algn="l"/>
                <a:tab pos="3853179" algn="l"/>
                <a:tab pos="5778000" algn="l"/>
                <a:tab pos="7702820" algn="l"/>
                <a:tab pos="9631177" algn="l"/>
                <a:tab pos="11552460" algn="l"/>
                <a:tab pos="13480817" algn="l"/>
                <a:tab pos="15405638" algn="l"/>
                <a:tab pos="17333997" algn="l"/>
                <a:tab pos="19255278" algn="l"/>
                <a:tab pos="21183637" algn="l"/>
                <a:tab pos="21342859" algn="l"/>
                <a:tab pos="22867855" algn="l"/>
                <a:tab pos="24392849" algn="l"/>
                <a:tab pos="25917846" algn="l"/>
              </a:tabLst>
            </a:pPr>
            <a:r>
              <a:rPr lang="en-US" sz="2400" b="1" dirty="0">
                <a:solidFill>
                  <a:schemeClr val="tx1">
                    <a:lumMod val="95000"/>
                    <a:lumOff val="5000"/>
                  </a:schemeClr>
                </a:solidFill>
              </a:rPr>
              <a:t>October 2017 South Korean TV Journalists On-Site Investigation into a Tianjin Hospital</a:t>
            </a:r>
          </a:p>
          <a:p>
            <a:pPr defTabSz="1924820">
              <a:lnSpc>
                <a:spcPct val="93000"/>
              </a:lnSpc>
              <a:spcBef>
                <a:spcPct val="0"/>
              </a:spcBef>
              <a:buClr>
                <a:srgbClr val="EAEAEA"/>
              </a:buClr>
              <a:tabLst>
                <a:tab pos="0" algn="l"/>
                <a:tab pos="1924820" algn="l"/>
                <a:tab pos="3853179" algn="l"/>
                <a:tab pos="5778000" algn="l"/>
                <a:tab pos="7702820" algn="l"/>
                <a:tab pos="9631177" algn="l"/>
                <a:tab pos="11552460" algn="l"/>
                <a:tab pos="13480817" algn="l"/>
                <a:tab pos="15405638" algn="l"/>
                <a:tab pos="17333997" algn="l"/>
                <a:tab pos="19255278" algn="l"/>
                <a:tab pos="21183637" algn="l"/>
                <a:tab pos="21342859" algn="l"/>
                <a:tab pos="22867855" algn="l"/>
                <a:tab pos="24392849" algn="l"/>
                <a:tab pos="25917846" algn="l"/>
              </a:tabLst>
            </a:pPr>
            <a:endParaRPr lang="en-US" sz="2400" b="1" dirty="0">
              <a:solidFill>
                <a:schemeClr val="tx1">
                  <a:lumMod val="95000"/>
                  <a:lumOff val="5000"/>
                </a:schemeClr>
              </a:solidFill>
            </a:endParaRPr>
          </a:p>
        </p:txBody>
      </p:sp>
      <p:pic>
        <p:nvPicPr>
          <p:cNvPr id="7" name="Grafik 20">
            <a:hlinkClick r:id="rId5"/>
            <a:extLst>
              <a:ext uri="{FF2B5EF4-FFF2-40B4-BE49-F238E27FC236}">
                <a16:creationId xmlns:a16="http://schemas.microsoft.com/office/drawing/2014/main" id="{55D16F2C-5E11-4B84-B26B-372FFCCED74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02083" y="3377256"/>
            <a:ext cx="5788383" cy="3483864"/>
          </a:xfrm>
          <a:prstGeom prst="rect">
            <a:avLst/>
          </a:prstGeom>
        </p:spPr>
      </p:pic>
      <p:sp>
        <p:nvSpPr>
          <p:cNvPr id="8" name="Textfeld 21">
            <a:extLst>
              <a:ext uri="{FF2B5EF4-FFF2-40B4-BE49-F238E27FC236}">
                <a16:creationId xmlns:a16="http://schemas.microsoft.com/office/drawing/2014/main" id="{3C425AD8-FEEF-4D18-990B-92C9C79099AC}"/>
              </a:ext>
            </a:extLst>
          </p:cNvPr>
          <p:cNvSpPr txBox="1"/>
          <p:nvPr/>
        </p:nvSpPr>
        <p:spPr>
          <a:xfrm>
            <a:off x="6492693" y="1935562"/>
            <a:ext cx="5789764" cy="1231106"/>
          </a:xfrm>
          <a:prstGeom prst="rect">
            <a:avLst/>
          </a:prstGeom>
          <a:noFill/>
        </p:spPr>
        <p:txBody>
          <a:bodyPr wrap="square" rtlCol="0">
            <a:spAutoFit/>
          </a:bodyPr>
          <a:lstStyle/>
          <a:p>
            <a:r>
              <a:rPr lang="en-US" altLang="zh-CN" sz="2400" b="1" dirty="0">
                <a:solidFill>
                  <a:schemeClr val="tx1">
                    <a:lumMod val="95000"/>
                    <a:lumOff val="5000"/>
                  </a:schemeClr>
                </a:solidFill>
              </a:rPr>
              <a:t>BBC investigation in 2018</a:t>
            </a:r>
          </a:p>
          <a:p>
            <a:pPr>
              <a:lnSpc>
                <a:spcPct val="150000"/>
              </a:lnSpc>
            </a:pPr>
            <a:r>
              <a:rPr lang="en-US" sz="2000" dirty="0"/>
              <a:t>Matthew Hill was told by a hospital in Guangzhou </a:t>
            </a:r>
          </a:p>
          <a:p>
            <a:r>
              <a:rPr lang="en-US" sz="2000" dirty="0"/>
              <a:t>that he could have a liver transplant within weeks.  </a:t>
            </a:r>
            <a:endParaRPr lang="de-DE" sz="2000" dirty="0"/>
          </a:p>
        </p:txBody>
      </p:sp>
      <p:cxnSp>
        <p:nvCxnSpPr>
          <p:cNvPr id="15" name="Straight Connector 14">
            <a:extLst>
              <a:ext uri="{FF2B5EF4-FFF2-40B4-BE49-F238E27FC236}">
                <a16:creationId xmlns:a16="http://schemas.microsoft.com/office/drawing/2014/main" id="{DC7F77C0-128E-46B8-AC1E-795C00A86F05}"/>
              </a:ext>
            </a:extLst>
          </p:cNvPr>
          <p:cNvCxnSpPr/>
          <p:nvPr/>
        </p:nvCxnSpPr>
        <p:spPr>
          <a:xfrm>
            <a:off x="20743" y="1600487"/>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16" name="AutoShape 796">
            <a:extLst>
              <a:ext uri="{FF2B5EF4-FFF2-40B4-BE49-F238E27FC236}">
                <a16:creationId xmlns:a16="http://schemas.microsoft.com/office/drawing/2014/main" id="{04D021DB-E570-468F-853C-1FB2A3EF3AE6}"/>
              </a:ext>
            </a:extLst>
          </p:cNvPr>
          <p:cNvSpPr>
            <a:spLocks noChangeArrowheads="1"/>
          </p:cNvSpPr>
          <p:nvPr/>
        </p:nvSpPr>
        <p:spPr bwMode="auto">
          <a:xfrm>
            <a:off x="49427" y="550087"/>
            <a:ext cx="7650057" cy="745452"/>
          </a:xfrm>
          <a:prstGeom prst="roundRect">
            <a:avLst>
              <a:gd name="adj" fmla="val 208"/>
            </a:avLst>
          </a:prstGeom>
          <a:noFill/>
          <a:ln w="9525">
            <a:noFill/>
            <a:round/>
            <a:headEnd/>
            <a:tailEnd/>
          </a:ln>
        </p:spPr>
        <p:txBody>
          <a:bodyPr lIns="454089" tIns="98563" rIns="189543" bIns="98563" anchor="ctr"/>
          <a:lstStyle/>
          <a:p>
            <a:pPr defTabSz="1924820">
              <a:lnSpc>
                <a:spcPct val="93000"/>
              </a:lnSpc>
              <a:spcBef>
                <a:spcPct val="0"/>
              </a:spcBef>
              <a:buClr>
                <a:srgbClr val="EAEAEA"/>
              </a:buClr>
              <a:tabLst>
                <a:tab pos="0" algn="l"/>
                <a:tab pos="1924820" algn="l"/>
                <a:tab pos="3853179" algn="l"/>
                <a:tab pos="5778000" algn="l"/>
                <a:tab pos="7702820" algn="l"/>
                <a:tab pos="9631177" algn="l"/>
                <a:tab pos="11552460" algn="l"/>
                <a:tab pos="13480817" algn="l"/>
                <a:tab pos="15405638" algn="l"/>
                <a:tab pos="17333997" algn="l"/>
                <a:tab pos="19255278" algn="l"/>
                <a:tab pos="21183637" algn="l"/>
                <a:tab pos="21342859" algn="l"/>
                <a:tab pos="22867855" algn="l"/>
                <a:tab pos="24392849" algn="l"/>
                <a:tab pos="25917846" algn="l"/>
              </a:tabLst>
            </a:pPr>
            <a:r>
              <a:rPr lang="en-US" sz="3200" b="1" dirty="0">
                <a:solidFill>
                  <a:srgbClr val="79151A"/>
                </a:solidFill>
              </a:rPr>
              <a:t>Recent Investigations Confirm </a:t>
            </a:r>
          </a:p>
          <a:p>
            <a:pPr defTabSz="1924820">
              <a:lnSpc>
                <a:spcPct val="93000"/>
              </a:lnSpc>
              <a:spcBef>
                <a:spcPct val="0"/>
              </a:spcBef>
              <a:buClr>
                <a:srgbClr val="EAEAEA"/>
              </a:buClr>
              <a:tabLst>
                <a:tab pos="0" algn="l"/>
                <a:tab pos="1924820" algn="l"/>
                <a:tab pos="3853179" algn="l"/>
                <a:tab pos="5778000" algn="l"/>
                <a:tab pos="7702820" algn="l"/>
                <a:tab pos="9631177" algn="l"/>
                <a:tab pos="11552460" algn="l"/>
                <a:tab pos="13480817" algn="l"/>
                <a:tab pos="15405638" algn="l"/>
                <a:tab pos="17333997" algn="l"/>
                <a:tab pos="19255278" algn="l"/>
                <a:tab pos="21183637" algn="l"/>
                <a:tab pos="21342859" algn="l"/>
                <a:tab pos="22867855" algn="l"/>
                <a:tab pos="24392849" algn="l"/>
                <a:tab pos="25917846" algn="l"/>
              </a:tabLst>
            </a:pPr>
            <a:r>
              <a:rPr lang="en-US" sz="2800" b="1" dirty="0">
                <a:solidFill>
                  <a:srgbClr val="79151A"/>
                </a:solidFill>
              </a:rPr>
              <a:t>Ongoing Organ Tourism to China is Thriving</a:t>
            </a:r>
          </a:p>
        </p:txBody>
      </p:sp>
      <p:pic>
        <p:nvPicPr>
          <p:cNvPr id="2" name="Online Media 1" descr="TV_Chosun_Tianjin_COHRC">
            <a:hlinkClick r:id="" action="ppaction://media"/>
            <a:extLst>
              <a:ext uri="{FF2B5EF4-FFF2-40B4-BE49-F238E27FC236}">
                <a16:creationId xmlns:a16="http://schemas.microsoft.com/office/drawing/2014/main" id="{4EA75645-3BC0-F744-8AA2-5827C1F9F9A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175" y="3405591"/>
            <a:ext cx="6146082" cy="3457171"/>
          </a:xfrm>
          <a:prstGeom prst="rect">
            <a:avLst/>
          </a:prstGeom>
        </p:spPr>
      </p:pic>
    </p:spTree>
    <p:extLst>
      <p:ext uri="{BB962C8B-B14F-4D97-AF65-F5344CB8AC3E}">
        <p14:creationId xmlns:p14="http://schemas.microsoft.com/office/powerpoint/2010/main" val="188132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6FD40FC-F4FB-4538-AC84-4D3E076AB63E}"/>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pic>
        <p:nvPicPr>
          <p:cNvPr id="113667" name="Picture 6">
            <a:extLst>
              <a:ext uri="{FF2B5EF4-FFF2-40B4-BE49-F238E27FC236}">
                <a16:creationId xmlns:a16="http://schemas.microsoft.com/office/drawing/2014/main" id="{9CEFD87E-1B23-4948-B062-C4C7C4989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1771650"/>
            <a:ext cx="1154430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Placeholder 2">
            <a:extLst>
              <a:ext uri="{FF2B5EF4-FFF2-40B4-BE49-F238E27FC236}">
                <a16:creationId xmlns:a16="http://schemas.microsoft.com/office/drawing/2014/main" id="{8AF4A36B-973A-45A9-85A1-12AFAC092A61}"/>
              </a:ext>
            </a:extLst>
          </p:cNvPr>
          <p:cNvSpPr>
            <a:spLocks noGrp="1" noChangeArrowheads="1"/>
          </p:cNvSpPr>
          <p:nvPr>
            <p:ph type="body" idx="1"/>
          </p:nvPr>
        </p:nvSpPr>
        <p:spPr>
          <a:xfrm>
            <a:off x="1057274" y="364436"/>
            <a:ext cx="6045891" cy="665163"/>
          </a:xfrm>
        </p:spPr>
        <p:txBody>
          <a:bodyPr>
            <a:noAutofit/>
          </a:bodyPr>
          <a:lstStyle/>
          <a:p>
            <a:pPr>
              <a:spcBef>
                <a:spcPts val="0"/>
              </a:spcBef>
            </a:pPr>
            <a:r>
              <a:rPr lang="en-US" altLang="zh-CN" sz="3600" b="1" dirty="0">
                <a:solidFill>
                  <a:srgbClr val="79151A"/>
                </a:solidFill>
              </a:rPr>
              <a:t>Victims   </a:t>
            </a:r>
          </a:p>
          <a:p>
            <a:pPr>
              <a:spcBef>
                <a:spcPts val="0"/>
              </a:spcBef>
            </a:pPr>
            <a:r>
              <a:rPr lang="en-US" altLang="zh-CN" sz="3600" b="1" dirty="0">
                <a:solidFill>
                  <a:srgbClr val="79151A"/>
                </a:solidFill>
              </a:rPr>
              <a:t>Historical Practices</a:t>
            </a:r>
            <a:endParaRPr lang="en-US" altLang="zh-CN" sz="3600" dirty="0">
              <a:solidFill>
                <a:srgbClr val="79151A"/>
              </a:solidFill>
            </a:endParaRPr>
          </a:p>
        </p:txBody>
      </p:sp>
    </p:spTree>
    <p:extLst>
      <p:ext uri="{BB962C8B-B14F-4D97-AF65-F5344CB8AC3E}">
        <p14:creationId xmlns:p14="http://schemas.microsoft.com/office/powerpoint/2010/main" val="1527481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B1C4F-DD3B-45F2-A661-9ABC54A3F449}"/>
              </a:ext>
            </a:extLst>
          </p:cNvPr>
          <p:cNvSpPr>
            <a:spLocks noGrp="1"/>
          </p:cNvSpPr>
          <p:nvPr>
            <p:ph type="title"/>
          </p:nvPr>
        </p:nvSpPr>
        <p:spPr>
          <a:xfrm>
            <a:off x="828675" y="-1649413"/>
            <a:ext cx="9861550" cy="2852738"/>
          </a:xfrm>
        </p:spPr>
        <p:txBody>
          <a:bodyPr rtlCol="0">
            <a:normAutofit/>
          </a:bodyPr>
          <a:lstStyle/>
          <a:p>
            <a:pPr fontAlgn="auto">
              <a:spcAft>
                <a:spcPts val="0"/>
              </a:spcAft>
              <a:defRPr/>
            </a:pPr>
            <a:r>
              <a:rPr lang="en-US" sz="3600" b="1" dirty="0">
                <a:solidFill>
                  <a:srgbClr val="800000"/>
                </a:solidFill>
                <a:latin typeface="+mn-lt"/>
              </a:rPr>
              <a:t>Role of the State</a:t>
            </a:r>
          </a:p>
        </p:txBody>
      </p:sp>
      <p:grpSp>
        <p:nvGrpSpPr>
          <p:cNvPr id="115715" name="Group 3">
            <a:extLst>
              <a:ext uri="{FF2B5EF4-FFF2-40B4-BE49-F238E27FC236}">
                <a16:creationId xmlns:a16="http://schemas.microsoft.com/office/drawing/2014/main" id="{6FC5A276-A84F-4A74-87D4-237A7D96E2C9}"/>
              </a:ext>
            </a:extLst>
          </p:cNvPr>
          <p:cNvGrpSpPr>
            <a:grpSpLocks/>
          </p:cNvGrpSpPr>
          <p:nvPr/>
        </p:nvGrpSpPr>
        <p:grpSpPr bwMode="auto">
          <a:xfrm>
            <a:off x="520700" y="1614488"/>
            <a:ext cx="11090275" cy="5010150"/>
            <a:chOff x="520995" y="1614475"/>
            <a:chExt cx="11089758" cy="5009593"/>
          </a:xfrm>
        </p:grpSpPr>
        <p:grpSp>
          <p:nvGrpSpPr>
            <p:cNvPr id="115717" name="Group 2">
              <a:extLst>
                <a:ext uri="{FF2B5EF4-FFF2-40B4-BE49-F238E27FC236}">
                  <a16:creationId xmlns:a16="http://schemas.microsoft.com/office/drawing/2014/main" id="{407D0D1F-8852-4194-B7DC-B79FB81D2692}"/>
                </a:ext>
              </a:extLst>
            </p:cNvPr>
            <p:cNvGrpSpPr>
              <a:grpSpLocks/>
            </p:cNvGrpSpPr>
            <p:nvPr/>
          </p:nvGrpSpPr>
          <p:grpSpPr bwMode="auto">
            <a:xfrm>
              <a:off x="829344" y="1614475"/>
              <a:ext cx="10558131" cy="4149806"/>
              <a:chOff x="829344" y="1614475"/>
              <a:chExt cx="10558131" cy="4149806"/>
            </a:xfrm>
          </p:grpSpPr>
          <p:grpSp>
            <p:nvGrpSpPr>
              <p:cNvPr id="115719" name="Group 13">
                <a:extLst>
                  <a:ext uri="{FF2B5EF4-FFF2-40B4-BE49-F238E27FC236}">
                    <a16:creationId xmlns:a16="http://schemas.microsoft.com/office/drawing/2014/main" id="{52AC563F-920B-4BA5-B559-8591E36C20E0}"/>
                  </a:ext>
                </a:extLst>
              </p:cNvPr>
              <p:cNvGrpSpPr>
                <a:grpSpLocks/>
              </p:cNvGrpSpPr>
              <p:nvPr/>
            </p:nvGrpSpPr>
            <p:grpSpPr bwMode="auto">
              <a:xfrm>
                <a:off x="829344" y="1625108"/>
                <a:ext cx="10547498" cy="4139173"/>
                <a:chOff x="514966" y="2507839"/>
                <a:chExt cx="7202453" cy="3754733"/>
              </a:xfrm>
            </p:grpSpPr>
            <p:pic>
              <p:nvPicPr>
                <p:cNvPr id="6" name="Picture 5">
                  <a:extLst>
                    <a:ext uri="{FF2B5EF4-FFF2-40B4-BE49-F238E27FC236}">
                      <a16:creationId xmlns:a16="http://schemas.microsoft.com/office/drawing/2014/main" id="{24E74407-DBDD-4216-BC05-BFDDEDC23108}"/>
                    </a:ext>
                  </a:extLst>
                </p:cNvPr>
                <p:cNvPicPr/>
                <p:nvPr/>
              </p:nvPicPr>
              <p:blipFill rotWithShape="1">
                <a:blip r:embed="rId3">
                  <a:extLst>
                    <a:ext uri="{28A0092B-C50C-407E-A947-70E740481C1C}">
                      <a14:useLocalDpi xmlns:a14="http://schemas.microsoft.com/office/drawing/2010/main" val="0"/>
                    </a:ext>
                  </a:extLst>
                </a:blip>
                <a:srcRect l="7966" t="35879" r="9409" b="5387"/>
                <a:stretch/>
              </p:blipFill>
              <p:spPr bwMode="auto">
                <a:xfrm>
                  <a:off x="514701" y="2508273"/>
                  <a:ext cx="7202016" cy="3753808"/>
                </a:xfrm>
                <a:prstGeom prst="rect">
                  <a:avLst/>
                </a:prstGeom>
                <a:noFill/>
                <a:ln>
                  <a:solidFill>
                    <a:schemeClr val="accent1">
                      <a:lumMod val="60000"/>
                      <a:lumOff val="40000"/>
                    </a:schemeClr>
                  </a:solidFill>
                </a:ln>
              </p:spPr>
            </p:pic>
            <p:grpSp>
              <p:nvGrpSpPr>
                <p:cNvPr id="115722" name="Group 6">
                  <a:extLst>
                    <a:ext uri="{FF2B5EF4-FFF2-40B4-BE49-F238E27FC236}">
                      <a16:creationId xmlns:a16="http://schemas.microsoft.com/office/drawing/2014/main" id="{721E131F-D5A7-439F-8906-DBEB7F254A0C}"/>
                    </a:ext>
                  </a:extLst>
                </p:cNvPr>
                <p:cNvGrpSpPr>
                  <a:grpSpLocks/>
                </p:cNvGrpSpPr>
                <p:nvPr/>
              </p:nvGrpSpPr>
              <p:grpSpPr bwMode="auto">
                <a:xfrm>
                  <a:off x="1879627" y="4274553"/>
                  <a:ext cx="5749358" cy="446312"/>
                  <a:chOff x="12548" y="-61992"/>
                  <a:chExt cx="3574054" cy="185877"/>
                </a:xfrm>
              </p:grpSpPr>
              <p:cxnSp>
                <p:nvCxnSpPr>
                  <p:cNvPr id="8" name="Straight Connector 7">
                    <a:extLst>
                      <a:ext uri="{FF2B5EF4-FFF2-40B4-BE49-F238E27FC236}">
                        <a16:creationId xmlns:a16="http://schemas.microsoft.com/office/drawing/2014/main" id="{AC1EDBA2-7F83-47B2-9328-9C0A993B42BC}"/>
                      </a:ext>
                    </a:extLst>
                  </p:cNvPr>
                  <p:cNvCxnSpPr/>
                  <p:nvPr/>
                </p:nvCxnSpPr>
                <p:spPr>
                  <a:xfrm flipV="1">
                    <a:off x="1614859" y="-61796"/>
                    <a:ext cx="1962265" cy="659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06CED7C6-3D6F-44FD-81BA-E4C763845D01}"/>
                      </a:ext>
                    </a:extLst>
                  </p:cNvPr>
                  <p:cNvCxnSpPr/>
                  <p:nvPr/>
                </p:nvCxnSpPr>
                <p:spPr>
                  <a:xfrm flipV="1">
                    <a:off x="30627" y="29355"/>
                    <a:ext cx="355525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839170D0-7DAC-4EF8-8162-55A3AAEA708F}"/>
                      </a:ext>
                    </a:extLst>
                  </p:cNvPr>
                  <p:cNvCxnSpPr>
                    <a:cxnSpLocks/>
                  </p:cNvCxnSpPr>
                  <p:nvPr/>
                </p:nvCxnSpPr>
                <p:spPr>
                  <a:xfrm>
                    <a:off x="12433" y="124104"/>
                    <a:ext cx="305188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grpSp>
          <p:pic>
            <p:nvPicPr>
              <p:cNvPr id="13" name="Picture 12">
                <a:extLst>
                  <a:ext uri="{FF2B5EF4-FFF2-40B4-BE49-F238E27FC236}">
                    <a16:creationId xmlns:a16="http://schemas.microsoft.com/office/drawing/2014/main" id="{38D7B6FF-AF16-4A49-A2C7-8711F310EB9D}"/>
                  </a:ext>
                </a:extLst>
              </p:cNvPr>
              <p:cNvPicPr/>
              <p:nvPr/>
            </p:nvPicPr>
            <p:blipFill rotWithShape="1">
              <a:blip r:embed="rId3">
                <a:extLst>
                  <a:ext uri="{28A0092B-C50C-407E-A947-70E740481C1C}">
                    <a14:useLocalDpi xmlns:a14="http://schemas.microsoft.com/office/drawing/2010/main" val="0"/>
                  </a:ext>
                </a:extLst>
              </a:blip>
              <a:srcRect l="7966" t="21753" r="9409" b="64376"/>
              <a:stretch/>
            </p:blipFill>
            <p:spPr bwMode="auto">
              <a:xfrm>
                <a:off x="840069" y="1614475"/>
                <a:ext cx="10546859" cy="903187"/>
              </a:xfrm>
              <a:prstGeom prst="rect">
                <a:avLst/>
              </a:prstGeom>
              <a:noFill/>
              <a:ln>
                <a:solidFill>
                  <a:schemeClr val="accent1">
                    <a:lumMod val="60000"/>
                    <a:lumOff val="40000"/>
                  </a:schemeClr>
                </a:solidFill>
              </a:ln>
            </p:spPr>
          </p:pic>
        </p:grpSp>
        <p:sp>
          <p:nvSpPr>
            <p:cNvPr id="11" name="Speech Bubble: Rectangle with Corners Rounded 10">
              <a:extLst>
                <a:ext uri="{FF2B5EF4-FFF2-40B4-BE49-F238E27FC236}">
                  <a16:creationId xmlns:a16="http://schemas.microsoft.com/office/drawing/2014/main" id="{4F4C7A9D-4934-4DA2-88CD-C8A9ABF75901}"/>
                </a:ext>
              </a:extLst>
            </p:cNvPr>
            <p:cNvSpPr/>
            <p:nvPr/>
          </p:nvSpPr>
          <p:spPr>
            <a:xfrm>
              <a:off x="520995" y="4508165"/>
              <a:ext cx="11089758" cy="2115903"/>
            </a:xfrm>
            <a:prstGeom prst="wedgeRoundRectCallout">
              <a:avLst>
                <a:gd name="adj1" fmla="val -3979"/>
                <a:gd name="adj2" fmla="val -67343"/>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27432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spcBef>
                  <a:spcPts val="1200"/>
                </a:spcBef>
              </a:pPr>
              <a:endParaRPr lang="en-US" altLang="zh-CN">
                <a:solidFill>
                  <a:srgbClr val="000000"/>
                </a:solidFill>
                <a:ea typeface="SimSun" panose="02010600030101010101" pitchFamily="2" charset="-122"/>
                <a:cs typeface="Calibri" panose="020F0502020204030204" pitchFamily="34" charset="0"/>
              </a:endParaRPr>
            </a:p>
            <a:p>
              <a:pPr eaLnBrk="1" hangingPunct="1">
                <a:lnSpc>
                  <a:spcPct val="85000"/>
                </a:lnSpc>
              </a:pPr>
              <a:r>
                <a:rPr lang="en-US" altLang="zh-CN" sz="2400">
                  <a:solidFill>
                    <a:srgbClr val="0D0D0D"/>
                  </a:solidFill>
                  <a:cs typeface="Times New Roman" panose="02020603050405020304" pitchFamily="18" charset="0"/>
                </a:rPr>
                <a:t>“</a:t>
              </a:r>
              <a:r>
                <a:rPr lang="en-US" altLang="zh-CN" sz="2400" b="1">
                  <a:solidFill>
                    <a:srgbClr val="981E06"/>
                  </a:solidFill>
                  <a:cs typeface="Times New Roman" panose="02020603050405020304" pitchFamily="18" charset="0"/>
                </a:rPr>
                <a:t>Being able to complete such a number of organ transplant operations is inseparable from the government’s support. The Chinese government</a:t>
              </a:r>
              <a:r>
                <a:rPr lang="en-US" altLang="zh-CN" sz="2400">
                  <a:solidFill>
                    <a:srgbClr val="0D0D0D"/>
                  </a:solidFill>
                  <a:cs typeface="Times New Roman" panose="02020603050405020304" pitchFamily="18" charset="0"/>
                </a:rPr>
                <a:t>’s Supreme People's Court, Supreme People's Procuratorate, Public Security system, judicial system, Ministry of Health, and Ministry of Civil Affairs </a:t>
              </a:r>
              <a:r>
                <a:rPr lang="en-US" altLang="zh-CN" sz="2400" b="1">
                  <a:solidFill>
                    <a:srgbClr val="981E06"/>
                  </a:solidFill>
                  <a:cs typeface="Times New Roman" panose="02020603050405020304" pitchFamily="18" charset="0"/>
                </a:rPr>
                <a:t>jointly promulgated regulation on October 9, 1984 and established that organ procurement would be  an activity supported by the government. This is a one of a kind in the world</a:t>
              </a:r>
              <a:r>
                <a:rPr lang="en-US" altLang="zh-CN" sz="2400">
                  <a:solidFill>
                    <a:srgbClr val="0D0D0D"/>
                  </a:solidFill>
                  <a:cs typeface="Times New Roman" panose="02020603050405020304" pitchFamily="18" charset="0"/>
                </a:rPr>
                <a:t>.” </a:t>
              </a:r>
              <a:endParaRPr lang="en-US" altLang="zh-CN" sz="2400">
                <a:solidFill>
                  <a:srgbClr val="0D0D0D"/>
                </a:solidFill>
                <a:latin typeface="Times New Roman" panose="02020603050405020304" pitchFamily="18" charset="0"/>
                <a:cs typeface="Times New Roman" panose="02020603050405020304" pitchFamily="18" charset="0"/>
              </a:endParaRPr>
            </a:p>
            <a:p>
              <a:pPr algn="ctr" eaLnBrk="1" hangingPunct="1"/>
              <a:endParaRPr lang="en-US" altLang="zh-CN">
                <a:solidFill>
                  <a:srgbClr val="FFFFFF"/>
                </a:solidFill>
              </a:endParaRPr>
            </a:p>
          </p:txBody>
        </p:sp>
      </p:grpSp>
      <p:cxnSp>
        <p:nvCxnSpPr>
          <p:cNvPr id="15" name="Straight Connector 2">
            <a:extLst>
              <a:ext uri="{FF2B5EF4-FFF2-40B4-BE49-F238E27FC236}">
                <a16:creationId xmlns:a16="http://schemas.microsoft.com/office/drawing/2014/main" id="{7AB73B6E-E780-4B05-A052-095E7D589A76}"/>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ubtitle 2">
            <a:extLst>
              <a:ext uri="{FF2B5EF4-FFF2-40B4-BE49-F238E27FC236}">
                <a16:creationId xmlns:a16="http://schemas.microsoft.com/office/drawing/2014/main" id="{24AB4174-FC27-41B4-9BA5-660B3B402C8F}"/>
              </a:ext>
            </a:extLst>
          </p:cNvPr>
          <p:cNvSpPr txBox="1">
            <a:spLocks noChangeArrowheads="1"/>
          </p:cNvSpPr>
          <p:nvPr/>
        </p:nvSpPr>
        <p:spPr bwMode="auto">
          <a:xfrm>
            <a:off x="994611" y="152402"/>
            <a:ext cx="7387391"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zh-CN" sz="3600" b="1" dirty="0">
                <a:solidFill>
                  <a:srgbClr val="990000"/>
                </a:solidFill>
              </a:rPr>
              <a:t>Main Victims After 2000 </a:t>
            </a:r>
          </a:p>
        </p:txBody>
      </p:sp>
      <p:pic>
        <p:nvPicPr>
          <p:cNvPr id="119811" name="Picture 1" descr="http://www.chinaorganharvest.org/app/uploads/2017/03/overview-falun-gong-meditators-beijing.jpg">
            <a:extLst>
              <a:ext uri="{FF2B5EF4-FFF2-40B4-BE49-F238E27FC236}">
                <a16:creationId xmlns:a16="http://schemas.microsoft.com/office/drawing/2014/main" id="{0DD6DAFF-DA0F-4FD3-A089-7928D87A99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231" y="2501902"/>
            <a:ext cx="6396037"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2">
            <a:extLst>
              <a:ext uri="{FF2B5EF4-FFF2-40B4-BE49-F238E27FC236}">
                <a16:creationId xmlns:a16="http://schemas.microsoft.com/office/drawing/2014/main" id="{2368FE44-A395-4721-A8EA-9CEDB9B0BAE1}"/>
              </a:ext>
            </a:extLst>
          </p:cNvPr>
          <p:cNvCxnSpPr/>
          <p:nvPr/>
        </p:nvCxnSpPr>
        <p:spPr>
          <a:xfrm>
            <a:off x="2"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A947861-7073-49C0-82DD-9B8127F2A019}"/>
              </a:ext>
            </a:extLst>
          </p:cNvPr>
          <p:cNvSpPr txBox="1">
            <a:spLocks/>
          </p:cNvSpPr>
          <p:nvPr/>
        </p:nvSpPr>
        <p:spPr bwMode="auto">
          <a:xfrm>
            <a:off x="6758467" y="2382840"/>
            <a:ext cx="5468939"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lvl1pPr marL="0" indent="0" algn="l" rtl="0" fontAlgn="base">
              <a:lnSpc>
                <a:spcPct val="90000"/>
              </a:lnSpc>
              <a:spcBef>
                <a:spcPts val="1000"/>
              </a:spcBef>
              <a:spcAft>
                <a:spcPct val="0"/>
              </a:spcAft>
              <a:buFont typeface="Arial" panose="020B0604020202020204" pitchFamily="34" charset="0"/>
              <a:buNone/>
              <a:defRPr sz="2400" kern="1200">
                <a:solidFill>
                  <a:schemeClr val="tx1">
                    <a:tint val="75000"/>
                  </a:schemeClr>
                </a:solidFill>
                <a:latin typeface="+mn-lt"/>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000" kern="1200">
                <a:solidFill>
                  <a:schemeClr val="tx1">
                    <a:tint val="75000"/>
                  </a:schemeClr>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280988" fontAlgn="auto">
              <a:spcBef>
                <a:spcPts val="2400"/>
              </a:spcBef>
              <a:spcAft>
                <a:spcPts val="0"/>
              </a:spcAft>
              <a:buFont typeface="Arial" panose="020B0604020202020204" pitchFamily="34" charset="0"/>
              <a:buChar char="•"/>
              <a:defRPr/>
            </a:pPr>
            <a:r>
              <a:rPr lang="en-US" sz="2800" dirty="0">
                <a:solidFill>
                  <a:schemeClr val="tx1">
                    <a:lumMod val="75000"/>
                    <a:lumOff val="25000"/>
                  </a:schemeClr>
                </a:solidFill>
              </a:rPr>
              <a:t>Falun Gong: a traditional self-cultivation practice</a:t>
            </a:r>
          </a:p>
          <a:p>
            <a:pPr marL="457200" indent="-280988" eaLnBrk="1" fontAlgn="auto" hangingPunct="1">
              <a:spcBef>
                <a:spcPts val="2400"/>
              </a:spcBef>
              <a:spcAft>
                <a:spcPts val="0"/>
              </a:spcAft>
              <a:buFont typeface="Arial" panose="020B0604020202020204" pitchFamily="34" charset="0"/>
              <a:buChar char="•"/>
              <a:defRPr/>
            </a:pPr>
            <a:r>
              <a:rPr lang="en-US" sz="2800" dirty="0">
                <a:solidFill>
                  <a:schemeClr val="tx1">
                    <a:lumMod val="75000"/>
                    <a:lumOff val="25000"/>
                  </a:schemeClr>
                </a:solidFill>
              </a:rPr>
              <a:t>No religious formality or membership structure</a:t>
            </a:r>
          </a:p>
          <a:p>
            <a:pPr marL="457200" indent="-280988" eaLnBrk="1" fontAlgn="auto" hangingPunct="1">
              <a:spcBef>
                <a:spcPts val="2400"/>
              </a:spcBef>
              <a:spcAft>
                <a:spcPts val="0"/>
              </a:spcAft>
              <a:buFont typeface="Arial" panose="020B0604020202020204" pitchFamily="34" charset="0"/>
              <a:buChar char="•"/>
              <a:defRPr/>
            </a:pPr>
            <a:r>
              <a:rPr lang="en-US" sz="2800" dirty="0">
                <a:solidFill>
                  <a:schemeClr val="tx1">
                    <a:lumMod val="75000"/>
                    <a:lumOff val="25000"/>
                  </a:schemeClr>
                </a:solidFill>
              </a:rPr>
              <a:t>Freely taught around the world</a:t>
            </a:r>
          </a:p>
          <a:p>
            <a:pPr marL="457200" indent="-280988" eaLnBrk="1" fontAlgn="auto" hangingPunct="1">
              <a:spcBef>
                <a:spcPts val="2400"/>
              </a:spcBef>
              <a:spcAft>
                <a:spcPts val="0"/>
              </a:spcAft>
              <a:buFont typeface="Arial" panose="020B0604020202020204" pitchFamily="34" charset="0"/>
              <a:buChar char="•"/>
              <a:defRPr/>
            </a:pPr>
            <a:r>
              <a:rPr lang="en-US" sz="2800" dirty="0">
                <a:solidFill>
                  <a:schemeClr val="tx1">
                    <a:lumMod val="75000"/>
                    <a:lumOff val="25000"/>
                  </a:schemeClr>
                </a:solidFill>
              </a:rPr>
              <a:t>Estimated 70 million practitioners in 1999 before crackdown</a:t>
            </a:r>
          </a:p>
        </p:txBody>
      </p:sp>
    </p:spTree>
    <p:extLst>
      <p:ext uri="{BB962C8B-B14F-4D97-AF65-F5344CB8AC3E}">
        <p14:creationId xmlns:p14="http://schemas.microsoft.com/office/powerpoint/2010/main" val="2174227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9042974-F045-4AAE-A622-5F5F9F70F685}"/>
              </a:ext>
            </a:extLst>
          </p:cNvPr>
          <p:cNvCxnSpPr/>
          <p:nvPr/>
        </p:nvCxnSpPr>
        <p:spPr>
          <a:xfrm>
            <a:off x="2"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121859" name="Text Placeholder 2">
            <a:extLst>
              <a:ext uri="{FF2B5EF4-FFF2-40B4-BE49-F238E27FC236}">
                <a16:creationId xmlns:a16="http://schemas.microsoft.com/office/drawing/2014/main" id="{63CF4F30-E33E-4D3E-99AA-3CE372B8DABF}"/>
              </a:ext>
            </a:extLst>
          </p:cNvPr>
          <p:cNvSpPr>
            <a:spLocks noGrp="1" noChangeArrowheads="1"/>
          </p:cNvSpPr>
          <p:nvPr>
            <p:ph type="body" idx="1"/>
          </p:nvPr>
        </p:nvSpPr>
        <p:spPr>
          <a:xfrm>
            <a:off x="915989" y="419102"/>
            <a:ext cx="4725987" cy="665163"/>
          </a:xfrm>
        </p:spPr>
        <p:txBody>
          <a:bodyPr>
            <a:normAutofit lnSpcReduction="10000"/>
          </a:bodyPr>
          <a:lstStyle/>
          <a:p>
            <a:pPr>
              <a:lnSpc>
                <a:spcPct val="120000"/>
              </a:lnSpc>
            </a:pPr>
            <a:r>
              <a:rPr lang="en-US" altLang="zh-CN" sz="3600" b="1" dirty="0">
                <a:solidFill>
                  <a:srgbClr val="940301"/>
                </a:solidFill>
              </a:rPr>
              <a:t>Eradication Campaign</a:t>
            </a:r>
            <a:endParaRPr lang="en-US" altLang="zh-CN" sz="3600" dirty="0">
              <a:solidFill>
                <a:srgbClr val="940301"/>
              </a:solidFill>
            </a:endParaRPr>
          </a:p>
        </p:txBody>
      </p:sp>
      <p:pic>
        <p:nvPicPr>
          <p:cNvPr id="121861" name="Picture 2" descr="Image result for persecution of falun gong">
            <a:extLst>
              <a:ext uri="{FF2B5EF4-FFF2-40B4-BE49-F238E27FC236}">
                <a16:creationId xmlns:a16="http://schemas.microsoft.com/office/drawing/2014/main" id="{4D0F9F06-3E79-4466-B83F-FDCEA20C09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82649" y="4110119"/>
            <a:ext cx="3255059" cy="2329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a:extLst>
              <a:ext uri="{FF2B5EF4-FFF2-40B4-BE49-F238E27FC236}">
                <a16:creationId xmlns:a16="http://schemas.microsoft.com/office/drawing/2014/main" id="{A76A915A-7273-4AB3-AE35-833CEB790A35}"/>
              </a:ext>
            </a:extLst>
          </p:cNvPr>
          <p:cNvSpPr txBox="1">
            <a:spLocks/>
          </p:cNvSpPr>
          <p:nvPr/>
        </p:nvSpPr>
        <p:spPr bwMode="auto">
          <a:xfrm>
            <a:off x="4125434" y="1942674"/>
            <a:ext cx="7603039" cy="489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62500" lnSpcReduction="20000"/>
          </a:bodyPr>
          <a:lstStyle>
            <a:lvl1pPr marL="457200" indent="-457200">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63525" indent="-263525">
              <a:lnSpc>
                <a:spcPct val="105000"/>
              </a:lnSpc>
              <a:spcBef>
                <a:spcPts val="900"/>
              </a:spcBef>
            </a:pPr>
            <a:r>
              <a:rPr lang="en-US" altLang="zh-CN" sz="3700" dirty="0">
                <a:solidFill>
                  <a:srgbClr val="404040"/>
                </a:solidFill>
              </a:rPr>
              <a:t>Chinese Communist Party banned Falun Gong in 1999 in violation of the Constitution</a:t>
            </a:r>
          </a:p>
          <a:p>
            <a:pPr marL="263525" indent="-263525" eaLnBrk="1" hangingPunct="1">
              <a:lnSpc>
                <a:spcPct val="105000"/>
              </a:lnSpc>
              <a:spcBef>
                <a:spcPts val="900"/>
              </a:spcBef>
            </a:pPr>
            <a:r>
              <a:rPr lang="en-US" altLang="zh-CN" sz="3700" dirty="0">
                <a:solidFill>
                  <a:srgbClr val="404040"/>
                </a:solidFill>
              </a:rPr>
              <a:t>Directives: “Crush them politically, cut them off financially, and destroy their reputation”</a:t>
            </a:r>
          </a:p>
          <a:p>
            <a:pPr marL="263525" indent="-263525">
              <a:lnSpc>
                <a:spcPct val="105000"/>
              </a:lnSpc>
              <a:spcBef>
                <a:spcPts val="900"/>
              </a:spcBef>
            </a:pPr>
            <a:r>
              <a:rPr lang="en-US" altLang="zh-CN" sz="3700" dirty="0">
                <a:solidFill>
                  <a:srgbClr val="404040"/>
                </a:solidFill>
              </a:rPr>
              <a:t>100% “transformation” without exemption</a:t>
            </a:r>
          </a:p>
          <a:p>
            <a:pPr marL="263525" indent="-263525">
              <a:lnSpc>
                <a:spcPct val="105000"/>
              </a:lnSpc>
              <a:spcBef>
                <a:spcPts val="900"/>
              </a:spcBef>
            </a:pPr>
            <a:r>
              <a:rPr lang="en-US" altLang="zh-CN" sz="3700" spc="-40" dirty="0">
                <a:solidFill>
                  <a:srgbClr val="404040"/>
                </a:solidFill>
              </a:rPr>
              <a:t>“Deaths of Falun Gong practitioners from beating are nothing </a:t>
            </a:r>
            <a:r>
              <a:rPr lang="en-US" altLang="zh-CN" sz="3700" dirty="0">
                <a:solidFill>
                  <a:srgbClr val="404040"/>
                </a:solidFill>
              </a:rPr>
              <a:t>and shall be counted as suicide; the bodies shall be directly cremated without investigating the person’s identification.”</a:t>
            </a:r>
          </a:p>
          <a:p>
            <a:pPr marL="263525" indent="-263525">
              <a:lnSpc>
                <a:spcPct val="105000"/>
              </a:lnSpc>
              <a:spcBef>
                <a:spcPts val="900"/>
              </a:spcBef>
            </a:pPr>
            <a:r>
              <a:rPr lang="en-US" altLang="zh-CN" sz="3700" dirty="0">
                <a:solidFill>
                  <a:srgbClr val="404040"/>
                </a:solidFill>
              </a:rPr>
              <a:t>In 2001, the campaign against Falun Gong was included in China's Tenth Five-Year Plan</a:t>
            </a:r>
          </a:p>
          <a:p>
            <a:pPr marL="263525" indent="-263525">
              <a:lnSpc>
                <a:spcPct val="105000"/>
              </a:lnSpc>
              <a:spcBef>
                <a:spcPts val="900"/>
              </a:spcBef>
            </a:pPr>
            <a:r>
              <a:rPr lang="en-US" altLang="zh-CN" sz="3700" dirty="0">
                <a:solidFill>
                  <a:srgbClr val="404040"/>
                </a:solidFill>
              </a:rPr>
              <a:t>Meanwhile, organ transplantation has been prioritized in China’s national development strategy without a voluntary organ donation system</a:t>
            </a:r>
          </a:p>
          <a:p>
            <a:pPr>
              <a:spcBef>
                <a:spcPts val="2400"/>
              </a:spcBef>
            </a:pPr>
            <a:endParaRPr lang="en-US" altLang="zh-CN" sz="2400" dirty="0">
              <a:solidFill>
                <a:srgbClr val="404040"/>
              </a:solidFill>
            </a:endParaRPr>
          </a:p>
        </p:txBody>
      </p:sp>
      <p:sp>
        <p:nvSpPr>
          <p:cNvPr id="9" name="Text Placeholder 2">
            <a:extLst>
              <a:ext uri="{FF2B5EF4-FFF2-40B4-BE49-F238E27FC236}">
                <a16:creationId xmlns:a16="http://schemas.microsoft.com/office/drawing/2014/main" id="{819126CF-7292-413B-867D-E52109DDD349}"/>
              </a:ext>
            </a:extLst>
          </p:cNvPr>
          <p:cNvSpPr txBox="1">
            <a:spLocks/>
          </p:cNvSpPr>
          <p:nvPr/>
        </p:nvSpPr>
        <p:spPr>
          <a:xfrm>
            <a:off x="7773989" y="1663701"/>
            <a:ext cx="4725987" cy="66516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auto">
              <a:lnSpc>
                <a:spcPct val="120000"/>
              </a:lnSpc>
              <a:spcAft>
                <a:spcPts val="0"/>
              </a:spcAft>
              <a:defRPr/>
            </a:pPr>
            <a:endParaRPr lang="en-US" sz="900" dirty="0">
              <a:solidFill>
                <a:schemeClr val="tx1">
                  <a:lumMod val="75000"/>
                  <a:lumOff val="25000"/>
                </a:schemeClr>
              </a:solidFil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82650" y="1541624"/>
            <a:ext cx="3255060" cy="245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6186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9042974-F045-4AAE-A622-5F5F9F70F685}"/>
              </a:ext>
            </a:extLst>
          </p:cNvPr>
          <p:cNvCxnSpPr/>
          <p:nvPr/>
        </p:nvCxnSpPr>
        <p:spPr>
          <a:xfrm>
            <a:off x="2"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3BC3E49A-4910-4068-BECF-1894B10E8DCA}"/>
              </a:ext>
            </a:extLst>
          </p:cNvPr>
          <p:cNvSpPr txBox="1">
            <a:spLocks/>
          </p:cNvSpPr>
          <p:nvPr/>
        </p:nvSpPr>
        <p:spPr bwMode="auto">
          <a:xfrm>
            <a:off x="4914902" y="5411788"/>
            <a:ext cx="68611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ts val="2400"/>
              </a:spcBef>
              <a:buFont typeface="Arial" panose="020B0604020202020204" pitchFamily="34" charset="0"/>
              <a:buNone/>
            </a:pPr>
            <a:endParaRPr lang="en-US" altLang="zh-CN" sz="2400" i="1">
              <a:solidFill>
                <a:srgbClr val="0D0D0D"/>
              </a:solidFill>
              <a:latin typeface="Times" panose="02020603060405020304" pitchFamily="18" charset="0"/>
              <a:ea typeface="Times" panose="02020603060405020304" pitchFamily="18" charset="0"/>
              <a:cs typeface="Times" panose="02020603060405020304" pitchFamily="18" charset="0"/>
            </a:endParaRPr>
          </a:p>
        </p:txBody>
      </p:sp>
      <p:sp>
        <p:nvSpPr>
          <p:cNvPr id="49156" name="Rectangle 1">
            <a:extLst>
              <a:ext uri="{FF2B5EF4-FFF2-40B4-BE49-F238E27FC236}">
                <a16:creationId xmlns:a16="http://schemas.microsoft.com/office/drawing/2014/main" id="{EDA56CCA-C81E-4372-8D40-500F7B7516D2}"/>
              </a:ext>
            </a:extLst>
          </p:cNvPr>
          <p:cNvSpPr>
            <a:spLocks noChangeArrowheads="1"/>
          </p:cNvSpPr>
          <p:nvPr/>
        </p:nvSpPr>
        <p:spPr bwMode="auto">
          <a:xfrm>
            <a:off x="1002257" y="4591316"/>
            <a:ext cx="10436725"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auto" hangingPunct="1">
              <a:lnSpc>
                <a:spcPct val="100000"/>
              </a:lnSpc>
              <a:spcBef>
                <a:spcPct val="0"/>
              </a:spcBef>
              <a:spcAft>
                <a:spcPts val="0"/>
              </a:spcAft>
              <a:buFont typeface="Arial" panose="020B0604020202020204" pitchFamily="34" charset="0"/>
              <a:buNone/>
              <a:defRPr/>
            </a:pPr>
            <a:r>
              <a:rPr lang="en-US" altLang="en-US" sz="2400" b="1" dirty="0">
                <a:solidFill>
                  <a:schemeClr val="tx1">
                    <a:lumMod val="95000"/>
                    <a:lumOff val="5000"/>
                  </a:schemeClr>
                </a:solidFill>
              </a:rPr>
              <a:t>“All the livers are directly extracted at the source … </a:t>
            </a:r>
            <a:r>
              <a:rPr lang="en-US" altLang="en-US" sz="2400" dirty="0">
                <a:solidFill>
                  <a:schemeClr val="tx1">
                    <a:lumMod val="95000"/>
                    <a:lumOff val="5000"/>
                  </a:schemeClr>
                </a:solidFill>
              </a:rPr>
              <a:t>We don’t care whether it’s </a:t>
            </a:r>
            <a:r>
              <a:rPr lang="en-US" altLang="en-US" sz="2400" spc="-30" dirty="0">
                <a:solidFill>
                  <a:schemeClr val="tx1">
                    <a:lumMod val="95000"/>
                    <a:lumOff val="5000"/>
                  </a:schemeClr>
                </a:solidFill>
              </a:rPr>
              <a:t>from a Falun Gong practitioner or not. We don’t get involved in politics. As doctors, </a:t>
            </a:r>
            <a:r>
              <a:rPr lang="en-US" altLang="en-US" sz="2400" dirty="0">
                <a:solidFill>
                  <a:schemeClr val="tx1">
                    <a:lumMod val="95000"/>
                    <a:lumOff val="5000"/>
                  </a:schemeClr>
                </a:solidFill>
              </a:rPr>
              <a:t>we only care about the donor liver, about whether it meets the requirements of transplantation. </a:t>
            </a:r>
            <a:r>
              <a:rPr lang="en-US" altLang="en-US" sz="2400" b="1" dirty="0">
                <a:solidFill>
                  <a:schemeClr val="tx1">
                    <a:lumMod val="95000"/>
                    <a:lumOff val="5000"/>
                  </a:schemeClr>
                </a:solidFill>
              </a:rPr>
              <a:t>If it meets the requirements, we don’t care who it’s from.”      </a:t>
            </a:r>
          </a:p>
          <a:p>
            <a:pPr>
              <a:lnSpc>
                <a:spcPct val="100000"/>
              </a:lnSpc>
              <a:spcBef>
                <a:spcPct val="0"/>
              </a:spcBef>
              <a:buNone/>
              <a:defRPr/>
            </a:pPr>
            <a:r>
              <a:rPr lang="en-US" sz="2000" i="1" kern="0" dirty="0">
                <a:solidFill>
                  <a:srgbClr val="940301"/>
                </a:solidFill>
                <a:latin typeface="+mn-lt"/>
                <a:ea typeface="SimSun" panose="02010600030101010101" pitchFamily="2" charset="-122"/>
              </a:rPr>
              <a:t>— </a:t>
            </a:r>
            <a:r>
              <a:rPr lang="en-US" altLang="zh-CN" sz="2200" i="1" dirty="0">
                <a:solidFill>
                  <a:srgbClr val="940301"/>
                </a:solidFill>
                <a:latin typeface="+mn-lt"/>
                <a:cs typeface="Times" panose="02020603050405020304" pitchFamily="18" charset="0"/>
              </a:rPr>
              <a:t>Tan Yunshan, Director, Liver Disease Department, </a:t>
            </a:r>
            <a:r>
              <a:rPr lang="en-US" altLang="zh-CN" sz="2200" i="1" dirty="0" err="1">
                <a:solidFill>
                  <a:srgbClr val="940301"/>
                </a:solidFill>
                <a:latin typeface="+mn-lt"/>
                <a:cs typeface="Times" panose="02020603050405020304" pitchFamily="18" charset="0"/>
              </a:rPr>
              <a:t>Zhongshan</a:t>
            </a:r>
            <a:r>
              <a:rPr lang="en-US" altLang="zh-CN" sz="2200" i="1" dirty="0">
                <a:solidFill>
                  <a:srgbClr val="940301"/>
                </a:solidFill>
                <a:latin typeface="+mn-lt"/>
                <a:cs typeface="Times" panose="02020603050405020304" pitchFamily="18" charset="0"/>
              </a:rPr>
              <a:t> Hospital, </a:t>
            </a:r>
            <a:r>
              <a:rPr lang="en-US" altLang="zh-CN" sz="2200" i="1" dirty="0" err="1">
                <a:solidFill>
                  <a:srgbClr val="940301"/>
                </a:solidFill>
                <a:latin typeface="+mn-lt"/>
                <a:cs typeface="Times" panose="02020603050405020304" pitchFamily="18" charset="0"/>
              </a:rPr>
              <a:t>Fudan</a:t>
            </a:r>
            <a:r>
              <a:rPr lang="en-US" altLang="zh-CN" sz="2200" i="1" dirty="0">
                <a:solidFill>
                  <a:srgbClr val="940301"/>
                </a:solidFill>
                <a:latin typeface="+mn-lt"/>
                <a:cs typeface="Times" panose="02020603050405020304" pitchFamily="18" charset="0"/>
              </a:rPr>
              <a:t> University</a:t>
            </a:r>
          </a:p>
          <a:p>
            <a:pPr eaLnBrk="1" fontAlgn="auto" hangingPunct="1">
              <a:lnSpc>
                <a:spcPct val="100000"/>
              </a:lnSpc>
              <a:spcBef>
                <a:spcPct val="0"/>
              </a:spcBef>
              <a:spcAft>
                <a:spcPts val="0"/>
              </a:spcAft>
              <a:buFontTx/>
              <a:buNone/>
              <a:defRPr/>
            </a:pPr>
            <a:endParaRPr lang="en-US" altLang="en-US" sz="2800" b="1" dirty="0">
              <a:solidFill>
                <a:srgbClr val="79151A"/>
              </a:solidFill>
            </a:endParaRPr>
          </a:p>
        </p:txBody>
      </p:sp>
      <p:sp>
        <p:nvSpPr>
          <p:cNvPr id="9" name="Text Placeholder 2">
            <a:extLst>
              <a:ext uri="{FF2B5EF4-FFF2-40B4-BE49-F238E27FC236}">
                <a16:creationId xmlns:a16="http://schemas.microsoft.com/office/drawing/2014/main" id="{8AEC9EC0-13BB-40B2-A044-666EE586C4B8}"/>
              </a:ext>
            </a:extLst>
          </p:cNvPr>
          <p:cNvSpPr txBox="1">
            <a:spLocks/>
          </p:cNvSpPr>
          <p:nvPr/>
        </p:nvSpPr>
        <p:spPr bwMode="auto">
          <a:xfrm>
            <a:off x="989933" y="454022"/>
            <a:ext cx="615791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0" indent="0" algn="l" rtl="0" eaLnBrk="0" fontAlgn="base" hangingPunct="0">
              <a:lnSpc>
                <a:spcPct val="90000"/>
              </a:lnSpc>
              <a:spcBef>
                <a:spcPts val="1000"/>
              </a:spcBef>
              <a:spcAft>
                <a:spcPct val="0"/>
              </a:spcAft>
              <a:buFont typeface="Arial" panose="020B0604020202020204" pitchFamily="34" charset="0"/>
              <a:buNone/>
              <a:defRPr sz="2400" kern="1200">
                <a:solidFill>
                  <a:schemeClr val="tx1">
                    <a:tint val="75000"/>
                  </a:schemeClr>
                </a:solidFill>
                <a:latin typeface="+mn-lt"/>
                <a:ea typeface="+mn-ea"/>
                <a:cs typeface="+mn-cs"/>
              </a:defRPr>
            </a:lvl1pPr>
            <a:lvl2pPr marL="457200" indent="0" algn="l" rtl="0" eaLnBrk="0" fontAlgn="base" hangingPunct="0">
              <a:lnSpc>
                <a:spcPct val="90000"/>
              </a:lnSpc>
              <a:spcBef>
                <a:spcPts val="500"/>
              </a:spcBef>
              <a:spcAft>
                <a:spcPct val="0"/>
              </a:spcAft>
              <a:buFont typeface="Arial" panose="020B0604020202020204" pitchFamily="34" charset="0"/>
              <a:buNone/>
              <a:defRPr sz="2000" kern="1200">
                <a:solidFill>
                  <a:schemeClr val="tx1">
                    <a:tint val="75000"/>
                  </a:schemeClr>
                </a:solidFill>
                <a:latin typeface="+mn-lt"/>
                <a:ea typeface="+mn-ea"/>
                <a:cs typeface="+mn-cs"/>
              </a:defRPr>
            </a:lvl2pPr>
            <a:lvl3pPr marL="914400" indent="0" algn="l" rtl="0" eaLnBrk="0" fontAlgn="base" hangingPunct="0">
              <a:lnSpc>
                <a:spcPct val="90000"/>
              </a:lnSpc>
              <a:spcBef>
                <a:spcPts val="500"/>
              </a:spcBef>
              <a:spcAft>
                <a:spcPct val="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l" rtl="0" eaLnBrk="0" fontAlgn="base" hangingPunct="0">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4pPr>
            <a:lvl5pPr marL="1828800" indent="0" algn="l" rtl="0" eaLnBrk="0" fontAlgn="base" hangingPunct="0">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eaLnBrk="1" fontAlgn="auto" hangingPunct="1">
              <a:lnSpc>
                <a:spcPct val="120000"/>
              </a:lnSpc>
              <a:spcAft>
                <a:spcPts val="0"/>
              </a:spcAft>
              <a:defRPr/>
            </a:pPr>
            <a:r>
              <a:rPr lang="en-US" altLang="zh-CN" sz="3600" b="1" dirty="0">
                <a:solidFill>
                  <a:srgbClr val="940301"/>
                </a:solidFill>
              </a:rPr>
              <a:t>Dehumanization of Victims</a:t>
            </a:r>
          </a:p>
        </p:txBody>
      </p:sp>
      <p:sp>
        <p:nvSpPr>
          <p:cNvPr id="10" name="Text Box 192">
            <a:extLst>
              <a:ext uri="{FF2B5EF4-FFF2-40B4-BE49-F238E27FC236}">
                <a16:creationId xmlns:a16="http://schemas.microsoft.com/office/drawing/2014/main" id="{5E872345-B7AE-4C27-9F1D-F474CEEAC2A6}"/>
              </a:ext>
            </a:extLst>
          </p:cNvPr>
          <p:cNvSpPr txBox="1"/>
          <p:nvPr/>
        </p:nvSpPr>
        <p:spPr>
          <a:xfrm>
            <a:off x="1050383" y="2519419"/>
            <a:ext cx="10388599" cy="1754188"/>
          </a:xfrm>
          <a:prstGeom prst="rect">
            <a:avLst/>
          </a:prstGeom>
          <a:noFill/>
          <a:ln w="6350">
            <a:noFill/>
          </a:ln>
          <a:effectLst/>
        </p:spPr>
        <p:txBody>
          <a:bodyPr lIns="45720" tIns="91440" rIns="0" bIns="0"/>
          <a:lstStyle/>
          <a:p>
            <a:pPr defTabSz="457200" eaLnBrk="1" fontAlgn="auto" hangingPunct="1">
              <a:lnSpc>
                <a:spcPct val="93000"/>
              </a:lnSpc>
              <a:spcBef>
                <a:spcPts val="0"/>
              </a:spcBef>
              <a:spcAft>
                <a:spcPts val="0"/>
              </a:spcAft>
              <a:tabLst>
                <a:tab pos="1085850" algn="l"/>
              </a:tabLst>
              <a:defRPr/>
            </a:pPr>
            <a:endParaRPr lang="en-US" sz="2800" kern="0" dirty="0">
              <a:latin typeface="Calibri" panose="020F0502020204030204"/>
              <a:ea typeface="SimSun" panose="02010600030101010101" pitchFamily="2" charset="-122"/>
            </a:endParaRPr>
          </a:p>
          <a:p>
            <a:pPr defTabSz="457200">
              <a:lnSpc>
                <a:spcPct val="93000"/>
              </a:lnSpc>
              <a:tabLst>
                <a:tab pos="1085850" algn="l"/>
              </a:tabLst>
              <a:defRPr/>
            </a:pPr>
            <a:r>
              <a:rPr lang="en-US" sz="2400" kern="0" dirty="0">
                <a:solidFill>
                  <a:schemeClr val="tx1">
                    <a:lumMod val="95000"/>
                    <a:lumOff val="5000"/>
                  </a:schemeClr>
                </a:solidFill>
                <a:ea typeface="SimSun" panose="02010600030101010101" pitchFamily="2" charset="-122"/>
              </a:rPr>
              <a:t>“Anybody, if they label themselves [anything] other than communist, or Communist Party member, then they will be treated as an </a:t>
            </a:r>
            <a:r>
              <a:rPr lang="en-US" sz="2400" b="1" kern="0" dirty="0">
                <a:solidFill>
                  <a:schemeClr val="tx1">
                    <a:lumMod val="95000"/>
                    <a:lumOff val="5000"/>
                  </a:schemeClr>
                </a:solidFill>
                <a:ea typeface="SimSun" panose="02010600030101010101" pitchFamily="2" charset="-122"/>
              </a:rPr>
              <a:t>enemy of the state</a:t>
            </a:r>
            <a:r>
              <a:rPr lang="en-US" sz="2400" kern="0" dirty="0">
                <a:solidFill>
                  <a:schemeClr val="tx1">
                    <a:lumMod val="95000"/>
                    <a:lumOff val="5000"/>
                  </a:schemeClr>
                </a:solidFill>
                <a:ea typeface="SimSun" panose="02010600030101010101" pitchFamily="2" charset="-122"/>
              </a:rPr>
              <a:t>. Therefore, they are not even qualified as human beings. Therefore, they are subject to whatever punishment is available.</a:t>
            </a:r>
            <a:r>
              <a:rPr lang="en-US" sz="2400" kern="0" spc="-70" dirty="0">
                <a:solidFill>
                  <a:schemeClr val="tx1">
                    <a:lumMod val="95000"/>
                    <a:lumOff val="5000"/>
                  </a:schemeClr>
                </a:solidFill>
                <a:ea typeface="SimSun" panose="02010600030101010101" pitchFamily="2" charset="-122"/>
              </a:rPr>
              <a:t>” </a:t>
            </a:r>
            <a:r>
              <a:rPr lang="en-US" altLang="zh-CN" sz="2200" i="1" kern="0" dirty="0">
                <a:solidFill>
                  <a:srgbClr val="940301"/>
                </a:solidFill>
                <a:ea typeface="SimSun" panose="02010600030101010101" pitchFamily="2" charset="-122"/>
              </a:rPr>
              <a:t>—</a:t>
            </a:r>
            <a:r>
              <a:rPr lang="en-US" altLang="zh-CN" sz="2200" i="1" kern="0" dirty="0" err="1">
                <a:solidFill>
                  <a:srgbClr val="940301"/>
                </a:solidFill>
                <a:ea typeface="SimSun" panose="02010600030101010101" pitchFamily="2" charset="-122"/>
              </a:rPr>
              <a:t>Enver</a:t>
            </a:r>
            <a:r>
              <a:rPr lang="en-US" altLang="zh-CN" sz="2200" i="1" kern="0" dirty="0">
                <a:solidFill>
                  <a:srgbClr val="940301"/>
                </a:solidFill>
                <a:ea typeface="SimSun" panose="02010600030101010101" pitchFamily="2" charset="-122"/>
              </a:rPr>
              <a:t> Tohti, a former Uyghur surgeon</a:t>
            </a:r>
          </a:p>
          <a:p>
            <a:pPr defTabSz="457200" eaLnBrk="1" fontAlgn="auto" hangingPunct="1">
              <a:lnSpc>
                <a:spcPct val="93000"/>
              </a:lnSpc>
              <a:spcBef>
                <a:spcPts val="0"/>
              </a:spcBef>
              <a:spcAft>
                <a:spcPts val="0"/>
              </a:spcAft>
              <a:tabLst>
                <a:tab pos="1085850" algn="l"/>
              </a:tabLst>
              <a:defRPr/>
            </a:pPr>
            <a:r>
              <a:rPr lang="en-US" sz="2400" kern="0" spc="-70" dirty="0">
                <a:solidFill>
                  <a:schemeClr val="tx1">
                    <a:lumMod val="95000"/>
                    <a:lumOff val="5000"/>
                  </a:schemeClr>
                </a:solidFill>
                <a:ea typeface="SimSun" panose="02010600030101010101" pitchFamily="2" charset="-122"/>
              </a:rPr>
              <a:t>                                  </a:t>
            </a:r>
          </a:p>
        </p:txBody>
      </p:sp>
      <p:sp>
        <p:nvSpPr>
          <p:cNvPr id="7" name="Text Box 192">
            <a:extLst>
              <a:ext uri="{FF2B5EF4-FFF2-40B4-BE49-F238E27FC236}">
                <a16:creationId xmlns:a16="http://schemas.microsoft.com/office/drawing/2014/main" id="{4307F090-B8EF-4263-B13B-A73DDF0AD0AF}"/>
              </a:ext>
            </a:extLst>
          </p:cNvPr>
          <p:cNvSpPr txBox="1"/>
          <p:nvPr/>
        </p:nvSpPr>
        <p:spPr>
          <a:xfrm>
            <a:off x="1034341" y="1575696"/>
            <a:ext cx="10558461" cy="1754187"/>
          </a:xfrm>
          <a:prstGeom prst="rect">
            <a:avLst/>
          </a:prstGeom>
          <a:noFill/>
          <a:ln w="6350">
            <a:noFill/>
          </a:ln>
          <a:effectLst/>
        </p:spPr>
        <p:txBody>
          <a:bodyPr lIns="45720" tIns="91440" rIns="0" bIns="0"/>
          <a:lstStyle/>
          <a:p>
            <a:pPr defTabSz="457200" eaLnBrk="1" fontAlgn="auto" hangingPunct="1">
              <a:lnSpc>
                <a:spcPct val="93000"/>
              </a:lnSpc>
              <a:spcBef>
                <a:spcPts val="0"/>
              </a:spcBef>
              <a:spcAft>
                <a:spcPts val="0"/>
              </a:spcAft>
              <a:tabLst>
                <a:tab pos="1085850" algn="l"/>
              </a:tabLst>
              <a:defRPr/>
            </a:pPr>
            <a:endParaRPr lang="en-US" sz="2600" kern="0" dirty="0">
              <a:latin typeface="Calibri" panose="020F0502020204030204"/>
              <a:ea typeface="SimSun" panose="02010600030101010101" pitchFamily="2" charset="-122"/>
            </a:endParaRPr>
          </a:p>
          <a:p>
            <a:pPr defTabSz="457200">
              <a:lnSpc>
                <a:spcPct val="93000"/>
              </a:lnSpc>
              <a:tabLst>
                <a:tab pos="1085850" algn="l"/>
              </a:tabLst>
              <a:defRPr/>
            </a:pPr>
            <a:r>
              <a:rPr lang="en-US" sz="2600" kern="0" dirty="0">
                <a:latin typeface="Calibri" panose="020F0502020204030204"/>
                <a:ea typeface="SimSun" panose="02010600030101010101" pitchFamily="2" charset="-122"/>
              </a:rPr>
              <a:t>“Opposing Falun Gong is a grave political struggle. We must </a:t>
            </a:r>
            <a:r>
              <a:rPr lang="en-US" sz="2600" kern="0" spc="-30" dirty="0">
                <a:latin typeface="Calibri" panose="020F0502020204030204"/>
                <a:ea typeface="SimSun" panose="02010600030101010101" pitchFamily="2" charset="-122"/>
              </a:rPr>
              <a:t>not be </a:t>
            </a:r>
            <a:r>
              <a:rPr lang="en-US" sz="2600" kern="0" spc="-70" dirty="0">
                <a:latin typeface="Calibri" panose="020F0502020204030204"/>
                <a:ea typeface="SimSun" panose="02010600030101010101" pitchFamily="2" charset="-122"/>
              </a:rPr>
              <a:t>softhearted when dealing with a little group of hardcore reactionaries.”        </a:t>
            </a:r>
            <a:r>
              <a:rPr lang="en-US" altLang="zh-CN" sz="2200" i="1" kern="0" dirty="0">
                <a:solidFill>
                  <a:srgbClr val="79151A"/>
                </a:solidFill>
                <a:ea typeface="SimSun" panose="02010600030101010101" pitchFamily="2" charset="-122"/>
              </a:rPr>
              <a:t>—Huang </a:t>
            </a:r>
            <a:r>
              <a:rPr lang="en-US" altLang="zh-CN" sz="2200" i="1" kern="0" dirty="0" err="1">
                <a:solidFill>
                  <a:srgbClr val="79151A"/>
                </a:solidFill>
                <a:ea typeface="SimSun" panose="02010600030101010101" pitchFamily="2" charset="-122"/>
              </a:rPr>
              <a:t>Jiefu</a:t>
            </a:r>
            <a:r>
              <a:rPr lang="en-US" altLang="zh-CN" sz="2200" i="1" kern="0" dirty="0">
                <a:solidFill>
                  <a:srgbClr val="79151A"/>
                </a:solidFill>
                <a:ea typeface="SimSun" panose="02010600030101010101" pitchFamily="2" charset="-122"/>
              </a:rPr>
              <a:t> (2001)</a:t>
            </a:r>
          </a:p>
          <a:p>
            <a:pPr defTabSz="457200" eaLnBrk="1" fontAlgn="auto" hangingPunct="1">
              <a:lnSpc>
                <a:spcPct val="93000"/>
              </a:lnSpc>
              <a:spcBef>
                <a:spcPts val="0"/>
              </a:spcBef>
              <a:spcAft>
                <a:spcPts val="0"/>
              </a:spcAft>
              <a:tabLst>
                <a:tab pos="1085850" algn="l"/>
              </a:tabLst>
              <a:defRPr/>
            </a:pPr>
            <a:r>
              <a:rPr lang="en-US" sz="2600" kern="0" spc="-70" dirty="0">
                <a:latin typeface="Calibri" panose="020F0502020204030204"/>
                <a:ea typeface="SimSun" panose="02010600030101010101" pitchFamily="2" charset="-122"/>
              </a:rPr>
              <a:t>                                             </a:t>
            </a:r>
          </a:p>
        </p:txBody>
      </p:sp>
    </p:spTree>
    <p:extLst>
      <p:ext uri="{BB962C8B-B14F-4D97-AF65-F5344CB8AC3E}">
        <p14:creationId xmlns:p14="http://schemas.microsoft.com/office/powerpoint/2010/main" val="1182695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C017799-749B-2B4E-97ED-9CA4A5BB775A}"/>
              </a:ext>
            </a:extLst>
          </p:cNvPr>
          <p:cNvCxnSpPr>
            <a:cxnSpLocks/>
          </p:cNvCxnSpPr>
          <p:nvPr/>
        </p:nvCxnSpPr>
        <p:spPr>
          <a:xfrm>
            <a:off x="-23150" y="1935938"/>
            <a:ext cx="12215150" cy="0"/>
          </a:xfrm>
          <a:prstGeom prst="line">
            <a:avLst/>
          </a:prstGeom>
          <a:ln w="76200">
            <a:solidFill>
              <a:srgbClr val="79151A"/>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71C9524C-180B-A548-B6B3-8B98DCD7C39F}"/>
              </a:ext>
            </a:extLst>
          </p:cNvPr>
          <p:cNvSpPr/>
          <p:nvPr/>
        </p:nvSpPr>
        <p:spPr>
          <a:xfrm>
            <a:off x="6764664" y="1716020"/>
            <a:ext cx="451412" cy="451412"/>
          </a:xfrm>
          <a:prstGeom prst="ellipse">
            <a:avLst/>
          </a:prstGeom>
          <a:solidFill>
            <a:schemeClr val="bg1"/>
          </a:solidFill>
          <a:ln w="76200">
            <a:solidFill>
              <a:srgbClr val="7915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AC564722-2FDD-1F42-911D-886A97B91FE5}"/>
              </a:ext>
            </a:extLst>
          </p:cNvPr>
          <p:cNvSpPr/>
          <p:nvPr/>
        </p:nvSpPr>
        <p:spPr>
          <a:xfrm>
            <a:off x="9972297" y="1704445"/>
            <a:ext cx="451412" cy="451412"/>
          </a:xfrm>
          <a:prstGeom prst="ellipse">
            <a:avLst/>
          </a:prstGeom>
          <a:solidFill>
            <a:schemeClr val="bg1"/>
          </a:solidFill>
          <a:ln w="76200">
            <a:solidFill>
              <a:srgbClr val="7915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D848C00-04B7-D842-8866-37C6B897BC31}"/>
              </a:ext>
            </a:extLst>
          </p:cNvPr>
          <p:cNvSpPr txBox="1"/>
          <p:nvPr/>
        </p:nvSpPr>
        <p:spPr>
          <a:xfrm>
            <a:off x="6261294" y="2223280"/>
            <a:ext cx="1407352" cy="584775"/>
          </a:xfrm>
          <a:prstGeom prst="rect">
            <a:avLst/>
          </a:prstGeom>
          <a:noFill/>
        </p:spPr>
        <p:txBody>
          <a:bodyPr wrap="square" rtlCol="0">
            <a:spAutoFit/>
          </a:bodyPr>
          <a:lstStyle/>
          <a:p>
            <a:pPr algn="ctr"/>
            <a:r>
              <a:rPr lang="en-US" sz="3200" b="1" dirty="0">
                <a:solidFill>
                  <a:srgbClr val="79151A"/>
                </a:solidFill>
              </a:rPr>
              <a:t>2018</a:t>
            </a:r>
          </a:p>
        </p:txBody>
      </p:sp>
      <p:sp>
        <p:nvSpPr>
          <p:cNvPr id="13" name="TextBox 12">
            <a:extLst>
              <a:ext uri="{FF2B5EF4-FFF2-40B4-BE49-F238E27FC236}">
                <a16:creationId xmlns:a16="http://schemas.microsoft.com/office/drawing/2014/main" id="{DB7FAF86-BDEE-E842-B454-77B7AAF8B630}"/>
              </a:ext>
            </a:extLst>
          </p:cNvPr>
          <p:cNvSpPr txBox="1"/>
          <p:nvPr/>
        </p:nvSpPr>
        <p:spPr>
          <a:xfrm>
            <a:off x="9444471" y="2164768"/>
            <a:ext cx="1539433" cy="584775"/>
          </a:xfrm>
          <a:prstGeom prst="rect">
            <a:avLst/>
          </a:prstGeom>
          <a:noFill/>
        </p:spPr>
        <p:txBody>
          <a:bodyPr wrap="square" rtlCol="0">
            <a:spAutoFit/>
          </a:bodyPr>
          <a:lstStyle/>
          <a:p>
            <a:pPr algn="ctr"/>
            <a:r>
              <a:rPr lang="en-US" sz="3200" b="1" dirty="0">
                <a:solidFill>
                  <a:srgbClr val="79151A"/>
                </a:solidFill>
              </a:rPr>
              <a:t>2019</a:t>
            </a:r>
          </a:p>
        </p:txBody>
      </p:sp>
      <p:sp>
        <p:nvSpPr>
          <p:cNvPr id="14" name="Oval 13">
            <a:extLst>
              <a:ext uri="{FF2B5EF4-FFF2-40B4-BE49-F238E27FC236}">
                <a16:creationId xmlns:a16="http://schemas.microsoft.com/office/drawing/2014/main" id="{127E1016-659B-8B4C-BB22-1CADBC8B70F7}"/>
              </a:ext>
            </a:extLst>
          </p:cNvPr>
          <p:cNvSpPr/>
          <p:nvPr/>
        </p:nvSpPr>
        <p:spPr>
          <a:xfrm>
            <a:off x="2605569" y="1704445"/>
            <a:ext cx="451412" cy="451412"/>
          </a:xfrm>
          <a:prstGeom prst="ellipse">
            <a:avLst/>
          </a:prstGeom>
          <a:solidFill>
            <a:schemeClr val="bg1"/>
          </a:solidFill>
          <a:ln w="76200">
            <a:solidFill>
              <a:srgbClr val="7915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EBB7BB72-BABF-D440-8B85-6F694CF49038}"/>
              </a:ext>
            </a:extLst>
          </p:cNvPr>
          <p:cNvSpPr txBox="1"/>
          <p:nvPr/>
        </p:nvSpPr>
        <p:spPr>
          <a:xfrm>
            <a:off x="2084418" y="2213152"/>
            <a:ext cx="1539433" cy="584775"/>
          </a:xfrm>
          <a:prstGeom prst="rect">
            <a:avLst/>
          </a:prstGeom>
          <a:noFill/>
        </p:spPr>
        <p:txBody>
          <a:bodyPr wrap="square" rtlCol="0">
            <a:spAutoFit/>
          </a:bodyPr>
          <a:lstStyle/>
          <a:p>
            <a:pPr algn="ctr"/>
            <a:r>
              <a:rPr lang="en-US" sz="3200" b="1" dirty="0">
                <a:solidFill>
                  <a:srgbClr val="79151A"/>
                </a:solidFill>
              </a:rPr>
              <a:t>2017</a:t>
            </a:r>
          </a:p>
        </p:txBody>
      </p:sp>
      <p:pic>
        <p:nvPicPr>
          <p:cNvPr id="16" name="图片 8">
            <a:extLst>
              <a:ext uri="{FF2B5EF4-FFF2-40B4-BE49-F238E27FC236}">
                <a16:creationId xmlns:a16="http://schemas.microsoft.com/office/drawing/2014/main" id="{7B8BB6CE-6C50-114D-9DB5-E2DB04D6F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2181" y="2972904"/>
            <a:ext cx="1802095" cy="2332123"/>
          </a:xfrm>
          <a:prstGeom prst="rect">
            <a:avLst/>
          </a:prstGeom>
          <a:ln>
            <a:solidFill>
              <a:srgbClr val="666699"/>
            </a:solidFill>
          </a:ln>
          <a:effectLst>
            <a:outerShdw blurRad="50800" dist="38100" dir="2700000" algn="tl" rotWithShape="0">
              <a:prstClr val="black">
                <a:alpha val="40000"/>
              </a:prstClr>
            </a:outerShdw>
          </a:effectLst>
        </p:spPr>
      </p:pic>
      <p:pic>
        <p:nvPicPr>
          <p:cNvPr id="17" name="图片 4">
            <a:extLst>
              <a:ext uri="{FF2B5EF4-FFF2-40B4-BE49-F238E27FC236}">
                <a16:creationId xmlns:a16="http://schemas.microsoft.com/office/drawing/2014/main" id="{13FC8427-16B3-B346-8602-5B437CBC131C}"/>
              </a:ext>
            </a:extLst>
          </p:cNvPr>
          <p:cNvPicPr>
            <a:picLocks noChangeAspect="1"/>
          </p:cNvPicPr>
          <p:nvPr/>
        </p:nvPicPr>
        <p:blipFill rotWithShape="1">
          <a:blip r:embed="rId4"/>
          <a:srcRect l="51450" t="27088" r="23520" b="15084"/>
          <a:stretch/>
        </p:blipFill>
        <p:spPr>
          <a:xfrm>
            <a:off x="9342673" y="2935509"/>
            <a:ext cx="1802095" cy="2342095"/>
          </a:xfrm>
          <a:prstGeom prst="rect">
            <a:avLst/>
          </a:prstGeom>
          <a:ln>
            <a:solidFill>
              <a:schemeClr val="bg1">
                <a:lumMod val="65000"/>
              </a:schemeClr>
            </a:solidFill>
          </a:ln>
          <a:effectLst>
            <a:outerShdw blurRad="50800" dist="38100" dir="2700000" algn="tl" rotWithShape="0">
              <a:prstClr val="black">
                <a:alpha val="40000"/>
              </a:prstClr>
            </a:outerShdw>
          </a:effectLst>
          <a:scene3d>
            <a:camera prst="obliqueTopRight"/>
            <a:lightRig rig="threePt" dir="t"/>
          </a:scene3d>
        </p:spPr>
      </p:pic>
      <p:sp>
        <p:nvSpPr>
          <p:cNvPr id="20" name="TextBox 19">
            <a:extLst>
              <a:ext uri="{FF2B5EF4-FFF2-40B4-BE49-F238E27FC236}">
                <a16:creationId xmlns:a16="http://schemas.microsoft.com/office/drawing/2014/main" id="{5BF12C5B-EEAD-1B44-AE58-C585C52D3C62}"/>
              </a:ext>
            </a:extLst>
          </p:cNvPr>
          <p:cNvSpPr txBox="1"/>
          <p:nvPr/>
        </p:nvSpPr>
        <p:spPr>
          <a:xfrm>
            <a:off x="9003523" y="5432527"/>
            <a:ext cx="2661685" cy="1107996"/>
          </a:xfrm>
          <a:prstGeom prst="rect">
            <a:avLst/>
          </a:prstGeom>
          <a:noFill/>
        </p:spPr>
        <p:txBody>
          <a:bodyPr wrap="square" rtlCol="0">
            <a:spAutoFit/>
          </a:bodyPr>
          <a:lstStyle/>
          <a:p>
            <a:pPr marL="285750" indent="-285750">
              <a:buFont typeface="Arial" panose="020B0604020202020204" pitchFamily="34" charset="0"/>
              <a:buChar char="•"/>
            </a:pPr>
            <a:r>
              <a:rPr lang="en-US" sz="2200" dirty="0"/>
              <a:t>victims</a:t>
            </a:r>
          </a:p>
          <a:p>
            <a:pPr marL="285750" indent="-285750">
              <a:buFont typeface="Arial" panose="020B0604020202020204" pitchFamily="34" charset="0"/>
              <a:buChar char="•"/>
            </a:pPr>
            <a:r>
              <a:rPr lang="en-US" sz="2200" dirty="0"/>
              <a:t>testimonies</a:t>
            </a:r>
          </a:p>
          <a:p>
            <a:pPr marL="285750" indent="-285750">
              <a:buFont typeface="Arial" panose="020B0604020202020204" pitchFamily="34" charset="0"/>
              <a:buChar char="•"/>
            </a:pPr>
            <a:r>
              <a:rPr lang="en-US" sz="2200" dirty="0"/>
              <a:t>application to law</a:t>
            </a:r>
          </a:p>
        </p:txBody>
      </p:sp>
      <p:sp>
        <p:nvSpPr>
          <p:cNvPr id="21" name="TextBox 20">
            <a:extLst>
              <a:ext uri="{FF2B5EF4-FFF2-40B4-BE49-F238E27FC236}">
                <a16:creationId xmlns:a16="http://schemas.microsoft.com/office/drawing/2014/main" id="{FCE58B48-2A0B-344A-B54D-9604F5995222}"/>
              </a:ext>
            </a:extLst>
          </p:cNvPr>
          <p:cNvSpPr txBox="1"/>
          <p:nvPr/>
        </p:nvSpPr>
        <p:spPr>
          <a:xfrm>
            <a:off x="5694995" y="5478247"/>
            <a:ext cx="2661685" cy="1107996"/>
          </a:xfrm>
          <a:prstGeom prst="rect">
            <a:avLst/>
          </a:prstGeom>
          <a:noFill/>
        </p:spPr>
        <p:txBody>
          <a:bodyPr wrap="square" rtlCol="0">
            <a:spAutoFit/>
          </a:bodyPr>
          <a:lstStyle/>
          <a:p>
            <a:pPr marL="285750" indent="-285750">
              <a:buFont typeface="Arial" panose="020B0604020202020204" pitchFamily="34" charset="0"/>
              <a:buChar char="•"/>
            </a:pPr>
            <a:r>
              <a:rPr lang="en-US" sz="2200" dirty="0"/>
              <a:t>implementation of donation system</a:t>
            </a:r>
          </a:p>
          <a:p>
            <a:pPr marL="285750" indent="-285750">
              <a:buFont typeface="Arial" panose="020B0604020202020204" pitchFamily="34" charset="0"/>
              <a:buChar char="•"/>
            </a:pPr>
            <a:r>
              <a:rPr lang="en-US" sz="2200" dirty="0"/>
              <a:t>new developments</a:t>
            </a:r>
          </a:p>
        </p:txBody>
      </p:sp>
      <p:sp>
        <p:nvSpPr>
          <p:cNvPr id="22" name="TextBox 21">
            <a:extLst>
              <a:ext uri="{FF2B5EF4-FFF2-40B4-BE49-F238E27FC236}">
                <a16:creationId xmlns:a16="http://schemas.microsoft.com/office/drawing/2014/main" id="{A506F1E3-793B-A64A-A02A-84B918E5FAE6}"/>
              </a:ext>
            </a:extLst>
          </p:cNvPr>
          <p:cNvSpPr txBox="1"/>
          <p:nvPr/>
        </p:nvSpPr>
        <p:spPr>
          <a:xfrm>
            <a:off x="1082070" y="5458508"/>
            <a:ext cx="3591619" cy="1107996"/>
          </a:xfrm>
          <a:prstGeom prst="rect">
            <a:avLst/>
          </a:prstGeom>
          <a:noFill/>
        </p:spPr>
        <p:txBody>
          <a:bodyPr wrap="square" rtlCol="0">
            <a:spAutoFit/>
          </a:bodyPr>
          <a:lstStyle/>
          <a:p>
            <a:pPr marL="285750" indent="-285750">
              <a:buFont typeface="Arial" panose="020B0604020202020204" pitchFamily="34" charset="0"/>
              <a:buChar char="•"/>
            </a:pPr>
            <a:r>
              <a:rPr lang="en-US" sz="2200" dirty="0"/>
              <a:t>Investigative documentary</a:t>
            </a:r>
          </a:p>
          <a:p>
            <a:pPr marL="285750" indent="-285750">
              <a:buFont typeface="Arial" panose="020B0604020202020204" pitchFamily="34" charset="0"/>
              <a:buChar char="•"/>
            </a:pPr>
            <a:r>
              <a:rPr lang="en-US" sz="2200" dirty="0"/>
              <a:t>The full picture of China’s organ transplant industry</a:t>
            </a:r>
          </a:p>
        </p:txBody>
      </p:sp>
      <p:pic>
        <p:nvPicPr>
          <p:cNvPr id="4" name="图片 3" descr="图片包含 武器, 餐刀&#10;&#10;描述已自动生成">
            <a:extLst>
              <a:ext uri="{FF2B5EF4-FFF2-40B4-BE49-F238E27FC236}">
                <a16:creationId xmlns:a16="http://schemas.microsoft.com/office/drawing/2014/main" id="{74A6F899-9611-4D41-80E4-798041E1ED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964" y="2995764"/>
            <a:ext cx="4028511" cy="2281840"/>
          </a:xfrm>
          <a:prstGeom prst="rect">
            <a:avLst/>
          </a:prstGeom>
        </p:spPr>
      </p:pic>
      <p:sp>
        <p:nvSpPr>
          <p:cNvPr id="18" name="Text Placeholder 2">
            <a:extLst>
              <a:ext uri="{FF2B5EF4-FFF2-40B4-BE49-F238E27FC236}">
                <a16:creationId xmlns:a16="http://schemas.microsoft.com/office/drawing/2014/main" id="{983344CE-A347-4590-8ABE-7206F4341D8D}"/>
              </a:ext>
            </a:extLst>
          </p:cNvPr>
          <p:cNvSpPr>
            <a:spLocks noGrp="1"/>
          </p:cNvSpPr>
          <p:nvPr>
            <p:ph type="body" idx="1"/>
          </p:nvPr>
        </p:nvSpPr>
        <p:spPr>
          <a:xfrm>
            <a:off x="1005107" y="528638"/>
            <a:ext cx="5471958" cy="1152180"/>
          </a:xfrm>
        </p:spPr>
        <p:txBody>
          <a:bodyPr>
            <a:noAutofit/>
          </a:bodyPr>
          <a:lstStyle/>
          <a:p>
            <a:pPr>
              <a:lnSpc>
                <a:spcPct val="100000"/>
              </a:lnSpc>
              <a:spcBef>
                <a:spcPts val="1800"/>
              </a:spcBef>
            </a:pPr>
            <a:r>
              <a:rPr lang="en-US" sz="4400" b="1" dirty="0">
                <a:solidFill>
                  <a:srgbClr val="800000"/>
                </a:solidFill>
              </a:rPr>
              <a:t>COHRC Reports</a:t>
            </a:r>
          </a:p>
        </p:txBody>
      </p:sp>
    </p:spTree>
    <p:extLst>
      <p:ext uri="{BB962C8B-B14F-4D97-AF65-F5344CB8AC3E}">
        <p14:creationId xmlns:p14="http://schemas.microsoft.com/office/powerpoint/2010/main" val="371342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9042974-F045-4AAE-A622-5F5F9F70F685}"/>
              </a:ext>
            </a:extLst>
          </p:cNvPr>
          <p:cNvCxnSpPr/>
          <p:nvPr/>
        </p:nvCxnSpPr>
        <p:spPr>
          <a:xfrm>
            <a:off x="2"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770B5896-1035-462D-874F-68DB5C1B8588}"/>
              </a:ext>
            </a:extLst>
          </p:cNvPr>
          <p:cNvSpPr>
            <a:spLocks noGrp="1"/>
          </p:cNvSpPr>
          <p:nvPr>
            <p:ph type="body" idx="1"/>
          </p:nvPr>
        </p:nvSpPr>
        <p:spPr>
          <a:xfrm>
            <a:off x="990600" y="497177"/>
            <a:ext cx="6508751" cy="665162"/>
          </a:xfrm>
        </p:spPr>
        <p:txBody>
          <a:bodyPr rtlCol="0">
            <a:normAutofit fontScale="92500" lnSpcReduction="10000"/>
          </a:bodyPr>
          <a:lstStyle/>
          <a:p>
            <a:pPr fontAlgn="auto">
              <a:lnSpc>
                <a:spcPct val="120000"/>
              </a:lnSpc>
              <a:spcAft>
                <a:spcPts val="0"/>
              </a:spcAft>
              <a:defRPr/>
            </a:pPr>
            <a:r>
              <a:rPr lang="en-US" altLang="zh-CN" sz="3700" b="1" dirty="0">
                <a:solidFill>
                  <a:srgbClr val="940301"/>
                </a:solidFill>
              </a:rPr>
              <a:t>Primary Victims</a:t>
            </a:r>
            <a:endParaRPr lang="en-US" sz="900" dirty="0">
              <a:solidFill>
                <a:srgbClr val="940301"/>
              </a:solidFill>
            </a:endParaRPr>
          </a:p>
        </p:txBody>
      </p:sp>
      <p:sp>
        <p:nvSpPr>
          <p:cNvPr id="5" name="Text Placeholder 2">
            <a:extLst>
              <a:ext uri="{FF2B5EF4-FFF2-40B4-BE49-F238E27FC236}">
                <a16:creationId xmlns:a16="http://schemas.microsoft.com/office/drawing/2014/main" id="{6ED3CB99-57D6-41F0-A0E0-019A5508DBE9}"/>
              </a:ext>
            </a:extLst>
          </p:cNvPr>
          <p:cNvSpPr txBox="1">
            <a:spLocks/>
          </p:cNvSpPr>
          <p:nvPr/>
        </p:nvSpPr>
        <p:spPr bwMode="auto">
          <a:xfrm>
            <a:off x="605589" y="2005269"/>
            <a:ext cx="11498266" cy="415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marL="0" indent="0" algn="l" rtl="0" fontAlgn="base">
              <a:lnSpc>
                <a:spcPct val="90000"/>
              </a:lnSpc>
              <a:spcBef>
                <a:spcPts val="1000"/>
              </a:spcBef>
              <a:spcAft>
                <a:spcPct val="0"/>
              </a:spcAft>
              <a:buFont typeface="Arial" panose="020B0604020202020204" pitchFamily="34" charset="0"/>
              <a:buNone/>
              <a:defRPr sz="2400" kern="1200">
                <a:solidFill>
                  <a:schemeClr val="tx1">
                    <a:tint val="75000"/>
                  </a:schemeClr>
                </a:solidFill>
                <a:latin typeface="+mn-lt"/>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000" kern="1200">
                <a:solidFill>
                  <a:schemeClr val="tx1">
                    <a:tint val="75000"/>
                  </a:schemeClr>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55600" indent="-355600" fontAlgn="auto">
              <a:spcBef>
                <a:spcPts val="1800"/>
              </a:spcBef>
              <a:spcAft>
                <a:spcPts val="0"/>
              </a:spcAft>
              <a:buFont typeface="Arial" panose="020B0604020202020204" pitchFamily="34" charset="0"/>
              <a:buChar char="•"/>
              <a:defRPr/>
            </a:pPr>
            <a:r>
              <a:rPr lang="en-US" sz="2800" dirty="0">
                <a:solidFill>
                  <a:schemeClr val="tx1">
                    <a:lumMod val="75000"/>
                    <a:lumOff val="25000"/>
                  </a:schemeClr>
                </a:solidFill>
              </a:rPr>
              <a:t>Falun Gong: 70 million when the persecution started in 1999</a:t>
            </a:r>
          </a:p>
          <a:p>
            <a:pPr marL="812800" lvl="1" indent="-355600" fontAlgn="auto">
              <a:spcBef>
                <a:spcPts val="1800"/>
              </a:spcBef>
              <a:spcAft>
                <a:spcPts val="0"/>
              </a:spcAft>
              <a:buFont typeface="Courier New" panose="02070309020205020404" pitchFamily="49" charset="0"/>
              <a:buChar char="o"/>
              <a:defRPr/>
            </a:pPr>
            <a:r>
              <a:rPr lang="en-US" sz="2600" dirty="0">
                <a:solidFill>
                  <a:schemeClr val="tx1">
                    <a:lumMod val="75000"/>
                    <a:lumOff val="25000"/>
                  </a:schemeClr>
                </a:solidFill>
              </a:rPr>
              <a:t>persecution unmatched in scale, sophistication, cruelty and longevity</a:t>
            </a:r>
          </a:p>
          <a:p>
            <a:pPr marL="355600" indent="-355600" fontAlgn="auto">
              <a:lnSpc>
                <a:spcPct val="110000"/>
              </a:lnSpc>
              <a:spcBef>
                <a:spcPts val="2400"/>
              </a:spcBef>
              <a:spcAft>
                <a:spcPts val="0"/>
              </a:spcAft>
              <a:buFont typeface="Arial" panose="020B0604020202020204" pitchFamily="34" charset="0"/>
              <a:buChar char="•"/>
              <a:defRPr/>
            </a:pPr>
            <a:r>
              <a:rPr lang="en-US" sz="2800" dirty="0">
                <a:solidFill>
                  <a:schemeClr val="tx1">
                    <a:lumMod val="75000"/>
                    <a:lumOff val="25000"/>
                  </a:schemeClr>
                </a:solidFill>
              </a:rPr>
              <a:t>Uyghurs: 24 million in Xinjiang</a:t>
            </a:r>
          </a:p>
          <a:p>
            <a:pPr marL="812800" lvl="1" indent="-355600" fontAlgn="auto">
              <a:spcBef>
                <a:spcPts val="1800"/>
              </a:spcBef>
              <a:spcAft>
                <a:spcPts val="0"/>
              </a:spcAft>
              <a:buFont typeface="Courier New" panose="02070309020205020404" pitchFamily="49" charset="0"/>
              <a:buChar char="o"/>
              <a:defRPr/>
            </a:pPr>
            <a:r>
              <a:rPr lang="en-US" sz="2600" dirty="0">
                <a:solidFill>
                  <a:schemeClr val="tx1">
                    <a:lumMod val="75000"/>
                    <a:lumOff val="25000"/>
                  </a:schemeClr>
                </a:solidFill>
              </a:rPr>
              <a:t>more recent and limited in scope</a:t>
            </a:r>
          </a:p>
          <a:p>
            <a:pPr marL="812800" lvl="1" indent="-355600" fontAlgn="auto">
              <a:spcBef>
                <a:spcPts val="1200"/>
              </a:spcBef>
              <a:spcAft>
                <a:spcPts val="0"/>
              </a:spcAft>
              <a:buFont typeface="Courier New" panose="02070309020205020404" pitchFamily="49" charset="0"/>
              <a:buChar char="o"/>
              <a:defRPr/>
            </a:pPr>
            <a:r>
              <a:rPr lang="en-US" sz="2600" dirty="0">
                <a:solidFill>
                  <a:schemeClr val="tx1">
                    <a:lumMod val="75000"/>
                    <a:lumOff val="25000"/>
                  </a:schemeClr>
                </a:solidFill>
              </a:rPr>
              <a:t>more evidence of organ harvesting could emerge over time</a:t>
            </a:r>
          </a:p>
          <a:p>
            <a:pPr marL="355600" indent="-355600" fontAlgn="auto">
              <a:lnSpc>
                <a:spcPct val="110000"/>
              </a:lnSpc>
              <a:spcBef>
                <a:spcPts val="2400"/>
              </a:spcBef>
              <a:spcAft>
                <a:spcPts val="0"/>
              </a:spcAft>
              <a:buFont typeface="Arial" panose="020B0604020202020204" pitchFamily="34" charset="0"/>
              <a:buChar char="•"/>
              <a:defRPr/>
            </a:pPr>
            <a:r>
              <a:rPr lang="en-US" sz="2800" dirty="0">
                <a:solidFill>
                  <a:schemeClr val="tx1">
                    <a:lumMod val="75000"/>
                    <a:lumOff val="25000"/>
                  </a:schemeClr>
                </a:solidFill>
              </a:rPr>
              <a:t>Other religious groups, such as Tibetans and House Christians, as well as other prisoners of conscience, dissidents and migrants</a:t>
            </a:r>
          </a:p>
          <a:p>
            <a:pPr marL="355600" indent="-355600" fontAlgn="auto">
              <a:lnSpc>
                <a:spcPct val="110000"/>
              </a:lnSpc>
              <a:spcBef>
                <a:spcPts val="2400"/>
              </a:spcBef>
              <a:spcAft>
                <a:spcPts val="0"/>
              </a:spcAft>
              <a:buFont typeface="Arial" panose="020B0604020202020204" pitchFamily="34" charset="0"/>
              <a:buChar char="•"/>
              <a:defRPr/>
            </a:pPr>
            <a:r>
              <a:rPr lang="en-US" sz="2800" dirty="0">
                <a:solidFill>
                  <a:schemeClr val="tx1">
                    <a:lumMod val="75000"/>
                    <a:lumOff val="25000"/>
                  </a:schemeClr>
                </a:solidFill>
              </a:rPr>
              <a:t>The lives and fates of different groups are all intertwined. Risk to one group is risk </a:t>
            </a:r>
            <a:r>
              <a:rPr lang="en-US" sz="2800" spc="-30" dirty="0">
                <a:solidFill>
                  <a:schemeClr val="tx1">
                    <a:lumMod val="75000"/>
                    <a:lumOff val="25000"/>
                  </a:schemeClr>
                </a:solidFill>
              </a:rPr>
              <a:t>to all</a:t>
            </a:r>
            <a:endParaRPr lang="en-US" sz="2800" dirty="0">
              <a:solidFill>
                <a:schemeClr val="tx1">
                  <a:lumMod val="75000"/>
                  <a:lumOff val="25000"/>
                </a:schemeClr>
              </a:solidFill>
            </a:endParaRPr>
          </a:p>
        </p:txBody>
      </p:sp>
    </p:spTree>
    <p:extLst>
      <p:ext uri="{BB962C8B-B14F-4D97-AF65-F5344CB8AC3E}">
        <p14:creationId xmlns:p14="http://schemas.microsoft.com/office/powerpoint/2010/main" val="1019950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2">
            <a:extLst>
              <a:ext uri="{FF2B5EF4-FFF2-40B4-BE49-F238E27FC236}">
                <a16:creationId xmlns:a16="http://schemas.microsoft.com/office/drawing/2014/main" id="{FD494186-D066-413F-B21A-92004DC52417}"/>
              </a:ext>
            </a:extLst>
          </p:cNvPr>
          <p:cNvSpPr/>
          <p:nvPr/>
        </p:nvSpPr>
        <p:spPr>
          <a:xfrm>
            <a:off x="3556000" y="1596891"/>
            <a:ext cx="4858952" cy="5063835"/>
          </a:xfrm>
          <a:prstGeom prst="rect">
            <a:avLst/>
          </a:prstGeom>
        </p:spPr>
        <p:txBody>
          <a:bodyPr wrap="square" lIns="356659" tIns="45409" rIns="198144" bIns="45409">
            <a:spAutoFit/>
          </a:bodyPr>
          <a:lstStyle/>
          <a:p>
            <a:pPr marL="185738" indent="-174625">
              <a:lnSpc>
                <a:spcPct val="90000"/>
              </a:lnSpc>
              <a:spcBef>
                <a:spcPts val="1200"/>
              </a:spcBef>
              <a:buFont typeface="Arial" panose="020B0604020202020204" pitchFamily="34" charset="0"/>
              <a:buChar char="•"/>
            </a:pPr>
            <a:r>
              <a:rPr lang="en-US" altLang="zh-CN" sz="2300" dirty="0"/>
              <a:t>In August 2017, </a:t>
            </a:r>
            <a:r>
              <a:rPr lang="en-US" altLang="zh-CN" sz="2300" spc="-90" dirty="0"/>
              <a:t>international experts were invited, for the first time, </a:t>
            </a:r>
            <a:r>
              <a:rPr lang="en-US" altLang="zh-CN" sz="2300" dirty="0"/>
              <a:t>to tour the Calmette International Hospital in Kunming. </a:t>
            </a:r>
          </a:p>
          <a:p>
            <a:pPr marL="185738" indent="-174625">
              <a:lnSpc>
                <a:spcPct val="90000"/>
              </a:lnSpc>
              <a:spcBef>
                <a:spcPts val="1200"/>
              </a:spcBef>
              <a:buFont typeface="Arial" panose="020B0604020202020204" pitchFamily="34" charset="0"/>
              <a:buChar char="•"/>
            </a:pPr>
            <a:r>
              <a:rPr lang="en-US" altLang="zh-CN" sz="2300" dirty="0"/>
              <a:t>In Oct 2016, Calmette performed 16 transplants in a single day. </a:t>
            </a:r>
          </a:p>
          <a:p>
            <a:pPr marL="185738" indent="-174625">
              <a:lnSpc>
                <a:spcPct val="90000"/>
              </a:lnSpc>
              <a:spcBef>
                <a:spcPts val="1200"/>
              </a:spcBef>
              <a:buFont typeface="Arial" panose="020B0604020202020204" pitchFamily="34" charset="0"/>
              <a:buChar char="•"/>
            </a:pPr>
            <a:r>
              <a:rPr lang="en-US" altLang="zh-CN" sz="2300" dirty="0"/>
              <a:t>In Mar 2017, personnel from the Oklahoma Transplant Center in the United States were invited to perform 15 transplants in 24 hours.</a:t>
            </a:r>
          </a:p>
          <a:p>
            <a:pPr marL="185738" indent="-174625">
              <a:lnSpc>
                <a:spcPct val="90000"/>
              </a:lnSpc>
              <a:spcBef>
                <a:spcPts val="1200"/>
              </a:spcBef>
              <a:buFont typeface="Arial" panose="020B0604020202020204" pitchFamily="34" charset="0"/>
              <a:buChar char="•"/>
            </a:pPr>
            <a:r>
              <a:rPr lang="en-US" altLang="zh-CN" sz="2300" dirty="0"/>
              <a:t>Entire Yunnan province averaged only 47 voluntary organ donations per year over the prior four years.</a:t>
            </a:r>
          </a:p>
          <a:p>
            <a:endParaRPr lang="de-DE" sz="2400" dirty="0">
              <a:solidFill>
                <a:schemeClr val="tx1">
                  <a:lumMod val="95000"/>
                  <a:lumOff val="5000"/>
                </a:schemeClr>
              </a:solidFill>
            </a:endParaRPr>
          </a:p>
        </p:txBody>
      </p:sp>
      <p:sp>
        <p:nvSpPr>
          <p:cNvPr id="5" name="AutoShape 796">
            <a:extLst>
              <a:ext uri="{FF2B5EF4-FFF2-40B4-BE49-F238E27FC236}">
                <a16:creationId xmlns:a16="http://schemas.microsoft.com/office/drawing/2014/main" id="{0D16A866-7C67-488A-999D-E3E6561F5EAA}"/>
              </a:ext>
            </a:extLst>
          </p:cNvPr>
          <p:cNvSpPr>
            <a:spLocks noChangeArrowheads="1"/>
          </p:cNvSpPr>
          <p:nvPr/>
        </p:nvSpPr>
        <p:spPr bwMode="auto">
          <a:xfrm>
            <a:off x="279401" y="526501"/>
            <a:ext cx="7886976" cy="745452"/>
          </a:xfrm>
          <a:prstGeom prst="roundRect">
            <a:avLst>
              <a:gd name="adj" fmla="val 208"/>
            </a:avLst>
          </a:prstGeom>
          <a:noFill/>
          <a:ln w="9525">
            <a:noFill/>
            <a:round/>
            <a:headEnd/>
            <a:tailEnd/>
          </a:ln>
        </p:spPr>
        <p:txBody>
          <a:bodyPr lIns="454089" tIns="98563" rIns="189543" bIns="98563" anchor="ctr"/>
          <a:lstStyle/>
          <a:p>
            <a:pPr defTabSz="1924820">
              <a:lnSpc>
                <a:spcPct val="93000"/>
              </a:lnSpc>
              <a:spcBef>
                <a:spcPct val="0"/>
              </a:spcBef>
              <a:buClr>
                <a:srgbClr val="EAEAEA"/>
              </a:buClr>
              <a:tabLst>
                <a:tab pos="0" algn="l"/>
                <a:tab pos="1924820" algn="l"/>
                <a:tab pos="3853179" algn="l"/>
                <a:tab pos="5778000" algn="l"/>
                <a:tab pos="7702820" algn="l"/>
                <a:tab pos="9631177" algn="l"/>
                <a:tab pos="11552460" algn="l"/>
                <a:tab pos="13480817" algn="l"/>
                <a:tab pos="15405638" algn="l"/>
                <a:tab pos="17333997" algn="l"/>
                <a:tab pos="19255278" algn="l"/>
                <a:tab pos="21183637" algn="l"/>
                <a:tab pos="21342859" algn="l"/>
                <a:tab pos="22867855" algn="l"/>
                <a:tab pos="24392849" algn="l"/>
                <a:tab pos="25917846" algn="l"/>
              </a:tabLst>
            </a:pPr>
            <a:r>
              <a:rPr lang="en-US" sz="3600" b="1" dirty="0">
                <a:solidFill>
                  <a:srgbClr val="79151A"/>
                </a:solidFill>
              </a:rPr>
              <a:t>Tours by International Experts</a:t>
            </a:r>
          </a:p>
        </p:txBody>
      </p:sp>
      <p:pic>
        <p:nvPicPr>
          <p:cNvPr id="6" name="图片 5">
            <a:extLst>
              <a:ext uri="{FF2B5EF4-FFF2-40B4-BE49-F238E27FC236}">
                <a16:creationId xmlns:a16="http://schemas.microsoft.com/office/drawing/2014/main" id="{6144F327-4FFC-425D-931B-994A73ABE697}"/>
              </a:ext>
            </a:extLst>
          </p:cNvPr>
          <p:cNvPicPr>
            <a:picLocks noChangeAspect="1"/>
          </p:cNvPicPr>
          <p:nvPr/>
        </p:nvPicPr>
        <p:blipFill rotWithShape="1">
          <a:blip r:embed="rId3"/>
          <a:srcRect l="11822" t="18078" r="58941" b="9160"/>
          <a:stretch/>
        </p:blipFill>
        <p:spPr>
          <a:xfrm>
            <a:off x="20743" y="1606951"/>
            <a:ext cx="3686286" cy="5251049"/>
          </a:xfrm>
          <a:prstGeom prst="rect">
            <a:avLst/>
          </a:prstGeom>
        </p:spPr>
      </p:pic>
      <p:cxnSp>
        <p:nvCxnSpPr>
          <p:cNvPr id="7" name="Straight Connector 4">
            <a:extLst>
              <a:ext uri="{FF2B5EF4-FFF2-40B4-BE49-F238E27FC236}">
                <a16:creationId xmlns:a16="http://schemas.microsoft.com/office/drawing/2014/main" id="{01581049-6AA1-4712-BD00-F6237DC3EB3E}"/>
              </a:ext>
            </a:extLst>
          </p:cNvPr>
          <p:cNvCxnSpPr/>
          <p:nvPr/>
        </p:nvCxnSpPr>
        <p:spPr>
          <a:xfrm>
            <a:off x="20743" y="1600487"/>
            <a:ext cx="12184063" cy="0"/>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8" name="图片 7" descr="图片包含 草, 户外, 天空, 人员&#10;&#10;描述已自动生成">
            <a:extLst>
              <a:ext uri="{FF2B5EF4-FFF2-40B4-BE49-F238E27FC236}">
                <a16:creationId xmlns:a16="http://schemas.microsoft.com/office/drawing/2014/main" id="{24910FAE-262C-7E45-99AA-23BFCFF292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9000" y="1600486"/>
            <a:ext cx="3683000" cy="2588443"/>
          </a:xfrm>
          <a:prstGeom prst="rect">
            <a:avLst/>
          </a:prstGeom>
        </p:spPr>
      </p:pic>
      <p:pic>
        <p:nvPicPr>
          <p:cNvPr id="9" name="图片 11" descr="图片包含 人员, 草, 户外, 天空&#10;&#10;描述已自动生成">
            <a:extLst>
              <a:ext uri="{FF2B5EF4-FFF2-40B4-BE49-F238E27FC236}">
                <a16:creationId xmlns:a16="http://schemas.microsoft.com/office/drawing/2014/main" id="{3DF67F81-9096-FB41-AA03-4A2328FE43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9000" y="4269557"/>
            <a:ext cx="3683000" cy="2588443"/>
          </a:xfrm>
          <a:prstGeom prst="rect">
            <a:avLst/>
          </a:prstGeom>
        </p:spPr>
      </p:pic>
    </p:spTree>
    <p:extLst>
      <p:ext uri="{BB962C8B-B14F-4D97-AF65-F5344CB8AC3E}">
        <p14:creationId xmlns:p14="http://schemas.microsoft.com/office/powerpoint/2010/main" val="2442278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9042974-F045-4AAE-A622-5F5F9F70F685}"/>
              </a:ext>
            </a:extLst>
          </p:cNvPr>
          <p:cNvCxnSpPr/>
          <p:nvPr/>
        </p:nvCxnSpPr>
        <p:spPr>
          <a:xfrm>
            <a:off x="2"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770B5896-1035-462D-874F-68DB5C1B8588}"/>
              </a:ext>
            </a:extLst>
          </p:cNvPr>
          <p:cNvSpPr>
            <a:spLocks noGrp="1"/>
          </p:cNvSpPr>
          <p:nvPr>
            <p:ph type="body" idx="1"/>
          </p:nvPr>
        </p:nvSpPr>
        <p:spPr>
          <a:xfrm>
            <a:off x="916858" y="524403"/>
            <a:ext cx="6508751" cy="665162"/>
          </a:xfrm>
        </p:spPr>
        <p:txBody>
          <a:bodyPr rtlCol="0">
            <a:normAutofit fontScale="92500" lnSpcReduction="10000"/>
          </a:bodyPr>
          <a:lstStyle/>
          <a:p>
            <a:pPr fontAlgn="auto">
              <a:lnSpc>
                <a:spcPct val="120000"/>
              </a:lnSpc>
              <a:spcAft>
                <a:spcPts val="0"/>
              </a:spcAft>
              <a:defRPr/>
            </a:pPr>
            <a:r>
              <a:rPr lang="en-US" altLang="zh-CN" sz="3700" b="1" dirty="0">
                <a:solidFill>
                  <a:srgbClr val="940301"/>
                </a:solidFill>
              </a:rPr>
              <a:t>Medical Collaboration</a:t>
            </a:r>
            <a:endParaRPr lang="en-US" sz="900" dirty="0">
              <a:solidFill>
                <a:srgbClr val="940301"/>
              </a:solidFill>
            </a:endParaRPr>
          </a:p>
        </p:txBody>
      </p:sp>
      <p:sp>
        <p:nvSpPr>
          <p:cNvPr id="5" name="Text Placeholder 2">
            <a:extLst>
              <a:ext uri="{FF2B5EF4-FFF2-40B4-BE49-F238E27FC236}">
                <a16:creationId xmlns:a16="http://schemas.microsoft.com/office/drawing/2014/main" id="{6ED3CB99-57D6-41F0-A0E0-019A5508DBE9}"/>
              </a:ext>
            </a:extLst>
          </p:cNvPr>
          <p:cNvSpPr txBox="1">
            <a:spLocks/>
          </p:cNvSpPr>
          <p:nvPr/>
        </p:nvSpPr>
        <p:spPr bwMode="auto">
          <a:xfrm>
            <a:off x="669822" y="1683873"/>
            <a:ext cx="11003066" cy="50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25000" lnSpcReduction="20000"/>
          </a:bodyPr>
          <a:lstStyle>
            <a:lvl1pPr marL="0" indent="0" algn="l" rtl="0" fontAlgn="base">
              <a:lnSpc>
                <a:spcPct val="90000"/>
              </a:lnSpc>
              <a:spcBef>
                <a:spcPts val="1000"/>
              </a:spcBef>
              <a:spcAft>
                <a:spcPct val="0"/>
              </a:spcAft>
              <a:buFont typeface="Arial" panose="020B0604020202020204" pitchFamily="34" charset="0"/>
              <a:buNone/>
              <a:defRPr sz="2400" kern="1200">
                <a:solidFill>
                  <a:schemeClr val="tx1">
                    <a:tint val="75000"/>
                  </a:schemeClr>
                </a:solidFill>
                <a:latin typeface="+mn-lt"/>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000" kern="1200">
                <a:solidFill>
                  <a:schemeClr val="tx1">
                    <a:tint val="75000"/>
                  </a:schemeClr>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auto">
              <a:lnSpc>
                <a:spcPct val="100000"/>
              </a:lnSpc>
              <a:spcBef>
                <a:spcPts val="1800"/>
              </a:spcBef>
              <a:spcAft>
                <a:spcPts val="0"/>
              </a:spcAft>
              <a:defRPr/>
            </a:pPr>
            <a:r>
              <a:rPr lang="en-CA" sz="2900" i="1" dirty="0">
                <a:solidFill>
                  <a:srgbClr val="79151A"/>
                </a:solidFill>
              </a:rPr>
              <a:t>Disclaimer: Every person is innocent until proven guilty. Any reference to specific persons or institutions is only made for the purpose of demonstrating a general state of international collaboration, and should not be taken as indications of any wrongdoing or guilt for the persons or institutions concerned. </a:t>
            </a:r>
          </a:p>
          <a:p>
            <a:pPr marL="355600" indent="-355600" fontAlgn="auto">
              <a:lnSpc>
                <a:spcPct val="105000"/>
              </a:lnSpc>
              <a:spcBef>
                <a:spcPts val="1200"/>
              </a:spcBef>
              <a:spcAft>
                <a:spcPts val="0"/>
              </a:spcAft>
              <a:buFont typeface="Arial" panose="020B0604020202020204" pitchFamily="34" charset="0"/>
              <a:buChar char="•"/>
              <a:defRPr/>
            </a:pPr>
            <a:r>
              <a:rPr lang="en-US" altLang="zh-CN" sz="7200" dirty="0">
                <a:solidFill>
                  <a:schemeClr val="tx1">
                    <a:lumMod val="95000"/>
                    <a:lumOff val="5000"/>
                  </a:schemeClr>
                </a:solidFill>
              </a:rPr>
              <a:t>In 2003, </a:t>
            </a:r>
            <a:r>
              <a:rPr lang="en-US" altLang="zh-CN" sz="7200" i="1" dirty="0">
                <a:solidFill>
                  <a:schemeClr val="tx1">
                    <a:lumMod val="95000"/>
                    <a:lumOff val="5000"/>
                  </a:schemeClr>
                </a:solidFill>
              </a:rPr>
              <a:t>Xi'an </a:t>
            </a:r>
            <a:r>
              <a:rPr lang="en-US" altLang="zh-CN" sz="7200" i="1" dirty="0" err="1">
                <a:solidFill>
                  <a:schemeClr val="tx1">
                    <a:lumMod val="95000"/>
                    <a:lumOff val="5000"/>
                  </a:schemeClr>
                </a:solidFill>
              </a:rPr>
              <a:t>Jiaotong</a:t>
            </a:r>
            <a:r>
              <a:rPr lang="en-US" altLang="zh-CN" sz="7200" i="1" dirty="0">
                <a:solidFill>
                  <a:schemeClr val="tx1">
                    <a:lumMod val="95000"/>
                    <a:lumOff val="5000"/>
                  </a:schemeClr>
                </a:solidFill>
              </a:rPr>
              <a:t> University </a:t>
            </a:r>
            <a:r>
              <a:rPr lang="en-US" altLang="zh-CN" sz="7200" dirty="0">
                <a:solidFill>
                  <a:schemeClr val="tx1">
                    <a:lumMod val="95000"/>
                    <a:lumOff val="5000"/>
                  </a:schemeClr>
                </a:solidFill>
              </a:rPr>
              <a:t>and the </a:t>
            </a:r>
            <a:r>
              <a:rPr lang="en-US" altLang="zh-CN" sz="7200" i="1" dirty="0" err="1">
                <a:solidFill>
                  <a:schemeClr val="tx1">
                    <a:lumMod val="95000"/>
                    <a:lumOff val="5000"/>
                  </a:schemeClr>
                </a:solidFill>
              </a:rPr>
              <a:t>Terasaki</a:t>
            </a:r>
            <a:r>
              <a:rPr lang="en-US" altLang="zh-CN" sz="7200" i="1" dirty="0">
                <a:solidFill>
                  <a:schemeClr val="tx1">
                    <a:lumMod val="95000"/>
                    <a:lumOff val="5000"/>
                  </a:schemeClr>
                </a:solidFill>
              </a:rPr>
              <a:t> Laboratory </a:t>
            </a:r>
            <a:r>
              <a:rPr lang="en-US" altLang="zh-CN" sz="7200" dirty="0">
                <a:solidFill>
                  <a:schemeClr val="tx1">
                    <a:lumMod val="95000"/>
                    <a:lumOff val="5000"/>
                  </a:schemeClr>
                </a:solidFill>
              </a:rPr>
              <a:t>in the United States jointly established the </a:t>
            </a:r>
            <a:r>
              <a:rPr lang="en-US" altLang="zh-CN" sz="7200" i="1" dirty="0">
                <a:solidFill>
                  <a:schemeClr val="tx1">
                    <a:lumMod val="95000"/>
                    <a:lumOff val="5000"/>
                  </a:schemeClr>
                </a:solidFill>
              </a:rPr>
              <a:t>Organ Transplant Tissue Typing Technology Training Center </a:t>
            </a:r>
            <a:r>
              <a:rPr lang="en-US" altLang="zh-CN" sz="7200" dirty="0">
                <a:solidFill>
                  <a:schemeClr val="tx1">
                    <a:lumMod val="95000"/>
                    <a:lumOff val="5000"/>
                  </a:schemeClr>
                </a:solidFill>
              </a:rPr>
              <a:t>in northwestern China. By December 2012, this center had trained more than 500 medical professionals from other domestic institutions.</a:t>
            </a:r>
          </a:p>
          <a:p>
            <a:pPr marL="355600" indent="-355600" fontAlgn="auto">
              <a:lnSpc>
                <a:spcPct val="105000"/>
              </a:lnSpc>
              <a:spcBef>
                <a:spcPts val="900"/>
              </a:spcBef>
              <a:spcAft>
                <a:spcPts val="0"/>
              </a:spcAft>
              <a:buFont typeface="Arial" panose="020B0604020202020204" pitchFamily="34" charset="0"/>
              <a:buChar char="•"/>
              <a:defRPr/>
            </a:pPr>
            <a:r>
              <a:rPr lang="en-US" altLang="zh-CN" sz="7200" dirty="0">
                <a:solidFill>
                  <a:schemeClr val="tx1">
                    <a:lumMod val="95000"/>
                    <a:lumOff val="5000"/>
                  </a:schemeClr>
                </a:solidFill>
              </a:rPr>
              <a:t>In June 2006, the </a:t>
            </a:r>
            <a:r>
              <a:rPr lang="en-US" altLang="zh-CN" sz="7200" i="1" dirty="0">
                <a:solidFill>
                  <a:schemeClr val="tx1">
                    <a:lumMod val="95000"/>
                    <a:lumOff val="5000"/>
                  </a:schemeClr>
                </a:solidFill>
              </a:rPr>
              <a:t>China Medical Board (CMB) </a:t>
            </a:r>
            <a:r>
              <a:rPr lang="en-US" altLang="zh-CN" sz="7200" dirty="0">
                <a:solidFill>
                  <a:schemeClr val="tx1">
                    <a:lumMod val="95000"/>
                    <a:lumOff val="5000"/>
                  </a:schemeClr>
                </a:solidFill>
              </a:rPr>
              <a:t>in New York took part in providing one million USD to assist China in the establishment three liver transplant training centers: </a:t>
            </a:r>
            <a:r>
              <a:rPr lang="en-US" altLang="zh-CN" sz="7200" i="1" dirty="0">
                <a:solidFill>
                  <a:schemeClr val="tx1">
                    <a:lumMod val="95000"/>
                    <a:lumOff val="5000"/>
                  </a:schemeClr>
                </a:solidFill>
              </a:rPr>
              <a:t>the Peking Union Medical College Hospital</a:t>
            </a:r>
            <a:r>
              <a:rPr lang="en-US" altLang="zh-CN" sz="7200" dirty="0">
                <a:solidFill>
                  <a:schemeClr val="tx1">
                    <a:lumMod val="95000"/>
                    <a:lumOff val="5000"/>
                  </a:schemeClr>
                </a:solidFill>
              </a:rPr>
              <a:t>, </a:t>
            </a:r>
            <a:r>
              <a:rPr lang="en-US" altLang="zh-CN" sz="7200" i="1" dirty="0">
                <a:solidFill>
                  <a:schemeClr val="tx1">
                    <a:lumMod val="95000"/>
                    <a:lumOff val="5000"/>
                  </a:schemeClr>
                </a:solidFill>
              </a:rPr>
              <a:t>the First Affiliated Hospital of Sun </a:t>
            </a:r>
            <a:r>
              <a:rPr lang="en-US" altLang="zh-CN" sz="7200" i="1" dirty="0" err="1">
                <a:solidFill>
                  <a:schemeClr val="tx1">
                    <a:lumMod val="95000"/>
                    <a:lumOff val="5000"/>
                  </a:schemeClr>
                </a:solidFill>
              </a:rPr>
              <a:t>Yat-sen</a:t>
            </a:r>
            <a:r>
              <a:rPr lang="en-US" altLang="zh-CN" sz="7200" i="1" dirty="0">
                <a:solidFill>
                  <a:schemeClr val="tx1">
                    <a:lumMod val="95000"/>
                    <a:lumOff val="5000"/>
                  </a:schemeClr>
                </a:solidFill>
              </a:rPr>
              <a:t> University</a:t>
            </a:r>
            <a:r>
              <a:rPr lang="en-US" altLang="zh-CN" sz="7200" dirty="0">
                <a:solidFill>
                  <a:schemeClr val="tx1">
                    <a:lumMod val="95000"/>
                    <a:lumOff val="5000"/>
                  </a:schemeClr>
                </a:solidFill>
              </a:rPr>
              <a:t>, and </a:t>
            </a:r>
            <a:r>
              <a:rPr lang="en-US" altLang="zh-CN" sz="7200" i="1" dirty="0">
                <a:solidFill>
                  <a:schemeClr val="tx1">
                    <a:lumMod val="95000"/>
                    <a:lumOff val="5000"/>
                  </a:schemeClr>
                </a:solidFill>
              </a:rPr>
              <a:t>Tianjin First Central Hospital</a:t>
            </a:r>
            <a:r>
              <a:rPr lang="en-US" altLang="zh-CN" sz="7200" dirty="0">
                <a:solidFill>
                  <a:schemeClr val="tx1">
                    <a:lumMod val="95000"/>
                    <a:lumOff val="5000"/>
                  </a:schemeClr>
                </a:solidFill>
              </a:rPr>
              <a:t>. As of 2012, the </a:t>
            </a:r>
            <a:r>
              <a:rPr lang="en-US" altLang="zh-CN" sz="7200" i="1" dirty="0">
                <a:solidFill>
                  <a:schemeClr val="tx1">
                    <a:lumMod val="95000"/>
                    <a:lumOff val="5000"/>
                  </a:schemeClr>
                </a:solidFill>
              </a:rPr>
              <a:t>Oriental Organ Transplant Center at Tianjin First Central Hospital </a:t>
            </a:r>
            <a:r>
              <a:rPr lang="en-US" altLang="zh-CN" sz="7200" dirty="0">
                <a:solidFill>
                  <a:schemeClr val="tx1">
                    <a:lumMod val="95000"/>
                    <a:lumOff val="5000"/>
                  </a:schemeClr>
                </a:solidFill>
              </a:rPr>
              <a:t>had trained over 385 transplant doctors who then became the core personnel in their departments across the country.</a:t>
            </a:r>
          </a:p>
          <a:p>
            <a:pPr marL="355600" indent="-355600" fontAlgn="auto">
              <a:lnSpc>
                <a:spcPct val="105000"/>
              </a:lnSpc>
              <a:spcBef>
                <a:spcPts val="900"/>
              </a:spcBef>
              <a:spcAft>
                <a:spcPts val="0"/>
              </a:spcAft>
              <a:buFont typeface="Arial" panose="020B0604020202020204" pitchFamily="34" charset="0"/>
              <a:buChar char="•"/>
              <a:defRPr/>
            </a:pPr>
            <a:r>
              <a:rPr lang="en-US" altLang="zh-CN" sz="7200" dirty="0">
                <a:solidFill>
                  <a:schemeClr val="tx1">
                    <a:lumMod val="95000"/>
                    <a:lumOff val="5000"/>
                  </a:schemeClr>
                </a:solidFill>
              </a:rPr>
              <a:t>In March 2018, experts of the Liver Transplantation Program at </a:t>
            </a:r>
            <a:r>
              <a:rPr lang="en-US" altLang="zh-CN" sz="7200" i="1" dirty="0">
                <a:solidFill>
                  <a:schemeClr val="tx1">
                    <a:lumMod val="95000"/>
                    <a:lumOff val="5000"/>
                  </a:schemeClr>
                </a:solidFill>
              </a:rPr>
              <a:t>University Medical Center Groningen</a:t>
            </a:r>
            <a:r>
              <a:rPr lang="en-US" altLang="zh-CN" sz="7200" dirty="0">
                <a:solidFill>
                  <a:schemeClr val="tx1">
                    <a:lumMod val="95000"/>
                    <a:lumOff val="5000"/>
                  </a:schemeClr>
                </a:solidFill>
              </a:rPr>
              <a:t> in the Netherland visited the organ transplant center at </a:t>
            </a:r>
            <a:r>
              <a:rPr lang="en-US" altLang="zh-CN" sz="7200" i="1" dirty="0">
                <a:solidFill>
                  <a:schemeClr val="tx1">
                    <a:lumMod val="95000"/>
                    <a:lumOff val="5000"/>
                  </a:schemeClr>
                </a:solidFill>
              </a:rPr>
              <a:t>the First Affiliated Hospital of Sun </a:t>
            </a:r>
            <a:r>
              <a:rPr lang="en-US" altLang="zh-CN" sz="7200" i="1" dirty="0" err="1">
                <a:solidFill>
                  <a:schemeClr val="tx1">
                    <a:lumMod val="95000"/>
                    <a:lumOff val="5000"/>
                  </a:schemeClr>
                </a:solidFill>
              </a:rPr>
              <a:t>Yat</a:t>
            </a:r>
            <a:r>
              <a:rPr lang="en-US" altLang="zh-CN" sz="7200" i="1" dirty="0">
                <a:solidFill>
                  <a:schemeClr val="tx1">
                    <a:lumMod val="95000"/>
                    <a:lumOff val="5000"/>
                  </a:schemeClr>
                </a:solidFill>
              </a:rPr>
              <a:t>-Sen University </a:t>
            </a:r>
            <a:r>
              <a:rPr lang="en-US" altLang="zh-CN" sz="7200" dirty="0">
                <a:solidFill>
                  <a:schemeClr val="tx1">
                    <a:lumMod val="95000"/>
                    <a:lumOff val="5000"/>
                  </a:schemeClr>
                </a:solidFill>
              </a:rPr>
              <a:t>to study the non-ischemic liver transplant technique and signed a cooperation agreement with the center to expand this technique internationally.</a:t>
            </a:r>
          </a:p>
          <a:p>
            <a:pPr marL="355600" indent="-355600" fontAlgn="auto">
              <a:lnSpc>
                <a:spcPct val="105000"/>
              </a:lnSpc>
              <a:spcBef>
                <a:spcPts val="900"/>
              </a:spcBef>
              <a:spcAft>
                <a:spcPts val="0"/>
              </a:spcAft>
              <a:buFont typeface="Arial" panose="020B0604020202020204" pitchFamily="34" charset="0"/>
              <a:buChar char="•"/>
              <a:defRPr/>
            </a:pPr>
            <a:r>
              <a:rPr lang="en-US" altLang="zh-CN" sz="7200" dirty="0">
                <a:solidFill>
                  <a:schemeClr val="tx1">
                    <a:lumMod val="95000"/>
                    <a:lumOff val="5000"/>
                  </a:schemeClr>
                </a:solidFill>
              </a:rPr>
              <a:t>In November 2018, </a:t>
            </a:r>
            <a:r>
              <a:rPr lang="en-US" altLang="zh-CN" sz="7200" i="1" dirty="0">
                <a:solidFill>
                  <a:schemeClr val="tx1">
                    <a:lumMod val="95000"/>
                    <a:lumOff val="5000"/>
                  </a:schemeClr>
                </a:solidFill>
              </a:rPr>
              <a:t>University of Pittsburgh Medical Center (UPMC) </a:t>
            </a:r>
            <a:r>
              <a:rPr lang="en-US" altLang="zh-CN" sz="7200" dirty="0">
                <a:solidFill>
                  <a:schemeClr val="tx1">
                    <a:lumMod val="95000"/>
                    <a:lumOff val="5000"/>
                  </a:schemeClr>
                </a:solidFill>
              </a:rPr>
              <a:t>signed a 20-year agreement with a $2 billion </a:t>
            </a:r>
            <a:r>
              <a:rPr lang="en-US" altLang="zh-CN" sz="7200" spc="-20" dirty="0">
                <a:solidFill>
                  <a:schemeClr val="tx1">
                    <a:lumMod val="95000"/>
                    <a:lumOff val="5000"/>
                  </a:schemeClr>
                </a:solidFill>
              </a:rPr>
              <a:t>investment with </a:t>
            </a:r>
            <a:r>
              <a:rPr lang="en-US" altLang="zh-CN" sz="7200" i="1" spc="-20" dirty="0">
                <a:solidFill>
                  <a:schemeClr val="tx1">
                    <a:lumMod val="95000"/>
                    <a:lumOff val="5000"/>
                  </a:schemeClr>
                </a:solidFill>
              </a:rPr>
              <a:t>Wanda Group </a:t>
            </a:r>
            <a:r>
              <a:rPr lang="en-US" altLang="zh-CN" sz="7200" spc="-20" dirty="0">
                <a:solidFill>
                  <a:schemeClr val="tx1">
                    <a:lumMod val="95000"/>
                    <a:lumOff val="5000"/>
                  </a:schemeClr>
                </a:solidFill>
              </a:rPr>
              <a:t>to build five new hospitals in China. The first </a:t>
            </a:r>
            <a:r>
              <a:rPr lang="en-US" altLang="zh-CN" sz="7200" i="1" spc="-20" dirty="0">
                <a:solidFill>
                  <a:schemeClr val="tx1">
                    <a:lumMod val="95000"/>
                    <a:lumOff val="5000"/>
                  </a:schemeClr>
                </a:solidFill>
              </a:rPr>
              <a:t>Chengdu Wanda-UPMC International </a:t>
            </a:r>
            <a:r>
              <a:rPr lang="en-US" altLang="zh-CN" sz="7200" i="1" dirty="0">
                <a:solidFill>
                  <a:schemeClr val="tx1">
                    <a:lumMod val="95000"/>
                    <a:lumOff val="5000"/>
                  </a:schemeClr>
                </a:solidFill>
              </a:rPr>
              <a:t>Hospital</a:t>
            </a:r>
            <a:r>
              <a:rPr lang="en-US" altLang="zh-CN" sz="7200" dirty="0">
                <a:solidFill>
                  <a:schemeClr val="tx1">
                    <a:lumMod val="95000"/>
                    <a:lumOff val="5000"/>
                  </a:schemeClr>
                </a:solidFill>
              </a:rPr>
              <a:t>, which broke ground in October 2019 and is scheduled to open in 2022, will serve as a model for the next four major hospitals. </a:t>
            </a:r>
            <a:r>
              <a:rPr lang="en-US" altLang="zh-CN" sz="7200" i="1" dirty="0">
                <a:solidFill>
                  <a:schemeClr val="tx1">
                    <a:lumMod val="95000"/>
                    <a:lumOff val="5000"/>
                  </a:schemeClr>
                </a:solidFill>
              </a:rPr>
              <a:t>UPMC</a:t>
            </a:r>
            <a:r>
              <a:rPr lang="en-US" altLang="zh-CN" sz="7200" dirty="0">
                <a:solidFill>
                  <a:schemeClr val="tx1">
                    <a:lumMod val="95000"/>
                    <a:lumOff val="5000"/>
                  </a:schemeClr>
                </a:solidFill>
              </a:rPr>
              <a:t> is providing assistance with the hospital’s clinical operations, technology and management, and it will get a percentage of the profits that the </a:t>
            </a:r>
            <a:r>
              <a:rPr lang="en-US" altLang="zh-CN" sz="7200" i="1" dirty="0">
                <a:solidFill>
                  <a:schemeClr val="tx1">
                    <a:lumMod val="95000"/>
                    <a:lumOff val="5000"/>
                  </a:schemeClr>
                </a:solidFill>
              </a:rPr>
              <a:t>Wanda-UPMC hospitals </a:t>
            </a:r>
            <a:r>
              <a:rPr lang="en-US" altLang="zh-CN" sz="7200" dirty="0">
                <a:solidFill>
                  <a:schemeClr val="tx1">
                    <a:lumMod val="95000"/>
                    <a:lumOff val="5000"/>
                  </a:schemeClr>
                </a:solidFill>
              </a:rPr>
              <a:t>make.</a:t>
            </a:r>
          </a:p>
          <a:p>
            <a:pPr lvl="1" fontAlgn="auto">
              <a:spcBef>
                <a:spcPts val="600"/>
              </a:spcBef>
              <a:spcAft>
                <a:spcPts val="0"/>
              </a:spcAft>
              <a:defRPr/>
            </a:pPr>
            <a:r>
              <a:rPr lang="en-US" sz="7200" dirty="0">
                <a:solidFill>
                  <a:schemeClr val="tx1">
                    <a:lumMod val="75000"/>
                    <a:lumOff val="25000"/>
                  </a:schemeClr>
                </a:solidFill>
              </a:rPr>
              <a:t>…</a:t>
            </a:r>
          </a:p>
        </p:txBody>
      </p:sp>
    </p:spTree>
    <p:extLst>
      <p:ext uri="{BB962C8B-B14F-4D97-AF65-F5344CB8AC3E}">
        <p14:creationId xmlns:p14="http://schemas.microsoft.com/office/powerpoint/2010/main" val="4122194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2">
            <a:extLst>
              <a:ext uri="{FF2B5EF4-FFF2-40B4-BE49-F238E27FC236}">
                <a16:creationId xmlns:a16="http://schemas.microsoft.com/office/drawing/2014/main" id="{FD494186-D066-413F-B21A-92004DC52417}"/>
              </a:ext>
            </a:extLst>
          </p:cNvPr>
          <p:cNvSpPr/>
          <p:nvPr/>
        </p:nvSpPr>
        <p:spPr>
          <a:xfrm>
            <a:off x="1478029" y="2634723"/>
            <a:ext cx="9235942" cy="3166906"/>
          </a:xfrm>
          <a:prstGeom prst="rect">
            <a:avLst/>
          </a:prstGeom>
        </p:spPr>
        <p:txBody>
          <a:bodyPr wrap="square" lIns="356659" tIns="45409" rIns="198144" bIns="45409">
            <a:spAutoFit/>
          </a:bodyPr>
          <a:lstStyle/>
          <a:p>
            <a:r>
              <a:rPr lang="en-US" sz="3000" b="1" dirty="0">
                <a:solidFill>
                  <a:srgbClr val="79151A"/>
                </a:solidFill>
              </a:rPr>
              <a:t>“International transplantation is like a boat, and for many years, China was swimming outside of the boat. </a:t>
            </a:r>
            <a:r>
              <a:rPr lang="en-US" sz="3000" b="1" spc="-17" dirty="0">
                <a:solidFill>
                  <a:srgbClr val="79151A"/>
                </a:solidFill>
              </a:rPr>
              <a:t>Now the boat, with China jumping on board, is moving </a:t>
            </a:r>
            <a:r>
              <a:rPr lang="en-US" sz="3000" b="1" dirty="0">
                <a:solidFill>
                  <a:srgbClr val="79151A"/>
                </a:solidFill>
              </a:rPr>
              <a:t>faster than ever before.”</a:t>
            </a:r>
            <a:r>
              <a:rPr lang="en-US" altLang="zh-CN" sz="3000" b="1" dirty="0">
                <a:solidFill>
                  <a:srgbClr val="79151A"/>
                </a:solidFill>
              </a:rPr>
              <a:t> “</a:t>
            </a:r>
            <a:r>
              <a:rPr lang="en-US" sz="3000" b="1" dirty="0">
                <a:solidFill>
                  <a:srgbClr val="79151A"/>
                </a:solidFill>
              </a:rPr>
              <a:t>China’s efforts are leading the boat’s way.”</a:t>
            </a:r>
          </a:p>
          <a:p>
            <a:pPr lvl="1">
              <a:spcBef>
                <a:spcPts val="660"/>
              </a:spcBef>
            </a:pPr>
            <a:r>
              <a:rPr lang="en-US" sz="2200" i="1" dirty="0">
                <a:solidFill>
                  <a:schemeClr val="tx1">
                    <a:lumMod val="95000"/>
                    <a:lumOff val="5000"/>
                  </a:schemeClr>
                </a:solidFill>
              </a:rPr>
              <a:t>—José Núñez, Medical Director of the World Health Organization’s organ donation and transplantation program (August 2017 and February 2018)</a:t>
            </a:r>
            <a:endParaRPr lang="de-DE" sz="2200" dirty="0">
              <a:solidFill>
                <a:schemeClr val="tx1">
                  <a:lumMod val="95000"/>
                  <a:lumOff val="5000"/>
                </a:schemeClr>
              </a:solidFill>
            </a:endParaRPr>
          </a:p>
        </p:txBody>
      </p:sp>
      <p:sp>
        <p:nvSpPr>
          <p:cNvPr id="5" name="AutoShape 796">
            <a:extLst>
              <a:ext uri="{FF2B5EF4-FFF2-40B4-BE49-F238E27FC236}">
                <a16:creationId xmlns:a16="http://schemas.microsoft.com/office/drawing/2014/main" id="{0D16A866-7C67-488A-999D-E3E6561F5EAA}"/>
              </a:ext>
            </a:extLst>
          </p:cNvPr>
          <p:cNvSpPr>
            <a:spLocks noChangeArrowheads="1"/>
          </p:cNvSpPr>
          <p:nvPr/>
        </p:nvSpPr>
        <p:spPr bwMode="auto">
          <a:xfrm>
            <a:off x="922228" y="514465"/>
            <a:ext cx="7188842" cy="745452"/>
          </a:xfrm>
          <a:prstGeom prst="roundRect">
            <a:avLst>
              <a:gd name="adj" fmla="val 208"/>
            </a:avLst>
          </a:prstGeom>
          <a:noFill/>
          <a:ln w="9525">
            <a:noFill/>
            <a:round/>
            <a:headEnd/>
            <a:tailEnd/>
          </a:ln>
        </p:spPr>
        <p:txBody>
          <a:bodyPr lIns="454089" tIns="98563" rIns="189543" bIns="98563" anchor="ctr"/>
          <a:lstStyle/>
          <a:p>
            <a:pPr defTabSz="1924820">
              <a:lnSpc>
                <a:spcPct val="93000"/>
              </a:lnSpc>
              <a:spcBef>
                <a:spcPct val="0"/>
              </a:spcBef>
              <a:buClr>
                <a:srgbClr val="EAEAEA"/>
              </a:buClr>
              <a:tabLst>
                <a:tab pos="0" algn="l"/>
                <a:tab pos="1924820" algn="l"/>
                <a:tab pos="3853179" algn="l"/>
                <a:tab pos="5778000" algn="l"/>
                <a:tab pos="7702820" algn="l"/>
                <a:tab pos="9631177" algn="l"/>
                <a:tab pos="11552460" algn="l"/>
                <a:tab pos="13480817" algn="l"/>
                <a:tab pos="15405638" algn="l"/>
                <a:tab pos="17333997" algn="l"/>
                <a:tab pos="19255278" algn="l"/>
                <a:tab pos="21183637" algn="l"/>
                <a:tab pos="21342859" algn="l"/>
                <a:tab pos="22867855" algn="l"/>
                <a:tab pos="24392849" algn="l"/>
                <a:tab pos="25917846" algn="l"/>
              </a:tabLst>
            </a:pPr>
            <a:r>
              <a:rPr lang="en-US" sz="3600" b="1" dirty="0">
                <a:solidFill>
                  <a:srgbClr val="79151A"/>
                </a:solidFill>
              </a:rPr>
              <a:t>Global Expansion and</a:t>
            </a:r>
          </a:p>
          <a:p>
            <a:pPr defTabSz="1924820">
              <a:lnSpc>
                <a:spcPct val="93000"/>
              </a:lnSpc>
              <a:spcBef>
                <a:spcPct val="0"/>
              </a:spcBef>
              <a:buClr>
                <a:srgbClr val="EAEAEA"/>
              </a:buClr>
              <a:tabLst>
                <a:tab pos="0" algn="l"/>
                <a:tab pos="1924820" algn="l"/>
                <a:tab pos="3853179" algn="l"/>
                <a:tab pos="5778000" algn="l"/>
                <a:tab pos="7702820" algn="l"/>
                <a:tab pos="9631177" algn="l"/>
                <a:tab pos="11552460" algn="l"/>
                <a:tab pos="13480817" algn="l"/>
                <a:tab pos="15405638" algn="l"/>
                <a:tab pos="17333997" algn="l"/>
                <a:tab pos="19255278" algn="l"/>
                <a:tab pos="21183637" algn="l"/>
                <a:tab pos="21342859" algn="l"/>
                <a:tab pos="22867855" algn="l"/>
                <a:tab pos="24392849" algn="l"/>
                <a:tab pos="25917846" algn="l"/>
              </a:tabLst>
            </a:pPr>
            <a:r>
              <a:rPr lang="en-US" sz="3600" b="1" dirty="0">
                <a:solidFill>
                  <a:srgbClr val="79151A"/>
                </a:solidFill>
              </a:rPr>
              <a:t>Ethical Implications </a:t>
            </a:r>
          </a:p>
        </p:txBody>
      </p:sp>
      <p:cxnSp>
        <p:nvCxnSpPr>
          <p:cNvPr id="6" name="Straight Connector 4">
            <a:extLst>
              <a:ext uri="{FF2B5EF4-FFF2-40B4-BE49-F238E27FC236}">
                <a16:creationId xmlns:a16="http://schemas.microsoft.com/office/drawing/2014/main" id="{11AECC37-2BCB-4D57-A2E1-32AC6EF8E3AC}"/>
              </a:ext>
            </a:extLst>
          </p:cNvPr>
          <p:cNvCxnSpPr/>
          <p:nvPr/>
        </p:nvCxnSpPr>
        <p:spPr>
          <a:xfrm>
            <a:off x="20743" y="1600487"/>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170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91CD716-8824-4326-AA4A-9D255845219D}"/>
              </a:ext>
            </a:extLst>
          </p:cNvPr>
          <p:cNvCxnSpPr/>
          <p:nvPr/>
        </p:nvCxnSpPr>
        <p:spPr>
          <a:xfrm>
            <a:off x="0" y="1651996"/>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1ACDDFF1-E539-4763-AC95-6F96BBF8046E}"/>
              </a:ext>
            </a:extLst>
          </p:cNvPr>
          <p:cNvSpPr/>
          <p:nvPr/>
        </p:nvSpPr>
        <p:spPr>
          <a:xfrm>
            <a:off x="1038856" y="3848970"/>
            <a:ext cx="503238" cy="503237"/>
          </a:xfrm>
          <a:prstGeom prst="ellipse">
            <a:avLst/>
          </a:prstGeom>
          <a:solidFill>
            <a:srgbClr val="79151A"/>
          </a:solidFill>
          <a:ln w="19050">
            <a:solidFill>
              <a:srgbClr val="79151A"/>
            </a:solid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anchor="ctr"/>
          <a:lstStyle/>
          <a:p>
            <a:pPr algn="ctr" eaLnBrk="1" fontAlgn="auto" hangingPunct="1">
              <a:spcBef>
                <a:spcPts val="0"/>
              </a:spcBef>
              <a:spcAft>
                <a:spcPts val="0"/>
              </a:spcAft>
              <a:defRPr/>
            </a:pPr>
            <a:r>
              <a:rPr lang="en-US" sz="2000" b="1" dirty="0">
                <a:solidFill>
                  <a:schemeClr val="bg1"/>
                </a:solidFill>
              </a:rPr>
              <a:t>2</a:t>
            </a:r>
          </a:p>
        </p:txBody>
      </p:sp>
      <p:sp>
        <p:nvSpPr>
          <p:cNvPr id="133126" name="TextBox 6">
            <a:extLst>
              <a:ext uri="{FF2B5EF4-FFF2-40B4-BE49-F238E27FC236}">
                <a16:creationId xmlns:a16="http://schemas.microsoft.com/office/drawing/2014/main" id="{433AF572-CB01-4B2F-AC52-B373F2141598}"/>
              </a:ext>
            </a:extLst>
          </p:cNvPr>
          <p:cNvSpPr txBox="1">
            <a:spLocks noChangeArrowheads="1"/>
          </p:cNvSpPr>
          <p:nvPr/>
        </p:nvSpPr>
        <p:spPr bwMode="auto">
          <a:xfrm>
            <a:off x="1660393" y="2967212"/>
            <a:ext cx="51435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800" b="1" dirty="0">
                <a:latin typeface="Calibri Light" panose="020F0302020204030204" pitchFamily="34" charset="0"/>
              </a:rPr>
              <a:t>Genocide</a:t>
            </a:r>
          </a:p>
          <a:p>
            <a:pPr eaLnBrk="1" hangingPunct="1">
              <a:lnSpc>
                <a:spcPct val="100000"/>
              </a:lnSpc>
              <a:spcBef>
                <a:spcPct val="0"/>
              </a:spcBef>
              <a:buFontTx/>
              <a:buNone/>
            </a:pPr>
            <a:endParaRPr lang="en-US" altLang="en-US" sz="800" b="1" dirty="0">
              <a:latin typeface="Calibri Light" panose="020F0302020204030204" pitchFamily="34" charset="0"/>
            </a:endParaRPr>
          </a:p>
          <a:p>
            <a:pPr eaLnBrk="1" hangingPunct="1">
              <a:lnSpc>
                <a:spcPct val="100000"/>
              </a:lnSpc>
              <a:spcBef>
                <a:spcPct val="0"/>
              </a:spcBef>
              <a:buFontTx/>
              <a:buNone/>
            </a:pPr>
            <a:endParaRPr lang="en-US" altLang="en-US" sz="2000" b="1" dirty="0">
              <a:latin typeface="Calibri Light" panose="020F0302020204030204" pitchFamily="34" charset="0"/>
            </a:endParaRPr>
          </a:p>
          <a:p>
            <a:pPr eaLnBrk="1" hangingPunct="1">
              <a:lnSpc>
                <a:spcPct val="100000"/>
              </a:lnSpc>
              <a:spcBef>
                <a:spcPct val="0"/>
              </a:spcBef>
              <a:buFontTx/>
              <a:buNone/>
            </a:pPr>
            <a:r>
              <a:rPr lang="en-US" altLang="en-US" sz="2800" b="1" dirty="0">
                <a:latin typeface="Calibri Light" panose="020F0302020204030204" pitchFamily="34" charset="0"/>
              </a:rPr>
              <a:t>Crimes Against Humanity</a:t>
            </a:r>
          </a:p>
        </p:txBody>
      </p:sp>
      <p:sp>
        <p:nvSpPr>
          <p:cNvPr id="15" name="Oval 14">
            <a:extLst>
              <a:ext uri="{FF2B5EF4-FFF2-40B4-BE49-F238E27FC236}">
                <a16:creationId xmlns:a16="http://schemas.microsoft.com/office/drawing/2014/main" id="{143CB49B-14AE-455C-AECA-1B9558E37B16}"/>
              </a:ext>
            </a:extLst>
          </p:cNvPr>
          <p:cNvSpPr/>
          <p:nvPr/>
        </p:nvSpPr>
        <p:spPr>
          <a:xfrm>
            <a:off x="1051363" y="3007046"/>
            <a:ext cx="503238" cy="501650"/>
          </a:xfrm>
          <a:prstGeom prst="ellipse">
            <a:avLst/>
          </a:prstGeom>
          <a:solidFill>
            <a:srgbClr val="79151A"/>
          </a:solidFill>
          <a:ln w="19050">
            <a:solidFill>
              <a:srgbClr val="79151A"/>
            </a:solid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anchor="ctr"/>
          <a:lstStyle/>
          <a:p>
            <a:pPr algn="ctr" eaLnBrk="1" fontAlgn="auto" hangingPunct="1">
              <a:spcBef>
                <a:spcPts val="0"/>
              </a:spcBef>
              <a:spcAft>
                <a:spcPts val="0"/>
              </a:spcAft>
              <a:defRPr/>
            </a:pPr>
            <a:r>
              <a:rPr lang="en-US" sz="2000" b="1" dirty="0">
                <a:solidFill>
                  <a:schemeClr val="bg1"/>
                </a:solidFill>
              </a:rPr>
              <a:t>1</a:t>
            </a:r>
          </a:p>
        </p:txBody>
      </p:sp>
      <p:sp>
        <p:nvSpPr>
          <p:cNvPr id="12" name="Title 1">
            <a:extLst>
              <a:ext uri="{FF2B5EF4-FFF2-40B4-BE49-F238E27FC236}">
                <a16:creationId xmlns:a16="http://schemas.microsoft.com/office/drawing/2014/main" id="{16A1F326-9F4D-4743-8204-94789A2C7B3F}"/>
              </a:ext>
            </a:extLst>
          </p:cNvPr>
          <p:cNvSpPr txBox="1">
            <a:spLocks/>
          </p:cNvSpPr>
          <p:nvPr/>
        </p:nvSpPr>
        <p:spPr>
          <a:xfrm>
            <a:off x="890546" y="839923"/>
            <a:ext cx="5061785" cy="1107905"/>
          </a:xfrm>
          <a:prstGeom prst="rect">
            <a:avLst/>
          </a:prstGeom>
        </p:spPr>
        <p:txBody>
          <a:bodyPr anchor="ctr">
            <a:normAutofit fontScale="92500" lnSpcReduction="20000"/>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fontAlgn="auto">
              <a:spcBef>
                <a:spcPts val="600"/>
              </a:spcBef>
              <a:spcAft>
                <a:spcPts val="0"/>
              </a:spcAft>
              <a:defRPr/>
            </a:pPr>
            <a:r>
              <a:rPr lang="en-US" sz="4600" dirty="0">
                <a:solidFill>
                  <a:srgbClr val="800000"/>
                </a:solidFill>
              </a:rPr>
              <a:t>Violations of International Law</a:t>
            </a:r>
          </a:p>
          <a:p>
            <a:pPr fontAlgn="auto">
              <a:spcAft>
                <a:spcPts val="0"/>
              </a:spcAft>
              <a:defRPr/>
            </a:pPr>
            <a:endParaRPr lang="en-US" dirty="0">
              <a:solidFill>
                <a:srgbClr val="800000"/>
              </a:solidFill>
            </a:endParaRPr>
          </a:p>
          <a:p>
            <a:pPr fontAlgn="auto">
              <a:spcAft>
                <a:spcPts val="0"/>
              </a:spcAft>
              <a:defRPr/>
            </a:pPr>
            <a:endParaRPr lang="en-US" dirty="0">
              <a:solidFill>
                <a:srgbClr val="800000"/>
              </a:solidFill>
            </a:endParaRPr>
          </a:p>
        </p:txBody>
      </p:sp>
      <p:cxnSp>
        <p:nvCxnSpPr>
          <p:cNvPr id="11" name="Straight Connector 2">
            <a:extLst>
              <a:ext uri="{FF2B5EF4-FFF2-40B4-BE49-F238E27FC236}">
                <a16:creationId xmlns:a16="http://schemas.microsoft.com/office/drawing/2014/main" id="{EAB9BBD8-FCEE-4BFA-B6FE-DA71D6B4099D}"/>
              </a:ext>
            </a:extLst>
          </p:cNvPr>
          <p:cNvCxnSpPr>
            <a:cxnSpLocks/>
          </p:cNvCxnSpPr>
          <p:nvPr/>
        </p:nvCxnSpPr>
        <p:spPr>
          <a:xfrm>
            <a:off x="5677631" y="3007046"/>
            <a:ext cx="0" cy="2009454"/>
          </a:xfrm>
          <a:prstGeom prst="line">
            <a:avLst/>
          </a:prstGeom>
          <a:ln w="12700">
            <a:solidFill>
              <a:srgbClr val="800000"/>
            </a:solidFill>
          </a:ln>
        </p:spPr>
        <p:style>
          <a:lnRef idx="1">
            <a:schemeClr val="accent1"/>
          </a:lnRef>
          <a:fillRef idx="0">
            <a:schemeClr val="accent1"/>
          </a:fillRef>
          <a:effectRef idx="0">
            <a:schemeClr val="accent1"/>
          </a:effectRef>
          <a:fontRef idx="minor">
            <a:schemeClr val="tx1"/>
          </a:fontRef>
        </p:style>
      </p:cxnSp>
      <p:sp>
        <p:nvSpPr>
          <p:cNvPr id="13" name="TextBox 6">
            <a:extLst>
              <a:ext uri="{FF2B5EF4-FFF2-40B4-BE49-F238E27FC236}">
                <a16:creationId xmlns:a16="http://schemas.microsoft.com/office/drawing/2014/main" id="{5EEA821F-E437-469A-8E8B-8D3360EB85C5}"/>
              </a:ext>
            </a:extLst>
          </p:cNvPr>
          <p:cNvSpPr txBox="1">
            <a:spLocks noChangeArrowheads="1"/>
          </p:cNvSpPr>
          <p:nvPr/>
        </p:nvSpPr>
        <p:spPr bwMode="auto">
          <a:xfrm>
            <a:off x="5952331" y="2071400"/>
            <a:ext cx="5488171"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endParaRPr lang="en-US" altLang="en-US" sz="2400" b="1" dirty="0">
              <a:latin typeface="Calibri Light" panose="020F0302020204030204" pitchFamily="34" charset="0"/>
            </a:endParaRPr>
          </a:p>
          <a:p>
            <a:pPr>
              <a:lnSpc>
                <a:spcPct val="100000"/>
              </a:lnSpc>
              <a:spcBef>
                <a:spcPct val="0"/>
              </a:spcBef>
              <a:buNone/>
            </a:pPr>
            <a:r>
              <a:rPr lang="en-US" altLang="en-US" sz="2400" b="1" dirty="0">
                <a:latin typeface="Calibri Light" panose="020F0302020204030204" pitchFamily="34" charset="0"/>
              </a:rPr>
              <a:t>The United Nations’ Convention on the Prevention and Punishment of the Crime of Genocide (Genocide Convention)</a:t>
            </a:r>
          </a:p>
          <a:p>
            <a:pPr>
              <a:lnSpc>
                <a:spcPct val="100000"/>
              </a:lnSpc>
              <a:spcBef>
                <a:spcPct val="0"/>
              </a:spcBef>
              <a:buNone/>
            </a:pPr>
            <a:endParaRPr lang="en-US" altLang="en-US" sz="2000" b="1" dirty="0">
              <a:latin typeface="Calibri Light" panose="020F0302020204030204" pitchFamily="34" charset="0"/>
            </a:endParaRPr>
          </a:p>
          <a:p>
            <a:pPr>
              <a:lnSpc>
                <a:spcPct val="100000"/>
              </a:lnSpc>
              <a:spcBef>
                <a:spcPct val="0"/>
              </a:spcBef>
              <a:buNone/>
            </a:pPr>
            <a:r>
              <a:rPr lang="en-US" altLang="en-US" sz="2400" b="1" dirty="0">
                <a:latin typeface="Calibri Light" panose="020F0302020204030204" pitchFamily="34" charset="0"/>
              </a:rPr>
              <a:t>Three United Nations Statutes defining Crimes Against Humanity :</a:t>
            </a:r>
          </a:p>
          <a:p>
            <a:pPr marL="171450" indent="-171450">
              <a:spcBef>
                <a:spcPts val="1200"/>
              </a:spcBef>
            </a:pPr>
            <a:r>
              <a:rPr lang="en-US" altLang="zh-CN" sz="2000" dirty="0"/>
              <a:t>Rome Statute of the International Criminal Court </a:t>
            </a:r>
          </a:p>
          <a:p>
            <a:pPr marL="171450" indent="-171450">
              <a:spcBef>
                <a:spcPts val="600"/>
              </a:spcBef>
            </a:pPr>
            <a:r>
              <a:rPr lang="en-US" altLang="zh-CN" sz="2000" dirty="0"/>
              <a:t>Updated Statute of the International Criminal Tribunal for the Former Yugoslavia (ICTY)</a:t>
            </a:r>
          </a:p>
          <a:p>
            <a:pPr marL="171450" indent="-171450">
              <a:spcBef>
                <a:spcPts val="600"/>
              </a:spcBef>
            </a:pPr>
            <a:r>
              <a:rPr lang="en-US" altLang="zh-CN" sz="2000" dirty="0"/>
              <a:t>Statute of the International Criminal Tribunal for Rwanda (ICTR)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796">
            <a:extLst>
              <a:ext uri="{FF2B5EF4-FFF2-40B4-BE49-F238E27FC236}">
                <a16:creationId xmlns:a16="http://schemas.microsoft.com/office/drawing/2014/main" id="{5C620311-940C-46CF-93F6-55644D36DBBA}"/>
              </a:ext>
            </a:extLst>
          </p:cNvPr>
          <p:cNvSpPr>
            <a:spLocks noChangeArrowheads="1"/>
          </p:cNvSpPr>
          <p:nvPr/>
        </p:nvSpPr>
        <p:spPr bwMode="auto">
          <a:xfrm>
            <a:off x="3702695" y="1816679"/>
            <a:ext cx="8143169" cy="4711117"/>
          </a:xfrm>
          <a:prstGeom prst="roundRect">
            <a:avLst>
              <a:gd name="adj" fmla="val 208"/>
            </a:avLst>
          </a:prstGeom>
          <a:solidFill>
            <a:sysClr val="window" lastClr="FFFFFF"/>
          </a:solidFill>
          <a:ln w="9525">
            <a:noFill/>
            <a:round/>
            <a:headEnd/>
            <a:tailEnd/>
          </a:ln>
        </p:spPr>
        <p:txBody>
          <a:bodyPr lIns="190842" tIns="99238" rIns="190842" bIns="99238" anchor="t" anchorCtr="0"/>
          <a:lstStyle/>
          <a:p>
            <a:pPr>
              <a:lnSpc>
                <a:spcPct val="85000"/>
              </a:lnSpc>
            </a:pPr>
            <a:r>
              <a:rPr lang="en-CA" sz="2400" dirty="0"/>
              <a:t>“The Tribunal’s members are certain - unanimously, and sure beyond reasonable doubt – that </a:t>
            </a:r>
            <a:r>
              <a:rPr lang="en-US" sz="2400" dirty="0"/>
              <a:t>forced organ harvesting has been committed for years throughout China on a significant scale; and that Falun Gong practitioners have been one - and probably the main - source of organ supply. </a:t>
            </a:r>
          </a:p>
          <a:p>
            <a:pPr>
              <a:lnSpc>
                <a:spcPct val="85000"/>
              </a:lnSpc>
              <a:spcBef>
                <a:spcPts val="1200"/>
              </a:spcBef>
            </a:pPr>
            <a:r>
              <a:rPr lang="en-US" sz="2400" dirty="0"/>
              <a:t>The concerted persecution and medical testing of the Uyghurs is more recent and it may be that evidence of forced organ harvesting of this group may emerge in due course.”</a:t>
            </a:r>
          </a:p>
          <a:p>
            <a:pPr>
              <a:lnSpc>
                <a:spcPct val="85000"/>
              </a:lnSpc>
              <a:spcBef>
                <a:spcPts val="1200"/>
              </a:spcBef>
            </a:pPr>
            <a:r>
              <a:rPr lang="en-US" sz="2400" dirty="0"/>
              <a:t>“Governments and any who interact in any substantial way with the PRC should now recognize that they are, to the extent revealed above, interacting  with a criminal state. </a:t>
            </a:r>
          </a:p>
          <a:p>
            <a:r>
              <a:rPr lang="en-CA" sz="1200" dirty="0">
                <a:solidFill>
                  <a:srgbClr val="79151A"/>
                </a:solidFill>
              </a:rPr>
              <a:t> </a:t>
            </a:r>
            <a:r>
              <a:rPr kumimoji="0" lang="en-US" sz="1200" b="0" i="1" u="none" strike="noStrike" kern="0" cap="none" spc="-80" normalizeH="0" baseline="0" noProof="0" dirty="0">
                <a:ln>
                  <a:noFill/>
                </a:ln>
                <a:solidFill>
                  <a:srgbClr val="79151A"/>
                </a:solidFill>
                <a:effectLst/>
                <a:uLnTx/>
                <a:uFillTx/>
              </a:rPr>
              <a:t>   </a:t>
            </a:r>
          </a:p>
          <a:p>
            <a:r>
              <a:rPr kumimoji="0" lang="en-US" sz="2000" b="0" i="1" u="none" strike="noStrike" kern="0" cap="none" spc="-80" normalizeH="0" baseline="0" noProof="0" dirty="0">
                <a:ln>
                  <a:noFill/>
                </a:ln>
                <a:solidFill>
                  <a:srgbClr val="79151A"/>
                </a:solidFill>
                <a:effectLst/>
                <a:uLnTx/>
                <a:uFillTx/>
              </a:rPr>
              <a:t>—</a:t>
            </a:r>
            <a:r>
              <a:rPr lang="en-CA" sz="2000" i="1" kern="0" spc="-80" dirty="0">
                <a:solidFill>
                  <a:srgbClr val="79151A"/>
                </a:solidFill>
              </a:rPr>
              <a:t>China Tribunal, Independent Tribunal into Forced Organ Harvesting from Prisoners of Conscience in China,  </a:t>
            </a:r>
            <a:r>
              <a:rPr lang="en-CA" sz="2000" kern="0" spc="-80" dirty="0">
                <a:solidFill>
                  <a:srgbClr val="79151A"/>
                </a:solidFill>
              </a:rPr>
              <a:t>Summary of Final Judgment</a:t>
            </a:r>
            <a:r>
              <a:rPr lang="en-CA" sz="2000" i="1" kern="0" spc="-80" dirty="0">
                <a:solidFill>
                  <a:srgbClr val="79151A"/>
                </a:solidFill>
              </a:rPr>
              <a:t>, </a:t>
            </a:r>
            <a:r>
              <a:rPr lang="en-CA" sz="2000" kern="0" spc="-80" dirty="0">
                <a:solidFill>
                  <a:srgbClr val="79151A"/>
                </a:solidFill>
              </a:rPr>
              <a:t>June 17, 2019</a:t>
            </a:r>
            <a:endParaRPr kumimoji="0" lang="en-US" sz="2000" b="0" u="none" strike="noStrike" kern="0" cap="none" spc="-80" normalizeH="0" baseline="0" noProof="0" dirty="0">
              <a:ln>
                <a:noFill/>
              </a:ln>
              <a:solidFill>
                <a:srgbClr val="79151A"/>
              </a:solidFill>
              <a:effectLst/>
              <a:uLnTx/>
              <a:uFillTx/>
            </a:endParaRPr>
          </a:p>
        </p:txBody>
      </p:sp>
      <p:cxnSp>
        <p:nvCxnSpPr>
          <p:cNvPr id="5" name="Straight Connector 4">
            <a:extLst>
              <a:ext uri="{FF2B5EF4-FFF2-40B4-BE49-F238E27FC236}">
                <a16:creationId xmlns:a16="http://schemas.microsoft.com/office/drawing/2014/main" id="{CDDE73B3-97F8-4716-A6CD-6A4C2F8D13B1}"/>
              </a:ext>
            </a:extLst>
          </p:cNvPr>
          <p:cNvCxnSpPr/>
          <p:nvPr/>
        </p:nvCxnSpPr>
        <p:spPr>
          <a:xfrm>
            <a:off x="20743" y="15098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pic>
        <p:nvPicPr>
          <p:cNvPr id="9" name="Grafik 9">
            <a:extLst>
              <a:ext uri="{FF2B5EF4-FFF2-40B4-BE49-F238E27FC236}">
                <a16:creationId xmlns:a16="http://schemas.microsoft.com/office/drawing/2014/main" id="{E19D97E1-BDB6-9847-BD56-86C30CE281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4748"/>
          <a:stretch/>
        </p:blipFill>
        <p:spPr>
          <a:xfrm>
            <a:off x="511249" y="2049197"/>
            <a:ext cx="2952328" cy="2605225"/>
          </a:xfrm>
          <a:prstGeom prst="rect">
            <a:avLst/>
          </a:prstGeom>
        </p:spPr>
      </p:pic>
      <p:sp>
        <p:nvSpPr>
          <p:cNvPr id="11" name="Rechteck 11">
            <a:extLst>
              <a:ext uri="{FF2B5EF4-FFF2-40B4-BE49-F238E27FC236}">
                <a16:creationId xmlns:a16="http://schemas.microsoft.com/office/drawing/2014/main" id="{B59481DE-1746-554A-9D4A-2E66A3BDC14F}"/>
              </a:ext>
            </a:extLst>
          </p:cNvPr>
          <p:cNvSpPr/>
          <p:nvPr/>
        </p:nvSpPr>
        <p:spPr>
          <a:xfrm>
            <a:off x="511249" y="4889058"/>
            <a:ext cx="2952328" cy="1323439"/>
          </a:xfrm>
          <a:prstGeom prst="rect">
            <a:avLst/>
          </a:prstGeom>
        </p:spPr>
        <p:txBody>
          <a:bodyPr wrap="square">
            <a:spAutoFit/>
          </a:bodyPr>
          <a:lstStyle/>
          <a:p>
            <a:r>
              <a:rPr lang="en-US" sz="1600" b="1" dirty="0"/>
              <a:t>Sir Geoffrey Nice QC (Chair)</a:t>
            </a:r>
          </a:p>
          <a:p>
            <a:r>
              <a:rPr lang="en-US" sz="1600" dirty="0"/>
              <a:t>led the prosecution of Slobodan </a:t>
            </a:r>
            <a:r>
              <a:rPr lang="en-US" sz="1600" dirty="0" err="1"/>
              <a:t>Milošević</a:t>
            </a:r>
            <a:r>
              <a:rPr lang="en-US" sz="1600" dirty="0"/>
              <a:t>, former President of Serbia, at the UN’s International Criminal Tribunal (1998 – 2006)</a:t>
            </a:r>
          </a:p>
        </p:txBody>
      </p:sp>
      <p:pic>
        <p:nvPicPr>
          <p:cNvPr id="7" name="Grafik 10">
            <a:extLst>
              <a:ext uri="{FF2B5EF4-FFF2-40B4-BE49-F238E27FC236}">
                <a16:creationId xmlns:a16="http://schemas.microsoft.com/office/drawing/2014/main" id="{77C0037E-471A-4772-ACE6-98F582513C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0494" y="355600"/>
            <a:ext cx="4266006" cy="1033318"/>
          </a:xfrm>
          <a:prstGeom prst="rect">
            <a:avLst/>
          </a:prstGeom>
        </p:spPr>
      </p:pic>
    </p:spTree>
    <p:extLst>
      <p:ext uri="{BB962C8B-B14F-4D97-AF65-F5344CB8AC3E}">
        <p14:creationId xmlns:p14="http://schemas.microsoft.com/office/powerpoint/2010/main" val="2443787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2">
            <a:extLst>
              <a:ext uri="{FF2B5EF4-FFF2-40B4-BE49-F238E27FC236}">
                <a16:creationId xmlns:a16="http://schemas.microsoft.com/office/drawing/2014/main" id="{EA87F75D-0810-4D4C-A8CD-E508652381C8}"/>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37DA4993-D9EB-45A3-9F24-B209FA62F82C}"/>
              </a:ext>
            </a:extLst>
          </p:cNvPr>
          <p:cNvSpPr txBox="1">
            <a:spLocks/>
          </p:cNvSpPr>
          <p:nvPr/>
        </p:nvSpPr>
        <p:spPr>
          <a:xfrm>
            <a:off x="604015" y="325962"/>
            <a:ext cx="6598508" cy="1325563"/>
          </a:xfrm>
          <a:prstGeom prst="rect">
            <a:avLst/>
          </a:prstGeom>
        </p:spPr>
        <p:txBody>
          <a:bodyPr>
            <a:no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a:lnSpc>
                <a:spcPct val="100000"/>
              </a:lnSpc>
            </a:pPr>
            <a:r>
              <a:rPr lang="en-US" sz="3600" b="1" dirty="0">
                <a:solidFill>
                  <a:srgbClr val="940301"/>
                </a:solidFill>
              </a:rPr>
              <a:t>Legislative Efforts </a:t>
            </a:r>
          </a:p>
          <a:p>
            <a:pPr>
              <a:lnSpc>
                <a:spcPct val="100000"/>
              </a:lnSpc>
            </a:pPr>
            <a:r>
              <a:rPr lang="en-US" sz="2400" dirty="0">
                <a:solidFill>
                  <a:srgbClr val="940301"/>
                </a:solidFill>
                <a:latin typeface="+mn-lt"/>
              </a:rPr>
              <a:t>Against Organ Transplant Abuse Around the World</a:t>
            </a:r>
            <a:endParaRPr lang="en-US" sz="2400" b="1" dirty="0">
              <a:solidFill>
                <a:srgbClr val="940301"/>
              </a:solidFill>
            </a:endParaRPr>
          </a:p>
        </p:txBody>
      </p:sp>
      <p:sp>
        <p:nvSpPr>
          <p:cNvPr id="7" name="Rectangle 5">
            <a:extLst>
              <a:ext uri="{FF2B5EF4-FFF2-40B4-BE49-F238E27FC236}">
                <a16:creationId xmlns:a16="http://schemas.microsoft.com/office/drawing/2014/main" id="{12735493-91D0-4121-887C-5A4AA29DD2B4}"/>
              </a:ext>
            </a:extLst>
          </p:cNvPr>
          <p:cNvSpPr>
            <a:spLocks noChangeArrowheads="1"/>
          </p:cNvSpPr>
          <p:nvPr/>
        </p:nvSpPr>
        <p:spPr bwMode="auto">
          <a:xfrm>
            <a:off x="652141" y="1299360"/>
            <a:ext cx="11112068" cy="566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108585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zh-CN" sz="2400" b="1" dirty="0">
              <a:solidFill>
                <a:srgbClr val="3D3D3D"/>
              </a:solidFill>
              <a:latin typeface="+mj-lt"/>
            </a:endParaRPr>
          </a:p>
          <a:p>
            <a:pPr>
              <a:lnSpc>
                <a:spcPct val="100000"/>
              </a:lnSpc>
              <a:spcBef>
                <a:spcPct val="0"/>
              </a:spcBef>
              <a:buNone/>
            </a:pPr>
            <a:r>
              <a:rPr lang="en-US" altLang="zh-CN" sz="2800" b="1" dirty="0">
                <a:solidFill>
                  <a:srgbClr val="3D3D3D"/>
                </a:solidFill>
                <a:latin typeface="+mj-lt"/>
              </a:rPr>
              <a:t> </a:t>
            </a:r>
          </a:p>
          <a:p>
            <a:pPr marL="457200" indent="-457200">
              <a:lnSpc>
                <a:spcPct val="100000"/>
              </a:lnSpc>
              <a:spcBef>
                <a:spcPct val="0"/>
              </a:spcBef>
            </a:pPr>
            <a:r>
              <a:rPr lang="en-US" altLang="zh-CN" sz="2600" dirty="0">
                <a:solidFill>
                  <a:srgbClr val="3D3D3D"/>
                </a:solidFill>
              </a:rPr>
              <a:t>In December 2013, the European Parliament adopted an emergency </a:t>
            </a:r>
            <a:r>
              <a:rPr lang="en-US" altLang="zh-CN" sz="2600" b="1" dirty="0">
                <a:solidFill>
                  <a:srgbClr val="3D3D3D"/>
                </a:solidFill>
              </a:rPr>
              <a:t>resolution 2013/2981(RSP) </a:t>
            </a:r>
            <a:r>
              <a:rPr lang="en-US" altLang="zh-CN" sz="2600" dirty="0">
                <a:solidFill>
                  <a:srgbClr val="3D3D3D"/>
                </a:solidFill>
              </a:rPr>
              <a:t>calling on the Chinese regime “to end immediately the practice of harvesting organs from prisoners of conscience and members of religious and ethnic minority groups.”</a:t>
            </a:r>
          </a:p>
          <a:p>
            <a:pPr marL="457200" indent="-457200">
              <a:lnSpc>
                <a:spcPct val="100000"/>
              </a:lnSpc>
              <a:spcBef>
                <a:spcPct val="0"/>
              </a:spcBef>
            </a:pPr>
            <a:endParaRPr lang="en-US" altLang="zh-CN" sz="1200" dirty="0">
              <a:solidFill>
                <a:srgbClr val="3D3D3D"/>
              </a:solidFill>
            </a:endParaRPr>
          </a:p>
          <a:p>
            <a:pPr marL="457200" indent="-457200">
              <a:lnSpc>
                <a:spcPct val="100000"/>
              </a:lnSpc>
              <a:spcBef>
                <a:spcPct val="0"/>
              </a:spcBef>
            </a:pPr>
            <a:r>
              <a:rPr lang="en-US" altLang="zh-CN" sz="2600" dirty="0">
                <a:solidFill>
                  <a:srgbClr val="3D3D3D"/>
                </a:solidFill>
              </a:rPr>
              <a:t>In June 2016, the U.S. House of Representatives unanimously passed </a:t>
            </a:r>
            <a:r>
              <a:rPr lang="en-US" altLang="zh-CN" sz="2600" b="1" dirty="0">
                <a:solidFill>
                  <a:srgbClr val="3D3D3D"/>
                </a:solidFill>
              </a:rPr>
              <a:t>House Resolution 343</a:t>
            </a:r>
            <a:r>
              <a:rPr lang="en-US" altLang="zh-CN" sz="2600" dirty="0">
                <a:solidFill>
                  <a:srgbClr val="3D3D3D"/>
                </a:solidFill>
              </a:rPr>
              <a:t> condemning "the systematic, state-sanctioned organ harvesting from non-consenting prisoners of conscience" in China</a:t>
            </a:r>
          </a:p>
          <a:p>
            <a:pPr>
              <a:lnSpc>
                <a:spcPct val="100000"/>
              </a:lnSpc>
              <a:spcBef>
                <a:spcPct val="0"/>
              </a:spcBef>
              <a:buNone/>
            </a:pPr>
            <a:endParaRPr lang="en-US" altLang="zh-CN" sz="1200" dirty="0">
              <a:solidFill>
                <a:srgbClr val="3D3D3D"/>
              </a:solidFill>
            </a:endParaRPr>
          </a:p>
          <a:p>
            <a:pPr marL="457200" indent="-457200">
              <a:lnSpc>
                <a:spcPct val="100000"/>
              </a:lnSpc>
              <a:spcBef>
                <a:spcPct val="0"/>
              </a:spcBef>
            </a:pPr>
            <a:r>
              <a:rPr lang="en-US" altLang="zh-CN" sz="2600" dirty="0">
                <a:solidFill>
                  <a:srgbClr val="3D3D3D"/>
                </a:solidFill>
              </a:rPr>
              <a:t>Israel, Spain, Italy, Taiwan, Norway, and Belgium have passed laws criminalizing organ trafficking and restricting transplant tourism to China</a:t>
            </a:r>
          </a:p>
          <a:p>
            <a:pPr>
              <a:lnSpc>
                <a:spcPct val="100000"/>
              </a:lnSpc>
              <a:spcBef>
                <a:spcPct val="0"/>
              </a:spcBef>
              <a:buNone/>
            </a:pPr>
            <a:endParaRPr lang="en-US" altLang="zh-CN" sz="2800" b="1" dirty="0">
              <a:solidFill>
                <a:srgbClr val="3D3D3D"/>
              </a:solidFill>
              <a:latin typeface="+mj-lt"/>
            </a:endParaRPr>
          </a:p>
          <a:p>
            <a:pPr eaLnBrk="1" hangingPunct="1">
              <a:lnSpc>
                <a:spcPct val="100000"/>
              </a:lnSpc>
              <a:spcBef>
                <a:spcPct val="0"/>
              </a:spcBef>
            </a:pPr>
            <a:endParaRPr lang="en-US" altLang="zh-CN" sz="2400" b="1" dirty="0">
              <a:solidFill>
                <a:srgbClr val="3D3D3D"/>
              </a:solidFill>
              <a:latin typeface="Open Sans" pitchFamily="34" charset="0"/>
            </a:endParaRPr>
          </a:p>
        </p:txBody>
      </p:sp>
    </p:spTree>
    <p:extLst>
      <p:ext uri="{BB962C8B-B14F-4D97-AF65-F5344CB8AC3E}">
        <p14:creationId xmlns:p14="http://schemas.microsoft.com/office/powerpoint/2010/main" val="289455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2">
            <a:extLst>
              <a:ext uri="{FF2B5EF4-FFF2-40B4-BE49-F238E27FC236}">
                <a16:creationId xmlns:a16="http://schemas.microsoft.com/office/drawing/2014/main" id="{EA87F75D-0810-4D4C-A8CD-E508652381C8}"/>
              </a:ext>
            </a:extLst>
          </p:cNvPr>
          <p:cNvCxnSpPr/>
          <p:nvPr/>
        </p:nvCxnSpPr>
        <p:spPr>
          <a:xfrm>
            <a:off x="0" y="1641976"/>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5" name="Rectangle 5">
            <a:extLst>
              <a:ext uri="{FF2B5EF4-FFF2-40B4-BE49-F238E27FC236}">
                <a16:creationId xmlns:a16="http://schemas.microsoft.com/office/drawing/2014/main" id="{12735493-91D0-4121-887C-5A4AA29DD2B4}"/>
              </a:ext>
            </a:extLst>
          </p:cNvPr>
          <p:cNvSpPr>
            <a:spLocks noChangeArrowheads="1"/>
          </p:cNvSpPr>
          <p:nvPr/>
        </p:nvSpPr>
        <p:spPr bwMode="auto">
          <a:xfrm>
            <a:off x="1160374" y="2096594"/>
            <a:ext cx="10008841"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108585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zh-CN" sz="2400" b="1" dirty="0">
                <a:solidFill>
                  <a:srgbClr val="3D3D3D"/>
                </a:solidFill>
                <a:latin typeface="+mj-lt"/>
              </a:rPr>
              <a:t>Proposed strategies include:</a:t>
            </a:r>
          </a:p>
          <a:p>
            <a:pPr>
              <a:lnSpc>
                <a:spcPct val="100000"/>
              </a:lnSpc>
              <a:spcBef>
                <a:spcPct val="0"/>
              </a:spcBef>
              <a:buNone/>
            </a:pPr>
            <a:endParaRPr lang="en-US" altLang="zh-CN" sz="1200" b="1" dirty="0">
              <a:solidFill>
                <a:srgbClr val="3D3D3D"/>
              </a:solidFill>
              <a:latin typeface="+mj-lt"/>
            </a:endParaRPr>
          </a:p>
          <a:p>
            <a:pPr marL="342900" indent="-342900">
              <a:lnSpc>
                <a:spcPct val="100000"/>
              </a:lnSpc>
              <a:spcBef>
                <a:spcPct val="0"/>
              </a:spcBef>
            </a:pPr>
            <a:r>
              <a:rPr lang="en-US" altLang="zh-CN" sz="2400" b="1" dirty="0">
                <a:solidFill>
                  <a:srgbClr val="3D3D3D"/>
                </a:solidFill>
                <a:latin typeface="+mj-lt"/>
              </a:rPr>
              <a:t>Publicly condemn forced organ harvesting in China by issuing a public statement or resolution; </a:t>
            </a:r>
          </a:p>
          <a:p>
            <a:pPr>
              <a:lnSpc>
                <a:spcPct val="100000"/>
              </a:lnSpc>
              <a:spcBef>
                <a:spcPct val="0"/>
              </a:spcBef>
              <a:buNone/>
            </a:pPr>
            <a:endParaRPr lang="en-US" altLang="zh-CN" sz="1200" b="1" dirty="0">
              <a:solidFill>
                <a:srgbClr val="3D3D3D"/>
              </a:solidFill>
              <a:latin typeface="+mj-lt"/>
            </a:endParaRPr>
          </a:p>
          <a:p>
            <a:pPr marL="342900" indent="-342900">
              <a:lnSpc>
                <a:spcPct val="100000"/>
              </a:lnSpc>
              <a:spcBef>
                <a:spcPct val="0"/>
              </a:spcBef>
            </a:pPr>
            <a:r>
              <a:rPr lang="en-US" altLang="zh-CN" sz="2400" b="1" dirty="0">
                <a:solidFill>
                  <a:srgbClr val="3D3D3D"/>
                </a:solidFill>
                <a:latin typeface="+mj-lt"/>
              </a:rPr>
              <a:t>Voice support for legislative measures to criminalize organ trafficking and transplant tourism to China; </a:t>
            </a:r>
          </a:p>
          <a:p>
            <a:pPr>
              <a:lnSpc>
                <a:spcPct val="100000"/>
              </a:lnSpc>
              <a:spcBef>
                <a:spcPct val="0"/>
              </a:spcBef>
              <a:buNone/>
            </a:pPr>
            <a:endParaRPr lang="en-US" altLang="zh-CN" sz="1200" b="1" dirty="0">
              <a:solidFill>
                <a:srgbClr val="3D3D3D"/>
              </a:solidFill>
              <a:latin typeface="+mj-lt"/>
            </a:endParaRPr>
          </a:p>
          <a:p>
            <a:pPr marL="342900" indent="-342900">
              <a:lnSpc>
                <a:spcPct val="100000"/>
              </a:lnSpc>
              <a:spcBef>
                <a:spcPct val="0"/>
              </a:spcBef>
            </a:pPr>
            <a:r>
              <a:rPr lang="en-US" altLang="zh-CN" sz="2400" b="1" dirty="0">
                <a:solidFill>
                  <a:srgbClr val="3D3D3D"/>
                </a:solidFill>
                <a:latin typeface="+mj-lt"/>
              </a:rPr>
              <a:t>Requiring more substantive verification of ethical organ procurement as a requirement for collaboration and business transactions</a:t>
            </a:r>
          </a:p>
          <a:p>
            <a:pPr>
              <a:lnSpc>
                <a:spcPct val="100000"/>
              </a:lnSpc>
              <a:spcBef>
                <a:spcPct val="0"/>
              </a:spcBef>
              <a:buNone/>
            </a:pPr>
            <a:endParaRPr lang="en-US" altLang="zh-CN" sz="1200" b="1" dirty="0">
              <a:solidFill>
                <a:srgbClr val="3D3D3D"/>
              </a:solidFill>
              <a:latin typeface="+mj-lt"/>
            </a:endParaRPr>
          </a:p>
          <a:p>
            <a:pPr marL="342900" indent="-342900">
              <a:lnSpc>
                <a:spcPct val="100000"/>
              </a:lnSpc>
              <a:spcBef>
                <a:spcPct val="0"/>
              </a:spcBef>
            </a:pPr>
            <a:r>
              <a:rPr lang="en-US" altLang="zh-CN" sz="2400" b="1" dirty="0">
                <a:solidFill>
                  <a:srgbClr val="3D3D3D"/>
                </a:solidFill>
                <a:latin typeface="+mj-lt"/>
              </a:rPr>
              <a:t>Expansion of independent investigations into transplant abuse in China, and awareness and education initiatives.</a:t>
            </a:r>
            <a:endParaRPr lang="en-US" altLang="zh-CN" sz="2400" b="1" u="sng" dirty="0">
              <a:solidFill>
                <a:srgbClr val="3D3D3D"/>
              </a:solidFill>
              <a:latin typeface="+mj-lt"/>
            </a:endParaRPr>
          </a:p>
        </p:txBody>
      </p:sp>
      <p:sp>
        <p:nvSpPr>
          <p:cNvPr id="8" name="Title 1">
            <a:extLst>
              <a:ext uri="{FF2B5EF4-FFF2-40B4-BE49-F238E27FC236}">
                <a16:creationId xmlns:a16="http://schemas.microsoft.com/office/drawing/2014/main" id="{9A104618-2212-4791-B1CC-E21B5C1AA42A}"/>
              </a:ext>
            </a:extLst>
          </p:cNvPr>
          <p:cNvSpPr txBox="1">
            <a:spLocks/>
          </p:cNvSpPr>
          <p:nvPr/>
        </p:nvSpPr>
        <p:spPr>
          <a:xfrm>
            <a:off x="821475" y="353939"/>
            <a:ext cx="6581898" cy="1325563"/>
          </a:xfrm>
          <a:prstGeom prst="rect">
            <a:avLst/>
          </a:prstGeom>
        </p:spPr>
        <p:txBody>
          <a:bodyPr>
            <a:no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a:lnSpc>
                <a:spcPct val="100000"/>
              </a:lnSpc>
            </a:pPr>
            <a:r>
              <a:rPr lang="en-US" sz="3200" b="1" dirty="0">
                <a:solidFill>
                  <a:srgbClr val="940301"/>
                </a:solidFill>
                <a:latin typeface="+mn-lt"/>
              </a:rPr>
              <a:t>Proposed Strategies for Legislation and Policy Reform in the U.S.</a:t>
            </a:r>
          </a:p>
        </p:txBody>
      </p:sp>
    </p:spTree>
    <p:extLst>
      <p:ext uri="{BB962C8B-B14F-4D97-AF65-F5344CB8AC3E}">
        <p14:creationId xmlns:p14="http://schemas.microsoft.com/office/powerpoint/2010/main" val="3182871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t a table in front of a crowd&#10;&#10;Description generated with very high confidence">
            <a:extLst>
              <a:ext uri="{FF2B5EF4-FFF2-40B4-BE49-F238E27FC236}">
                <a16:creationId xmlns:a16="http://schemas.microsoft.com/office/drawing/2014/main" id="{60840797-AAA5-4031-83B7-1C615F10B10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13123"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2" name="Title 1">
            <a:extLst>
              <a:ext uri="{FF2B5EF4-FFF2-40B4-BE49-F238E27FC236}">
                <a16:creationId xmlns:a16="http://schemas.microsoft.com/office/drawing/2014/main" id="{67F20B8C-6B04-40CA-95E6-404F72532A5F}"/>
              </a:ext>
            </a:extLst>
          </p:cNvPr>
          <p:cNvSpPr>
            <a:spLocks noGrp="1"/>
          </p:cNvSpPr>
          <p:nvPr>
            <p:ph type="title"/>
          </p:nvPr>
        </p:nvSpPr>
        <p:spPr>
          <a:xfrm>
            <a:off x="655320" y="2037567"/>
            <a:ext cx="4983480" cy="2397443"/>
          </a:xfrm>
          <a:solidFill>
            <a:schemeClr val="bg1"/>
          </a:solidFill>
        </p:spPr>
        <p:txBody>
          <a:bodyPr vert="horz" lIns="91440" tIns="45720" rIns="91440" bIns="45720" rtlCol="0" anchor="t">
            <a:normAutofit/>
          </a:bodyPr>
          <a:lstStyle/>
          <a:p>
            <a:r>
              <a:rPr lang="en-US" dirty="0">
                <a:latin typeface="+mj-lt"/>
              </a:rPr>
              <a:t> </a:t>
            </a:r>
          </a:p>
        </p:txBody>
      </p:sp>
      <p:pic>
        <p:nvPicPr>
          <p:cNvPr id="9" name="Picture 8" descr="A close up of a logo&#10;&#10;Description generated with very high confidence">
            <a:extLst>
              <a:ext uri="{FF2B5EF4-FFF2-40B4-BE49-F238E27FC236}">
                <a16:creationId xmlns:a16="http://schemas.microsoft.com/office/drawing/2014/main" id="{9614F9B4-CAF0-4AF9-9767-9C19BA01B997}"/>
              </a:ext>
            </a:extLst>
          </p:cNvPr>
          <p:cNvPicPr>
            <a:picLocks noChangeAspect="1"/>
          </p:cNvPicPr>
          <p:nvPr/>
        </p:nvPicPr>
        <p:blipFill rotWithShape="1">
          <a:blip r:embed="rId4">
            <a:extLst>
              <a:ext uri="{28A0092B-C50C-407E-A947-70E740481C1C}">
                <a14:useLocalDpi xmlns:a14="http://schemas.microsoft.com/office/drawing/2010/main" val="0"/>
              </a:ext>
            </a:extLst>
          </a:blip>
          <a:srcRect r="-1"/>
          <a:stretch/>
        </p:blipFill>
        <p:spPr>
          <a:xfrm>
            <a:off x="440574" y="310974"/>
            <a:ext cx="2890257" cy="2708910"/>
          </a:xfrm>
          <a:prstGeom prst="rect">
            <a:avLst/>
          </a:prstGeom>
        </p:spPr>
      </p:pic>
      <p:sp>
        <p:nvSpPr>
          <p:cNvPr id="11" name="Content Placeholder 2">
            <a:extLst>
              <a:ext uri="{FF2B5EF4-FFF2-40B4-BE49-F238E27FC236}">
                <a16:creationId xmlns:a16="http://schemas.microsoft.com/office/drawing/2014/main" id="{4DE14E1D-2EEB-4EB0-A749-ED95E778489D}"/>
              </a:ext>
            </a:extLst>
          </p:cNvPr>
          <p:cNvSpPr txBox="1">
            <a:spLocks/>
          </p:cNvSpPr>
          <p:nvPr/>
        </p:nvSpPr>
        <p:spPr>
          <a:xfrm>
            <a:off x="817118" y="978196"/>
            <a:ext cx="5027427" cy="5507666"/>
          </a:xfrm>
          <a:prstGeom prst="rect">
            <a:avLst/>
          </a:prstGeom>
          <a:noFill/>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5000"/>
              </a:lnSpc>
            </a:pPr>
            <a:endParaRPr lang="en-US" altLang="zh-TW" dirty="0"/>
          </a:p>
          <a:p>
            <a:pPr>
              <a:lnSpc>
                <a:spcPct val="110000"/>
              </a:lnSpc>
            </a:pPr>
            <a:r>
              <a:rPr lang="en-US" sz="12000" dirty="0">
                <a:solidFill>
                  <a:schemeClr val="tx1">
                    <a:lumMod val="75000"/>
                    <a:lumOff val="25000"/>
                  </a:schemeClr>
                </a:solidFill>
              </a:rPr>
              <a:t>The wrongs which we seek     to condemn and punish have been so calculated, so malignant, and so devastating, that civilization cannot tolerate their being ignored, because it cannot survive their being repeated.”</a:t>
            </a:r>
            <a:endParaRPr lang="en-US" altLang="zh-TW" sz="12000" dirty="0">
              <a:solidFill>
                <a:schemeClr val="tx1">
                  <a:lumMod val="75000"/>
                  <a:lumOff val="25000"/>
                </a:schemeClr>
              </a:solidFill>
            </a:endParaRPr>
          </a:p>
          <a:p>
            <a:pPr>
              <a:lnSpc>
                <a:spcPct val="110000"/>
              </a:lnSpc>
              <a:spcBef>
                <a:spcPts val="2400"/>
              </a:spcBef>
            </a:pPr>
            <a:r>
              <a:rPr lang="en-US" altLang="zh-TW" sz="8800" i="1" dirty="0">
                <a:solidFill>
                  <a:srgbClr val="79151A"/>
                </a:solidFill>
              </a:rPr>
              <a:t>– </a:t>
            </a:r>
            <a:r>
              <a:rPr lang="en-US" sz="8800" i="1" dirty="0">
                <a:solidFill>
                  <a:srgbClr val="79151A"/>
                </a:solidFill>
              </a:rPr>
              <a:t>Chief American prosecutor Justice Robert Jackson delivers the opening speech of the American prosecution at the International Military Tribunal trial of war criminals at Nuremberg. November 21, 1945</a:t>
            </a:r>
            <a:endParaRPr lang="zh-TW" altLang="en-US" sz="8800" i="1" dirty="0">
              <a:solidFill>
                <a:srgbClr val="79151A"/>
              </a:solidFill>
            </a:endParaRPr>
          </a:p>
        </p:txBody>
      </p:sp>
      <p:pic>
        <p:nvPicPr>
          <p:cNvPr id="4" name="Picture 3" descr="A close up of a sign&#10;&#10;Description generated with very high confidence">
            <a:extLst>
              <a:ext uri="{FF2B5EF4-FFF2-40B4-BE49-F238E27FC236}">
                <a16:creationId xmlns:a16="http://schemas.microsoft.com/office/drawing/2014/main" id="{D99712E5-1B00-49BE-B498-FFC5BE3D7A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0956" y="219678"/>
            <a:ext cx="3166983" cy="634116"/>
          </a:xfrm>
          <a:prstGeom prst="rect">
            <a:avLst/>
          </a:prstGeom>
        </p:spPr>
      </p:pic>
    </p:spTree>
    <p:extLst>
      <p:ext uri="{BB962C8B-B14F-4D97-AF65-F5344CB8AC3E}">
        <p14:creationId xmlns:p14="http://schemas.microsoft.com/office/powerpoint/2010/main" val="1467765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6FD40FC-F4FB-4538-AC84-4D3E076AB63E}"/>
              </a:ext>
            </a:extLst>
          </p:cNvPr>
          <p:cNvCxnSpPr/>
          <p:nvPr/>
        </p:nvCxnSpPr>
        <p:spPr>
          <a:xfrm>
            <a:off x="0" y="1607375"/>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3F3C24AF-208D-4E9D-B899-2141FC98B987}"/>
              </a:ext>
            </a:extLst>
          </p:cNvPr>
          <p:cNvSpPr>
            <a:spLocks noGrp="1"/>
          </p:cNvSpPr>
          <p:nvPr>
            <p:ph type="body" idx="1"/>
          </p:nvPr>
        </p:nvSpPr>
        <p:spPr>
          <a:xfrm>
            <a:off x="1071563" y="369882"/>
            <a:ext cx="5743575" cy="665163"/>
          </a:xfrm>
        </p:spPr>
        <p:txBody>
          <a:bodyPr rtlCol="0">
            <a:noAutofit/>
          </a:bodyPr>
          <a:lstStyle/>
          <a:p>
            <a:pPr fontAlgn="auto">
              <a:lnSpc>
                <a:spcPct val="100000"/>
              </a:lnSpc>
              <a:spcBef>
                <a:spcPts val="0"/>
              </a:spcBef>
              <a:spcAft>
                <a:spcPts val="0"/>
              </a:spcAft>
              <a:defRPr/>
            </a:pPr>
            <a:r>
              <a:rPr lang="en-US" sz="3200" b="1" dirty="0">
                <a:solidFill>
                  <a:srgbClr val="79151A"/>
                </a:solidFill>
              </a:rPr>
              <a:t>Abrupt Increase Without </a:t>
            </a:r>
            <a:br>
              <a:rPr lang="en-US" sz="3200" b="1" dirty="0">
                <a:solidFill>
                  <a:srgbClr val="79151A"/>
                </a:solidFill>
              </a:rPr>
            </a:br>
            <a:r>
              <a:rPr lang="en-US" sz="3200" b="1" dirty="0">
                <a:solidFill>
                  <a:srgbClr val="79151A"/>
                </a:solidFill>
              </a:rPr>
              <a:t>Organ Donation System</a:t>
            </a:r>
          </a:p>
        </p:txBody>
      </p:sp>
      <p:sp>
        <p:nvSpPr>
          <p:cNvPr id="5" name="Text Placeholder 2">
            <a:extLst>
              <a:ext uri="{FF2B5EF4-FFF2-40B4-BE49-F238E27FC236}">
                <a16:creationId xmlns:a16="http://schemas.microsoft.com/office/drawing/2014/main" id="{754293C3-2ACB-49F7-B0D7-AC01719A6D3C}"/>
              </a:ext>
            </a:extLst>
          </p:cNvPr>
          <p:cNvSpPr txBox="1">
            <a:spLocks/>
          </p:cNvSpPr>
          <p:nvPr/>
        </p:nvSpPr>
        <p:spPr bwMode="auto">
          <a:xfrm>
            <a:off x="614358" y="2550699"/>
            <a:ext cx="11195050" cy="359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rtl="0" fontAlgn="base">
              <a:lnSpc>
                <a:spcPct val="90000"/>
              </a:lnSpc>
              <a:spcBef>
                <a:spcPts val="1000"/>
              </a:spcBef>
              <a:spcAft>
                <a:spcPct val="0"/>
              </a:spcAft>
              <a:buFont typeface="Arial" panose="020B0604020202020204" pitchFamily="34" charset="0"/>
              <a:buNone/>
              <a:defRPr sz="2400" kern="1200">
                <a:solidFill>
                  <a:schemeClr val="tx1">
                    <a:tint val="75000"/>
                  </a:schemeClr>
                </a:solidFill>
                <a:latin typeface="+mn-lt"/>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000" kern="1200">
                <a:solidFill>
                  <a:schemeClr val="tx1">
                    <a:tint val="75000"/>
                  </a:schemeClr>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buFont typeface="Arial" panose="020B0604020202020204" pitchFamily="34" charset="0"/>
              <a:buChar char="•"/>
              <a:defRPr/>
            </a:pPr>
            <a:r>
              <a:rPr lang="en-US" altLang="zh-CN" sz="2800" dirty="0">
                <a:solidFill>
                  <a:schemeClr val="tx1">
                    <a:lumMod val="95000"/>
                    <a:lumOff val="5000"/>
                  </a:schemeClr>
                </a:solidFill>
              </a:rPr>
              <a:t>Since 2000, the PRC government prioritized organ transplantation in national strategy and Five-Year Plans with no voluntary donation system</a:t>
            </a:r>
          </a:p>
          <a:p>
            <a:pPr marL="457200" indent="-457200" eaLnBrk="1" hangingPunct="1">
              <a:spcBef>
                <a:spcPts val="1800"/>
              </a:spcBef>
              <a:buFont typeface="Arial" panose="020B0604020202020204" pitchFamily="34" charset="0"/>
              <a:buChar char="•"/>
              <a:defRPr/>
            </a:pPr>
            <a:r>
              <a:rPr lang="en-US" altLang="zh-CN" sz="2800" dirty="0">
                <a:solidFill>
                  <a:schemeClr val="tx1">
                    <a:lumMod val="95000"/>
                    <a:lumOff val="5000"/>
                  </a:schemeClr>
                </a:solidFill>
              </a:rPr>
              <a:t>Led by heavy investment in research and industrialization, China’s transplant system has grown exponentially and become the most prolific in the world in several years. </a:t>
            </a:r>
          </a:p>
          <a:p>
            <a:pPr lvl="2" eaLnBrk="1" hangingPunct="1">
              <a:spcBef>
                <a:spcPts val="1200"/>
              </a:spcBef>
              <a:defRPr/>
            </a:pPr>
            <a:r>
              <a:rPr lang="en-US" altLang="zh-CN" sz="2600" dirty="0">
                <a:solidFill>
                  <a:schemeClr val="tx1">
                    <a:lumMod val="95000"/>
                    <a:lumOff val="5000"/>
                  </a:schemeClr>
                </a:solidFill>
              </a:rPr>
              <a:t>150 centers in 1999 </a:t>
            </a:r>
            <a:r>
              <a:rPr lang="en-US" altLang="zh-CN" sz="2600" dirty="0">
                <a:solidFill>
                  <a:schemeClr val="tx1">
                    <a:lumMod val="95000"/>
                    <a:lumOff val="5000"/>
                  </a:schemeClr>
                </a:solidFill>
                <a:sym typeface="Wingdings" panose="05000000000000000000" pitchFamily="2" charset="2"/>
              </a:rPr>
              <a:t>  </a:t>
            </a:r>
            <a:r>
              <a:rPr lang="en-US" altLang="zh-CN" sz="2600" dirty="0">
                <a:solidFill>
                  <a:schemeClr val="tx1">
                    <a:lumMod val="95000"/>
                    <a:lumOff val="5000"/>
                  </a:schemeClr>
                </a:solidFill>
              </a:rPr>
              <a:t>570 centers in 2004 </a:t>
            </a:r>
            <a:r>
              <a:rPr lang="en-US" altLang="zh-CN" sz="2600" dirty="0">
                <a:solidFill>
                  <a:schemeClr val="tx1">
                    <a:lumMod val="95000"/>
                    <a:lumOff val="5000"/>
                  </a:schemeClr>
                </a:solidFill>
                <a:sym typeface="Wingdings" panose="05000000000000000000" pitchFamily="2" charset="2"/>
              </a:rPr>
              <a:t>  </a:t>
            </a:r>
            <a:r>
              <a:rPr lang="en-US" altLang="zh-CN" sz="2600" dirty="0">
                <a:solidFill>
                  <a:schemeClr val="tx1">
                    <a:lumMod val="95000"/>
                    <a:lumOff val="5000"/>
                  </a:schemeClr>
                </a:solidFill>
              </a:rPr>
              <a:t>1,000 + centers in 2007</a:t>
            </a:r>
          </a:p>
          <a:p>
            <a:pPr lvl="2" eaLnBrk="1" hangingPunct="1">
              <a:defRPr/>
            </a:pPr>
            <a:r>
              <a:rPr lang="en-US" altLang="zh-CN" sz="2600" dirty="0">
                <a:solidFill>
                  <a:schemeClr val="tx1">
                    <a:lumMod val="95000"/>
                    <a:lumOff val="5000"/>
                  </a:schemeClr>
                </a:solidFill>
              </a:rPr>
              <a:t>Transplant volume increased 30-fold between 1999 and 2005</a:t>
            </a:r>
          </a:p>
        </p:txBody>
      </p:sp>
    </p:spTree>
    <p:extLst>
      <p:ext uri="{BB962C8B-B14F-4D97-AF65-F5344CB8AC3E}">
        <p14:creationId xmlns:p14="http://schemas.microsoft.com/office/powerpoint/2010/main" val="1420241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6">
            <a:extLst>
              <a:ext uri="{FF2B5EF4-FFF2-40B4-BE49-F238E27FC236}">
                <a16:creationId xmlns:a16="http://schemas.microsoft.com/office/drawing/2014/main" id="{CD8CE457-7DE5-4531-8FF9-E7FE7CF91424}"/>
              </a:ext>
            </a:extLst>
          </p:cNvPr>
          <p:cNvSpPr/>
          <p:nvPr/>
        </p:nvSpPr>
        <p:spPr>
          <a:xfrm>
            <a:off x="1185862" y="605306"/>
            <a:ext cx="6802707" cy="646331"/>
          </a:xfrm>
          <a:prstGeom prst="rect">
            <a:avLst/>
          </a:prstGeom>
        </p:spPr>
        <p:txBody>
          <a:bodyPr wrap="square">
            <a:spAutoFit/>
          </a:bodyPr>
          <a:lstStyle/>
          <a:p>
            <a:pPr lvl="0">
              <a:defRPr/>
            </a:pPr>
            <a:r>
              <a:rPr lang="en-US" sz="3600" kern="0" spc="-50" dirty="0">
                <a:solidFill>
                  <a:srgbClr val="79151A"/>
                </a:solidFill>
              </a:rPr>
              <a:t>On-Demand Transplants</a:t>
            </a:r>
            <a:endParaRPr lang="en-US" sz="3600" b="1" kern="0" spc="-50" dirty="0">
              <a:solidFill>
                <a:srgbClr val="79151A"/>
              </a:solidFill>
            </a:endParaRPr>
          </a:p>
        </p:txBody>
      </p:sp>
      <p:sp>
        <p:nvSpPr>
          <p:cNvPr id="36" name="Rechteck 35">
            <a:extLst>
              <a:ext uri="{FF2B5EF4-FFF2-40B4-BE49-F238E27FC236}">
                <a16:creationId xmlns:a16="http://schemas.microsoft.com/office/drawing/2014/main" id="{77DEC7CE-AB67-4480-A2EE-69AAC84785F4}"/>
              </a:ext>
            </a:extLst>
          </p:cNvPr>
          <p:cNvSpPr/>
          <p:nvPr/>
        </p:nvSpPr>
        <p:spPr>
          <a:xfrm>
            <a:off x="1315922" y="2230393"/>
            <a:ext cx="9555641" cy="1823576"/>
          </a:xfrm>
          <a:prstGeom prst="rect">
            <a:avLst/>
          </a:prstGeom>
          <a:solidFill>
            <a:srgbClr val="F0F0F0"/>
          </a:solidFill>
        </p:spPr>
        <p:txBody>
          <a:bodyPr wrap="square">
            <a:spAutoFit/>
          </a:bodyPr>
          <a:lstStyle/>
          <a:p>
            <a:pPr marL="800100" lvl="1" indent="-342900">
              <a:lnSpc>
                <a:spcPts val="4500"/>
              </a:lnSpc>
              <a:buFont typeface="Arial" panose="020B0604020202020204" pitchFamily="34" charset="0"/>
              <a:buChar char="•"/>
            </a:pPr>
            <a:r>
              <a:rPr lang="en-US" sz="3600" dirty="0"/>
              <a:t>Transplant operations scheduled in advance</a:t>
            </a:r>
          </a:p>
          <a:p>
            <a:pPr marL="800100" lvl="1" indent="-342900">
              <a:lnSpc>
                <a:spcPts val="4500"/>
              </a:lnSpc>
              <a:buFont typeface="Arial" panose="020B0604020202020204" pitchFamily="34" charset="0"/>
              <a:buChar char="•"/>
            </a:pPr>
            <a:r>
              <a:rPr lang="en-US" sz="3600" dirty="0"/>
              <a:t>Organs procured from living sources</a:t>
            </a:r>
          </a:p>
          <a:p>
            <a:pPr marL="800100" lvl="1" indent="-342900">
              <a:lnSpc>
                <a:spcPts val="4500"/>
              </a:lnSpc>
              <a:buFont typeface="Arial" panose="020B0604020202020204" pitchFamily="34" charset="0"/>
              <a:buChar char="•"/>
            </a:pPr>
            <a:r>
              <a:rPr lang="en-US" sz="3600" dirty="0"/>
              <a:t>Short wait times </a:t>
            </a:r>
          </a:p>
        </p:txBody>
      </p:sp>
      <p:sp>
        <p:nvSpPr>
          <p:cNvPr id="6" name="AutoShape 796">
            <a:extLst>
              <a:ext uri="{FF2B5EF4-FFF2-40B4-BE49-F238E27FC236}">
                <a16:creationId xmlns:a16="http://schemas.microsoft.com/office/drawing/2014/main" id="{5C620311-940C-46CF-93F6-55644D36DBBA}"/>
              </a:ext>
            </a:extLst>
          </p:cNvPr>
          <p:cNvSpPr>
            <a:spLocks noChangeArrowheads="1"/>
          </p:cNvSpPr>
          <p:nvPr/>
        </p:nvSpPr>
        <p:spPr bwMode="auto">
          <a:xfrm>
            <a:off x="1689868" y="4338655"/>
            <a:ext cx="9396246" cy="1437026"/>
          </a:xfrm>
          <a:prstGeom prst="roundRect">
            <a:avLst>
              <a:gd name="adj" fmla="val 208"/>
            </a:avLst>
          </a:prstGeom>
          <a:solidFill>
            <a:sysClr val="window" lastClr="FFFFFF"/>
          </a:solidFill>
          <a:ln w="9525">
            <a:noFill/>
            <a:round/>
            <a:headEnd/>
            <a:tailEnd/>
          </a:ln>
        </p:spPr>
        <p:txBody>
          <a:bodyPr lIns="190842" tIns="99238" rIns="190842" bIns="99238" anchor="t" anchorCtr="0"/>
          <a:lstStyle/>
          <a:p>
            <a:pPr marL="0" marR="0" lvl="0" indent="0" defTabSz="1938005" eaLnBrk="1" fontAlgn="auto" latinLnBrk="0" hangingPunct="1">
              <a:lnSpc>
                <a:spcPct val="93000"/>
              </a:lnSpc>
              <a:spcBef>
                <a:spcPct val="0"/>
              </a:spcBef>
              <a:spcAft>
                <a:spcPts val="0"/>
              </a:spcAft>
              <a:buClr>
                <a:srgbClr val="EAEAEA"/>
              </a:buClr>
              <a:buSzTx/>
              <a:buFontTx/>
              <a:buNone/>
              <a:tabLst>
                <a:tab pos="0" algn="l"/>
                <a:tab pos="1938005" algn="l"/>
                <a:tab pos="3879573" algn="l"/>
                <a:tab pos="5817578" algn="l"/>
                <a:tab pos="7755583" algn="l"/>
                <a:tab pos="9697149" algn="l"/>
                <a:tab pos="11631592" algn="l"/>
                <a:tab pos="13573158" algn="l"/>
                <a:tab pos="15511163" algn="l"/>
                <a:tab pos="17452731" algn="l"/>
                <a:tab pos="19387173" algn="l"/>
                <a:tab pos="21328741" algn="l"/>
                <a:tab pos="21489053" algn="l"/>
                <a:tab pos="23024495" algn="l"/>
                <a:tab pos="24559935" algn="l"/>
                <a:tab pos="26095378" algn="l"/>
              </a:tabLst>
              <a:defRPr/>
            </a:pPr>
            <a:r>
              <a:rPr kumimoji="0" lang="en-US" sz="3200" b="0" i="0" u="none" strike="noStrike" kern="0" cap="none" spc="0" normalizeH="0" baseline="0" noProof="0" dirty="0">
                <a:ln>
                  <a:noFill/>
                </a:ln>
                <a:solidFill>
                  <a:srgbClr val="79151A"/>
                </a:solidFill>
                <a:effectLst/>
                <a:uLnTx/>
                <a:uFillTx/>
              </a:rPr>
              <a:t>“We will continue to perform transplants until one is successful and will not charge for the repeat surgeries in case of failure ...”  </a:t>
            </a:r>
          </a:p>
          <a:p>
            <a:pPr marL="0" marR="0" lvl="0" indent="0" defTabSz="1938005" eaLnBrk="1" fontAlgn="auto" latinLnBrk="0" hangingPunct="1">
              <a:lnSpc>
                <a:spcPct val="93000"/>
              </a:lnSpc>
              <a:spcBef>
                <a:spcPct val="0"/>
              </a:spcBef>
              <a:spcAft>
                <a:spcPts val="0"/>
              </a:spcAft>
              <a:buClr>
                <a:srgbClr val="EAEAEA"/>
              </a:buClr>
              <a:buSzTx/>
              <a:buFontTx/>
              <a:buNone/>
              <a:tabLst>
                <a:tab pos="0" algn="l"/>
                <a:tab pos="1938005" algn="l"/>
                <a:tab pos="3879573" algn="l"/>
                <a:tab pos="5817578" algn="l"/>
                <a:tab pos="7755583" algn="l"/>
                <a:tab pos="9697149" algn="l"/>
                <a:tab pos="11631592" algn="l"/>
                <a:tab pos="13573158" algn="l"/>
                <a:tab pos="15511163" algn="l"/>
                <a:tab pos="17452731" algn="l"/>
                <a:tab pos="19387173" algn="l"/>
                <a:tab pos="21328741" algn="l"/>
                <a:tab pos="21489053" algn="l"/>
                <a:tab pos="23024495" algn="l"/>
                <a:tab pos="24559935" algn="l"/>
                <a:tab pos="26095378" algn="l"/>
              </a:tabLst>
              <a:defRPr/>
            </a:pPr>
            <a:endParaRPr kumimoji="0" lang="en-US" sz="800" b="0" i="1" u="none" strike="noStrike" kern="0" cap="none" spc="-80" normalizeH="0" baseline="0" noProof="0" dirty="0">
              <a:ln>
                <a:noFill/>
              </a:ln>
              <a:solidFill>
                <a:srgbClr val="44546A"/>
              </a:solidFill>
              <a:effectLst/>
              <a:uLnTx/>
              <a:uFillTx/>
            </a:endParaRPr>
          </a:p>
          <a:p>
            <a:pPr marL="0" marR="0" lvl="0" indent="0" defTabSz="1938005" eaLnBrk="1" fontAlgn="auto" latinLnBrk="0" hangingPunct="1">
              <a:lnSpc>
                <a:spcPct val="93000"/>
              </a:lnSpc>
              <a:spcBef>
                <a:spcPct val="0"/>
              </a:spcBef>
              <a:spcAft>
                <a:spcPts val="0"/>
              </a:spcAft>
              <a:buClr>
                <a:srgbClr val="EAEAEA"/>
              </a:buClr>
              <a:buSzTx/>
              <a:buFontTx/>
              <a:buNone/>
              <a:tabLst>
                <a:tab pos="0" algn="l"/>
                <a:tab pos="1938005" algn="l"/>
                <a:tab pos="3879573" algn="l"/>
                <a:tab pos="5817578" algn="l"/>
                <a:tab pos="7755583" algn="l"/>
                <a:tab pos="9697149" algn="l"/>
                <a:tab pos="11631592" algn="l"/>
                <a:tab pos="13573158" algn="l"/>
                <a:tab pos="15511163" algn="l"/>
                <a:tab pos="17452731" algn="l"/>
                <a:tab pos="19387173" algn="l"/>
                <a:tab pos="21328741" algn="l"/>
                <a:tab pos="21489053" algn="l"/>
                <a:tab pos="23024495" algn="l"/>
                <a:tab pos="24559935" algn="l"/>
                <a:tab pos="26095378" algn="l"/>
              </a:tabLst>
              <a:defRPr/>
            </a:pPr>
            <a:r>
              <a:rPr kumimoji="0" lang="en-US" sz="2200" b="0" i="1" u="none" strike="noStrike" kern="0" cap="none" spc="-80" normalizeH="0" baseline="0" noProof="0" dirty="0">
                <a:ln>
                  <a:noFill/>
                </a:ln>
                <a:solidFill>
                  <a:srgbClr val="44546A"/>
                </a:solidFill>
                <a:effectLst/>
                <a:uLnTx/>
                <a:uFillTx/>
              </a:rPr>
              <a:t> —</a:t>
            </a:r>
            <a:r>
              <a:rPr kumimoji="0" lang="pt-BR" sz="2200" b="0" i="1" u="none" strike="noStrike" kern="0" cap="none" spc="-80" normalizeH="0" baseline="0" noProof="0" dirty="0">
                <a:ln>
                  <a:noFill/>
                </a:ln>
                <a:solidFill>
                  <a:srgbClr val="003C76"/>
                </a:solidFill>
                <a:effectLst/>
                <a:uLnTx/>
                <a:uFillTx/>
              </a:rPr>
              <a:t>Kunming Kidney Disease Hospital, advertising </a:t>
            </a:r>
            <a:r>
              <a:rPr kumimoji="0" lang="pt-BR" sz="2200" b="1" i="1" u="none" strike="noStrike" kern="0" cap="none" spc="-80" normalizeH="0" baseline="0" noProof="0" dirty="0">
                <a:ln>
                  <a:noFill/>
                </a:ln>
                <a:solidFill>
                  <a:srgbClr val="003C76"/>
                </a:solidFill>
                <a:effectLst/>
                <a:uLnTx/>
                <a:uFillTx/>
              </a:rPr>
              <a:t>“</a:t>
            </a:r>
            <a:r>
              <a:rPr kumimoji="0" lang="en-US" sz="2200" b="1" i="1" u="none" strike="noStrike" kern="0" cap="none" spc="-80" normalizeH="0" baseline="0" noProof="0" dirty="0">
                <a:ln>
                  <a:noFill/>
                </a:ln>
                <a:solidFill>
                  <a:srgbClr val="003C76"/>
                </a:solidFill>
                <a:effectLst/>
                <a:uLnTx/>
                <a:uFillTx/>
              </a:rPr>
              <a:t>donors seeking matched recipients” </a:t>
            </a:r>
          </a:p>
        </p:txBody>
      </p:sp>
      <p:cxnSp>
        <p:nvCxnSpPr>
          <p:cNvPr id="5" name="Straight Connector 4">
            <a:extLst>
              <a:ext uri="{FF2B5EF4-FFF2-40B4-BE49-F238E27FC236}">
                <a16:creationId xmlns:a16="http://schemas.microsoft.com/office/drawing/2014/main" id="{CDDE73B3-97F8-4716-A6CD-6A4C2F8D13B1}"/>
              </a:ext>
            </a:extLst>
          </p:cNvPr>
          <p:cNvCxnSpPr/>
          <p:nvPr/>
        </p:nvCxnSpPr>
        <p:spPr>
          <a:xfrm>
            <a:off x="20743" y="15098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934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6">
            <a:extLst>
              <a:ext uri="{FF2B5EF4-FFF2-40B4-BE49-F238E27FC236}">
                <a16:creationId xmlns:a16="http://schemas.microsoft.com/office/drawing/2014/main" id="{CD8CE457-7DE5-4531-8FF9-E7FE7CF91424}"/>
              </a:ext>
            </a:extLst>
          </p:cNvPr>
          <p:cNvSpPr/>
          <p:nvPr/>
        </p:nvSpPr>
        <p:spPr>
          <a:xfrm>
            <a:off x="1122947" y="338340"/>
            <a:ext cx="7551604" cy="1138773"/>
          </a:xfrm>
          <a:prstGeom prst="rect">
            <a:avLst/>
          </a:prstGeom>
        </p:spPr>
        <p:txBody>
          <a:bodyPr wrap="square">
            <a:spAutoFit/>
          </a:bodyPr>
          <a:lstStyle/>
          <a:p>
            <a:pPr lvl="0">
              <a:defRPr/>
            </a:pPr>
            <a:r>
              <a:rPr lang="en-US" sz="3600" b="1" kern="0" dirty="0">
                <a:solidFill>
                  <a:srgbClr val="79151A"/>
                </a:solidFill>
              </a:rPr>
              <a:t>Characteristics </a:t>
            </a:r>
          </a:p>
          <a:p>
            <a:pPr lvl="0">
              <a:defRPr/>
            </a:pPr>
            <a:r>
              <a:rPr lang="en-US" sz="3200" b="1" kern="0" dirty="0">
                <a:solidFill>
                  <a:srgbClr val="79151A"/>
                </a:solidFill>
              </a:rPr>
              <a:t>Scheduled in Advance</a:t>
            </a:r>
          </a:p>
        </p:txBody>
      </p:sp>
      <p:sp>
        <p:nvSpPr>
          <p:cNvPr id="3" name="Textfeld 2">
            <a:extLst>
              <a:ext uri="{FF2B5EF4-FFF2-40B4-BE49-F238E27FC236}">
                <a16:creationId xmlns:a16="http://schemas.microsoft.com/office/drawing/2014/main" id="{736BAE58-5816-422D-B7EC-2DE67722C3DA}"/>
              </a:ext>
            </a:extLst>
          </p:cNvPr>
          <p:cNvSpPr txBox="1"/>
          <p:nvPr/>
        </p:nvSpPr>
        <p:spPr>
          <a:xfrm>
            <a:off x="1153159" y="2647230"/>
            <a:ext cx="9885681" cy="3400931"/>
          </a:xfrm>
          <a:prstGeom prst="rect">
            <a:avLst/>
          </a:prstGeom>
          <a:solidFill>
            <a:srgbClr val="F0F0F0"/>
          </a:solidFill>
        </p:spPr>
        <p:txBody>
          <a:bodyPr wrap="square" rtlCol="0">
            <a:spAutoFit/>
          </a:bodyPr>
          <a:lstStyle/>
          <a:p>
            <a:pPr marL="285750" indent="-285750">
              <a:lnSpc>
                <a:spcPts val="3000"/>
              </a:lnSpc>
              <a:spcBef>
                <a:spcPts val="1800"/>
              </a:spcBef>
              <a:spcAft>
                <a:spcPts val="600"/>
              </a:spcAft>
              <a:buClr>
                <a:srgbClr val="0070C0"/>
              </a:buClr>
              <a:buFont typeface="Wingdings" panose="05000000000000000000" pitchFamily="2" charset="2"/>
              <a:buChar char="§"/>
            </a:pPr>
            <a:r>
              <a:rPr lang="en-US" sz="2800" dirty="0"/>
              <a:t>2005: An Israeli patient traveled to China for a heart transplant scheduled </a:t>
            </a:r>
            <a:r>
              <a:rPr lang="en-US" sz="2800" b="1" dirty="0">
                <a:solidFill>
                  <a:srgbClr val="0070C0"/>
                </a:solidFill>
              </a:rPr>
              <a:t>two weeks ahead of time</a:t>
            </a:r>
            <a:r>
              <a:rPr lang="en-US" sz="2800" dirty="0"/>
              <a:t> </a:t>
            </a:r>
          </a:p>
          <a:p>
            <a:pPr marL="285750" indent="-285750">
              <a:lnSpc>
                <a:spcPts val="3000"/>
              </a:lnSpc>
              <a:spcBef>
                <a:spcPts val="1800"/>
              </a:spcBef>
              <a:spcAft>
                <a:spcPts val="600"/>
              </a:spcAft>
              <a:buClr>
                <a:srgbClr val="0070C0"/>
              </a:buClr>
              <a:buFont typeface="Wingdings" panose="05000000000000000000" pitchFamily="2" charset="2"/>
              <a:buChar char="§"/>
            </a:pPr>
            <a:r>
              <a:rPr lang="en-US" altLang="zh-CN" sz="2800" dirty="0"/>
              <a:t>2013: A hospital performed </a:t>
            </a:r>
            <a:r>
              <a:rPr lang="en-US" altLang="zh-CN" sz="2800" b="1" dirty="0">
                <a:solidFill>
                  <a:srgbClr val="0070C0"/>
                </a:solidFill>
              </a:rPr>
              <a:t>4 heart transplants </a:t>
            </a:r>
            <a:r>
              <a:rPr lang="en-US" altLang="zh-CN" sz="2800" dirty="0"/>
              <a:t>simultaneously in one afternoon </a:t>
            </a:r>
          </a:p>
          <a:p>
            <a:pPr marL="285750" indent="-285750">
              <a:lnSpc>
                <a:spcPts val="3000"/>
              </a:lnSpc>
              <a:spcBef>
                <a:spcPts val="1800"/>
              </a:spcBef>
              <a:spcAft>
                <a:spcPts val="600"/>
              </a:spcAft>
              <a:buClr>
                <a:srgbClr val="0070C0"/>
              </a:buClr>
              <a:buFont typeface="Wingdings" panose="05000000000000000000" pitchFamily="2" charset="2"/>
              <a:buChar char="§"/>
            </a:pPr>
            <a:r>
              <a:rPr lang="en-US" sz="2800" dirty="0"/>
              <a:t>Hospitals are on record </a:t>
            </a:r>
            <a:r>
              <a:rPr lang="en-US" sz="2800" b="1" dirty="0">
                <a:solidFill>
                  <a:srgbClr val="0070C0"/>
                </a:solidFill>
              </a:rPr>
              <a:t>performing 10, 20, or even more transplants in a single day, </a:t>
            </a:r>
            <a:r>
              <a:rPr lang="en-US" sz="2800" dirty="0"/>
              <a:t>that are sometimes carried out concurrently</a:t>
            </a:r>
          </a:p>
        </p:txBody>
      </p:sp>
      <p:cxnSp>
        <p:nvCxnSpPr>
          <p:cNvPr id="6" name="Straight Connector 4">
            <a:extLst>
              <a:ext uri="{FF2B5EF4-FFF2-40B4-BE49-F238E27FC236}">
                <a16:creationId xmlns:a16="http://schemas.microsoft.com/office/drawing/2014/main" id="{B5FFE917-7B56-4AD5-8EA6-FD96D24ECB09}"/>
              </a:ext>
            </a:extLst>
          </p:cNvPr>
          <p:cNvCxnSpPr/>
          <p:nvPr/>
        </p:nvCxnSpPr>
        <p:spPr>
          <a:xfrm>
            <a:off x="20743" y="15098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934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6">
            <a:extLst>
              <a:ext uri="{FF2B5EF4-FFF2-40B4-BE49-F238E27FC236}">
                <a16:creationId xmlns:a16="http://schemas.microsoft.com/office/drawing/2014/main" id="{CD8CE457-7DE5-4531-8FF9-E7FE7CF91424}"/>
              </a:ext>
            </a:extLst>
          </p:cNvPr>
          <p:cNvSpPr/>
          <p:nvPr/>
        </p:nvSpPr>
        <p:spPr>
          <a:xfrm>
            <a:off x="609601" y="314366"/>
            <a:ext cx="7309022" cy="1138773"/>
          </a:xfrm>
          <a:prstGeom prst="rect">
            <a:avLst/>
          </a:prstGeom>
        </p:spPr>
        <p:txBody>
          <a:bodyPr wrap="square">
            <a:spAutoFit/>
          </a:bodyPr>
          <a:lstStyle/>
          <a:p>
            <a:pPr>
              <a:defRPr/>
            </a:pPr>
            <a:r>
              <a:rPr lang="en-US" altLang="zh-CN" sz="3600" b="1" kern="0" dirty="0">
                <a:solidFill>
                  <a:srgbClr val="79151A"/>
                </a:solidFill>
              </a:rPr>
              <a:t>Characteristics: </a:t>
            </a:r>
          </a:p>
          <a:p>
            <a:pPr lvl="0">
              <a:defRPr/>
            </a:pPr>
            <a:r>
              <a:rPr lang="en-US" sz="3200" b="1" kern="0" dirty="0">
                <a:solidFill>
                  <a:srgbClr val="79151A"/>
                </a:solidFill>
              </a:rPr>
              <a:t>Organs Procured from Living Sources</a:t>
            </a:r>
          </a:p>
        </p:txBody>
      </p:sp>
      <p:sp>
        <p:nvSpPr>
          <p:cNvPr id="3" name="Rechteck 2">
            <a:extLst>
              <a:ext uri="{FF2B5EF4-FFF2-40B4-BE49-F238E27FC236}">
                <a16:creationId xmlns:a16="http://schemas.microsoft.com/office/drawing/2014/main" id="{2DE24B30-04B7-47E7-9028-9E1D16E21203}"/>
              </a:ext>
            </a:extLst>
          </p:cNvPr>
          <p:cNvSpPr/>
          <p:nvPr/>
        </p:nvSpPr>
        <p:spPr>
          <a:xfrm>
            <a:off x="6499906" y="1619978"/>
            <a:ext cx="5704899" cy="5219506"/>
          </a:xfrm>
          <a:prstGeom prst="rect">
            <a:avLst/>
          </a:prstGeom>
          <a:solidFill>
            <a:srgbClr val="F0F0F0"/>
          </a:solidFill>
        </p:spPr>
        <p:txBody>
          <a:bodyPr wrap="square">
            <a:spAutoFit/>
          </a:bodyPr>
          <a:lstStyle/>
          <a:p>
            <a:pPr marL="185738" marR="0" lvl="0" indent="0" defTabSz="1938005" eaLnBrk="1" fontAlgn="auto" latinLnBrk="0" hangingPunct="1">
              <a:lnSpc>
                <a:spcPct val="93000"/>
              </a:lnSpc>
              <a:spcBef>
                <a:spcPts val="300"/>
              </a:spcBef>
              <a:spcAft>
                <a:spcPts val="0"/>
              </a:spcAft>
              <a:buClr>
                <a:srgbClr val="EAEAEA"/>
              </a:buClr>
              <a:buSzTx/>
              <a:buFontTx/>
              <a:buNone/>
              <a:tabLst>
                <a:tab pos="185738"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endParaRPr kumimoji="0" lang="en-US" sz="2600" b="0" i="0" u="none" strike="noStrike" kern="0" cap="none" spc="0" normalizeH="0" baseline="0" noProof="0" dirty="0">
              <a:ln>
                <a:noFill/>
              </a:ln>
              <a:effectLst/>
              <a:uLnTx/>
              <a:uFillTx/>
            </a:endParaRPr>
          </a:p>
          <a:p>
            <a:pPr marL="185738" marR="0" lvl="0" indent="0" defTabSz="1938005" eaLnBrk="1" fontAlgn="auto" latinLnBrk="0" hangingPunct="1">
              <a:lnSpc>
                <a:spcPct val="93000"/>
              </a:lnSpc>
              <a:spcBef>
                <a:spcPts val="300"/>
              </a:spcBef>
              <a:spcAft>
                <a:spcPts val="0"/>
              </a:spcAft>
              <a:buClr>
                <a:srgbClr val="EAEAEA"/>
              </a:buClr>
              <a:buSzTx/>
              <a:buFontTx/>
              <a:buNone/>
              <a:tabLst>
                <a:tab pos="185738"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r>
              <a:rPr kumimoji="0" lang="en-US" sz="2600" b="0" i="0" u="none" strike="noStrike" kern="0" cap="none" spc="0" normalizeH="0" baseline="0" noProof="0" dirty="0">
                <a:ln>
                  <a:noFill/>
                </a:ln>
                <a:effectLst/>
                <a:uLnTx/>
                <a:uFillTx/>
              </a:rPr>
              <a:t>“</a:t>
            </a:r>
            <a:r>
              <a:rPr kumimoji="0" lang="en-US" sz="2600" b="1" i="0" u="none" strike="noStrike" kern="0" cap="none" spc="0" normalizeH="0" baseline="0" noProof="0" dirty="0">
                <a:ln>
                  <a:noFill/>
                </a:ln>
                <a:effectLst/>
                <a:uLnTx/>
                <a:uFillTx/>
              </a:rPr>
              <a:t>In China, we carry out living donor kidney transplants. </a:t>
            </a:r>
            <a:r>
              <a:rPr kumimoji="0" lang="en-US" sz="2600" b="0" i="0" u="none" strike="noStrike" kern="0" cap="none" spc="0" normalizeH="0" baseline="0" noProof="0" dirty="0">
                <a:ln>
                  <a:noFill/>
                </a:ln>
                <a:effectLst/>
                <a:uLnTx/>
                <a:uFillTx/>
              </a:rPr>
              <a:t>It is completely different from the cadaveric kidney transplants you hear about in Japanese hospitals and dialysis centers.”</a:t>
            </a:r>
          </a:p>
          <a:p>
            <a:pPr marL="185738" marR="0" lvl="0" indent="0" defTabSz="1938005" eaLnBrk="1" fontAlgn="auto" latinLnBrk="0" hangingPunct="1">
              <a:lnSpc>
                <a:spcPct val="93000"/>
              </a:lnSpc>
              <a:spcBef>
                <a:spcPts val="300"/>
              </a:spcBef>
              <a:spcAft>
                <a:spcPts val="0"/>
              </a:spcAft>
              <a:buClr>
                <a:srgbClr val="EAEAEA"/>
              </a:buClr>
              <a:buSzTx/>
              <a:buFontTx/>
              <a:buNone/>
              <a:tabLst>
                <a:tab pos="185738"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r>
              <a:rPr kumimoji="0" lang="en-US" sz="2000" b="0" i="1" u="none" strike="noStrike" kern="0" cap="none" spc="-40" normalizeH="0" baseline="0" noProof="0" dirty="0">
                <a:ln>
                  <a:noFill/>
                </a:ln>
                <a:solidFill>
                  <a:srgbClr val="79151A"/>
                </a:solidFill>
                <a:effectLst/>
                <a:uLnTx/>
                <a:uFillTx/>
              </a:rPr>
              <a:t>— China Medical University’s China International Transplantation Network Assistance Center (2004)</a:t>
            </a:r>
          </a:p>
          <a:p>
            <a:pPr marL="185738" marR="0" lvl="0" indent="0" defTabSz="1938005" eaLnBrk="1" fontAlgn="auto" latinLnBrk="0" hangingPunct="1">
              <a:lnSpc>
                <a:spcPct val="93000"/>
              </a:lnSpc>
              <a:spcBef>
                <a:spcPts val="300"/>
              </a:spcBef>
              <a:spcAft>
                <a:spcPts val="0"/>
              </a:spcAft>
              <a:buClr>
                <a:srgbClr val="EAEAEA"/>
              </a:buClr>
              <a:buSzTx/>
              <a:buFontTx/>
              <a:buNone/>
              <a:tabLst>
                <a:tab pos="185738"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endParaRPr kumimoji="0" lang="en-US" sz="2000" b="0" u="none" strike="noStrike" kern="0" cap="none" spc="-40" normalizeH="0" baseline="0" noProof="0" dirty="0">
              <a:ln>
                <a:noFill/>
              </a:ln>
              <a:effectLst/>
              <a:uLnTx/>
              <a:uFillTx/>
            </a:endParaRPr>
          </a:p>
          <a:p>
            <a:pPr marL="528638" lvl="0" indent="-342900" defTabSz="1938005">
              <a:lnSpc>
                <a:spcPct val="93000"/>
              </a:lnSpc>
              <a:spcBef>
                <a:spcPts val="300"/>
              </a:spcBef>
              <a:buClr>
                <a:schemeClr val="tx1"/>
              </a:buClr>
              <a:buFont typeface="Arial" panose="020B0604020202020204" pitchFamily="34" charset="0"/>
              <a:buChar char="•"/>
              <a:tabLst>
                <a:tab pos="185738"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r>
              <a:rPr lang="en-US" sz="2500" kern="0" spc="-40" dirty="0"/>
              <a:t>In 2004, 64 living kidney donations</a:t>
            </a:r>
            <a:endParaRPr kumimoji="0" lang="en-US" sz="2500" b="0" u="none" strike="noStrike" kern="0" cap="none" spc="-40" normalizeH="0" baseline="0" noProof="0" dirty="0">
              <a:ln>
                <a:noFill/>
              </a:ln>
              <a:effectLst/>
              <a:uLnTx/>
              <a:uFillTx/>
            </a:endParaRPr>
          </a:p>
          <a:p>
            <a:pPr marL="528638" lvl="0" indent="-342900" defTabSz="1938005">
              <a:lnSpc>
                <a:spcPct val="93000"/>
              </a:lnSpc>
              <a:spcBef>
                <a:spcPts val="1200"/>
              </a:spcBef>
              <a:buClr>
                <a:schemeClr val="tx1"/>
              </a:buClr>
              <a:buFont typeface="Arial" panose="020B0604020202020204" pitchFamily="34" charset="0"/>
              <a:buChar char="•"/>
              <a:tabLst>
                <a:tab pos="185738"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r>
              <a:rPr lang="en-US" sz="2500" kern="0" spc="-40" dirty="0"/>
              <a:t>As of 2005, living donations accounted  for only 1.5% of all kidney transplants;  73 </a:t>
            </a:r>
            <a:r>
              <a:rPr lang="en-US" altLang="zh-CN" sz="2500" kern="0" spc="-40" dirty="0"/>
              <a:t>living </a:t>
            </a:r>
            <a:r>
              <a:rPr lang="en-US" sz="2500" kern="0" spc="-40" dirty="0"/>
              <a:t>liver donations</a:t>
            </a:r>
          </a:p>
          <a:p>
            <a:pPr marL="185738" lvl="0" defTabSz="1938005">
              <a:lnSpc>
                <a:spcPct val="93000"/>
              </a:lnSpc>
              <a:spcBef>
                <a:spcPts val="1200"/>
              </a:spcBef>
              <a:buClr>
                <a:schemeClr val="tx1"/>
              </a:buClr>
              <a:tabLst>
                <a:tab pos="185738"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endParaRPr kumimoji="0" lang="en-US" sz="1000" b="1" u="none" strike="noStrike" kern="0" cap="none" spc="0" normalizeH="0" baseline="0" noProof="0" dirty="0">
              <a:ln>
                <a:noFill/>
              </a:ln>
              <a:effectLst/>
              <a:uLnTx/>
              <a:uFillTx/>
            </a:endParaRPr>
          </a:p>
        </p:txBody>
      </p:sp>
      <p:pic>
        <p:nvPicPr>
          <p:cNvPr id="7" name="Grafik 6">
            <a:extLst>
              <a:ext uri="{FF2B5EF4-FFF2-40B4-BE49-F238E27FC236}">
                <a16:creationId xmlns:a16="http://schemas.microsoft.com/office/drawing/2014/main" id="{2566656E-6AB7-4321-9643-2B95C5B897F1}"/>
              </a:ext>
            </a:extLst>
          </p:cNvPr>
          <p:cNvPicPr>
            <a:picLocks noChangeAspect="1"/>
          </p:cNvPicPr>
          <p:nvPr/>
        </p:nvPicPr>
        <p:blipFill rotWithShape="1">
          <a:blip r:embed="rId3"/>
          <a:srcRect l="2018" t="827" b="-1"/>
          <a:stretch/>
        </p:blipFill>
        <p:spPr>
          <a:xfrm>
            <a:off x="0" y="1567876"/>
            <a:ext cx="6493424" cy="5313024"/>
          </a:xfrm>
          <a:prstGeom prst="rect">
            <a:avLst/>
          </a:prstGeom>
        </p:spPr>
      </p:pic>
      <p:cxnSp>
        <p:nvCxnSpPr>
          <p:cNvPr id="5" name="Straight Connector 4">
            <a:extLst>
              <a:ext uri="{FF2B5EF4-FFF2-40B4-BE49-F238E27FC236}">
                <a16:creationId xmlns:a16="http://schemas.microsoft.com/office/drawing/2014/main" id="{071856D7-1B0C-43CB-80FF-B17881EBCF60}"/>
              </a:ext>
            </a:extLst>
          </p:cNvPr>
          <p:cNvCxnSpPr/>
          <p:nvPr/>
        </p:nvCxnSpPr>
        <p:spPr>
          <a:xfrm>
            <a:off x="20743" y="1567877"/>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068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9580" y="1554488"/>
            <a:ext cx="5707754" cy="2872040"/>
            <a:chOff x="-473312" y="-557354"/>
            <a:chExt cx="12505826" cy="5208236"/>
          </a:xfrm>
        </p:grpSpPr>
        <p:pic>
          <p:nvPicPr>
            <p:cNvPr id="12" name="Picture 11"/>
            <p:cNvPicPr>
              <a:picLocks noChangeAspect="1"/>
            </p:cNvPicPr>
            <p:nvPr/>
          </p:nvPicPr>
          <p:blipFill rotWithShape="1">
            <a:blip r:embed="rId3"/>
            <a:srcRect l="19871" t="13555" r="1550" b="1212"/>
            <a:stretch/>
          </p:blipFill>
          <p:spPr bwMode="auto">
            <a:xfrm>
              <a:off x="-473312" y="-557354"/>
              <a:ext cx="12505826" cy="5208236"/>
            </a:xfrm>
            <a:prstGeom prst="rect">
              <a:avLst/>
            </a:prstGeom>
            <a:ln w="3175">
              <a:solidFill>
                <a:schemeClr val="accent5">
                  <a:lumMod val="50000"/>
                </a:schemeClr>
              </a:solidFill>
            </a:ln>
            <a:extLst>
              <a:ext uri="{53640926-AAD7-44D8-BBD7-CCE9431645EC}">
                <a14:shadowObscured xmlns:a14="http://schemas.microsoft.com/office/drawing/2010/main"/>
              </a:ext>
            </a:extLst>
          </p:spPr>
        </p:pic>
        <p:cxnSp>
          <p:nvCxnSpPr>
            <p:cNvPr id="13" name="Straight Connector 12"/>
            <p:cNvCxnSpPr/>
            <p:nvPr/>
          </p:nvCxnSpPr>
          <p:spPr>
            <a:xfrm>
              <a:off x="10920814" y="2965295"/>
              <a:ext cx="828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937046" y="3192288"/>
              <a:ext cx="581176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904570" y="3412518"/>
              <a:ext cx="3638217" cy="0"/>
            </a:xfrm>
            <a:prstGeom prst="line">
              <a:avLst/>
            </a:prstGeom>
            <a:noFill/>
            <a:ln w="19050" cap="flat" cmpd="sng" algn="ctr">
              <a:solidFill>
                <a:srgbClr val="C00000"/>
              </a:solidFill>
              <a:prstDash val="solid"/>
              <a:miter lim="800000"/>
            </a:ln>
            <a:effectLst/>
          </p:spPr>
        </p:cxnSp>
      </p:grpSp>
      <p:sp>
        <p:nvSpPr>
          <p:cNvPr id="11" name="Rectangular Callout 10"/>
          <p:cNvSpPr>
            <a:spLocks noChangeArrowheads="1"/>
          </p:cNvSpPr>
          <p:nvPr/>
        </p:nvSpPr>
        <p:spPr bwMode="auto">
          <a:xfrm>
            <a:off x="20744" y="4426527"/>
            <a:ext cx="5707754" cy="1526040"/>
          </a:xfrm>
          <a:prstGeom prst="wedgeRectCallout">
            <a:avLst>
              <a:gd name="adj1" fmla="val 15876"/>
              <a:gd name="adj2" fmla="val -88524"/>
            </a:avLst>
          </a:prstGeom>
          <a:solidFill>
            <a:srgbClr val="F0F0F0"/>
          </a:solidFill>
          <a:ln w="9525">
            <a:solidFill>
              <a:srgbClr val="000000"/>
            </a:solidFill>
            <a:miter lim="800000"/>
            <a:headEnd/>
            <a:tailEnd/>
          </a:ln>
        </p:spPr>
        <p:txBody>
          <a:bodyPr rot="0" vert="horz" wrap="square" lIns="91440" tIns="72000" rIns="91440" bIns="45720" anchor="t" anchorCtr="0" upright="1">
            <a:noAutofit/>
          </a:bodyPr>
          <a:lstStyle/>
          <a:p>
            <a:pPr marL="114300" marR="28575">
              <a:lnSpc>
                <a:spcPct val="80000"/>
              </a:lnSpc>
              <a:spcBef>
                <a:spcPts val="600"/>
              </a:spcBef>
              <a:spcAft>
                <a:spcPts val="0"/>
              </a:spcAft>
            </a:pPr>
            <a:r>
              <a:rPr lang="en-US" sz="2200" b="1" i="1" dirty="0">
                <a:solidFill>
                  <a:srgbClr val="FF0000"/>
                </a:solidFill>
                <a:effectLst/>
                <a:ea typeface="PMingLiU"/>
                <a:cs typeface="Times New Roman"/>
              </a:rPr>
              <a:t>L</a:t>
            </a:r>
            <a:r>
              <a:rPr lang="en-US" altLang="zh-CN" sz="2200" b="1" i="1" dirty="0">
                <a:solidFill>
                  <a:srgbClr val="FF0000"/>
                </a:solidFill>
                <a:effectLst/>
                <a:ea typeface="PMingLiU"/>
                <a:cs typeface="Times New Roman"/>
              </a:rPr>
              <a:t>iver Transplant:  </a:t>
            </a:r>
            <a:r>
              <a:rPr lang="en-US" sz="2200" i="1" dirty="0">
                <a:solidFill>
                  <a:srgbClr val="1F3864"/>
                </a:solidFill>
                <a:effectLst/>
                <a:ea typeface="PMingLiU"/>
                <a:cs typeface="Times New Roman"/>
              </a:rPr>
              <a:t>Our department adopts peritoneal quick combined cutting technique to cut the liver, shorten the time of warm ischemia, reduce the rate of organ rejection, and facilitate the recovery of graft function</a:t>
            </a:r>
            <a:r>
              <a:rPr lang="en-US" sz="2200" i="1" dirty="0">
                <a:solidFill>
                  <a:srgbClr val="1F3864"/>
                </a:solidFill>
                <a:ea typeface="PMingLiU"/>
                <a:cs typeface="Times New Roman"/>
              </a:rPr>
              <a:t> …</a:t>
            </a:r>
            <a:endParaRPr lang="en-US" sz="2200" dirty="0">
              <a:effectLst/>
              <a:ea typeface="PMingLiU"/>
              <a:cs typeface="Times New Roman"/>
            </a:endParaRPr>
          </a:p>
        </p:txBody>
      </p:sp>
      <p:sp>
        <p:nvSpPr>
          <p:cNvPr id="9" name="Text Box 118"/>
          <p:cNvSpPr txBox="1">
            <a:spLocks noChangeArrowheads="1"/>
          </p:cNvSpPr>
          <p:nvPr/>
        </p:nvSpPr>
        <p:spPr bwMode="auto">
          <a:xfrm>
            <a:off x="151177" y="6028277"/>
            <a:ext cx="6265665" cy="182735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R="254000">
              <a:spcAft>
                <a:spcPts val="0"/>
              </a:spcAft>
            </a:pPr>
            <a:r>
              <a:rPr lang="en-US" sz="1900" i="1" kern="0" spc="-40" dirty="0">
                <a:solidFill>
                  <a:srgbClr val="79151A"/>
                </a:solidFill>
              </a:rPr>
              <a:t>S</a:t>
            </a:r>
            <a:r>
              <a:rPr lang="en-US" altLang="zh-CN" sz="1900" i="1" kern="0" spc="-40" dirty="0">
                <a:solidFill>
                  <a:srgbClr val="79151A"/>
                </a:solidFill>
              </a:rPr>
              <a:t>creenshot: </a:t>
            </a:r>
            <a:r>
              <a:rPr lang="en-US" sz="1900" i="1" kern="0" spc="-40" dirty="0">
                <a:solidFill>
                  <a:srgbClr val="79151A"/>
                </a:solidFill>
              </a:rPr>
              <a:t> China International Transplantation Network Assistance Center (2004)</a:t>
            </a:r>
            <a:endParaRPr lang="en-US" sz="1900" dirty="0">
              <a:effectLst/>
              <a:latin typeface="Times New Roman"/>
              <a:ea typeface="PMingLiU"/>
              <a:cs typeface="Times New Roman"/>
            </a:endParaRPr>
          </a:p>
        </p:txBody>
      </p:sp>
      <p:cxnSp>
        <p:nvCxnSpPr>
          <p:cNvPr id="16" name="Straight Connector 4">
            <a:extLst>
              <a:ext uri="{FF2B5EF4-FFF2-40B4-BE49-F238E27FC236}">
                <a16:creationId xmlns:a16="http://schemas.microsoft.com/office/drawing/2014/main" id="{E943ECA9-1684-4995-87AE-9EAA84A9164F}"/>
              </a:ext>
            </a:extLst>
          </p:cNvPr>
          <p:cNvCxnSpPr/>
          <p:nvPr/>
        </p:nvCxnSpPr>
        <p:spPr>
          <a:xfrm>
            <a:off x="20743" y="15098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17" name="Rechteck 35">
            <a:extLst>
              <a:ext uri="{FF2B5EF4-FFF2-40B4-BE49-F238E27FC236}">
                <a16:creationId xmlns:a16="http://schemas.microsoft.com/office/drawing/2014/main" id="{E2F1E5F8-4959-40A3-80F9-2B816BEF086B}"/>
              </a:ext>
            </a:extLst>
          </p:cNvPr>
          <p:cNvSpPr/>
          <p:nvPr/>
        </p:nvSpPr>
        <p:spPr>
          <a:xfrm>
            <a:off x="5992713" y="1805214"/>
            <a:ext cx="5924549" cy="4779620"/>
          </a:xfrm>
          <a:prstGeom prst="rect">
            <a:avLst/>
          </a:prstGeom>
          <a:noFill/>
        </p:spPr>
        <p:txBody>
          <a:bodyPr wrap="square" lIns="72000" bIns="180000">
            <a:spAutoFit/>
          </a:bodyPr>
          <a:lstStyle/>
          <a:p>
            <a:pPr marL="357188" indent="-271463">
              <a:lnSpc>
                <a:spcPct val="90000"/>
              </a:lnSpc>
              <a:spcBef>
                <a:spcPts val="1200"/>
              </a:spcBef>
              <a:buClr>
                <a:srgbClr val="0070C0"/>
              </a:buClr>
              <a:buFont typeface="Wingdings" pitchFamily="2" charset="2"/>
              <a:buChar char="§"/>
            </a:pPr>
            <a:endParaRPr lang="en-US" sz="1200" dirty="0">
              <a:solidFill>
                <a:srgbClr val="79151A"/>
              </a:solidFill>
            </a:endParaRPr>
          </a:p>
          <a:p>
            <a:pPr marL="357188" indent="-271463">
              <a:lnSpc>
                <a:spcPct val="85000"/>
              </a:lnSpc>
              <a:spcBef>
                <a:spcPts val="1200"/>
              </a:spcBef>
              <a:buClr>
                <a:srgbClr val="0070C0"/>
              </a:buClr>
              <a:buFont typeface="Wingdings" pitchFamily="2" charset="2"/>
              <a:buChar char="§"/>
            </a:pPr>
            <a:r>
              <a:rPr lang="en-US" sz="2400" dirty="0">
                <a:solidFill>
                  <a:srgbClr val="79151A"/>
                </a:solidFill>
              </a:rPr>
              <a:t>Liver extraction procedures with warm ischemia times (WITs) of 0-5 minutes had become an industry standard, well before China piloted its organ donation system</a:t>
            </a:r>
          </a:p>
          <a:p>
            <a:pPr marL="357188" indent="-271463">
              <a:lnSpc>
                <a:spcPct val="85000"/>
              </a:lnSpc>
              <a:spcBef>
                <a:spcPts val="1200"/>
              </a:spcBef>
              <a:buClr>
                <a:srgbClr val="0070C0"/>
              </a:buClr>
              <a:buFont typeface="Wingdings" pitchFamily="2" charset="2"/>
              <a:buChar char="§"/>
            </a:pPr>
            <a:r>
              <a:rPr lang="en-US" sz="2400" dirty="0">
                <a:solidFill>
                  <a:srgbClr val="79151A"/>
                </a:solidFill>
              </a:rPr>
              <a:t>Medical papers published in China cited    </a:t>
            </a:r>
            <a:r>
              <a:rPr lang="en-US" altLang="zh-CN" sz="2400" dirty="0">
                <a:solidFill>
                  <a:srgbClr val="79151A"/>
                </a:solidFill>
              </a:rPr>
              <a:t>0-10 min </a:t>
            </a:r>
            <a:r>
              <a:rPr lang="en-US" sz="2400" dirty="0">
                <a:solidFill>
                  <a:srgbClr val="79151A"/>
                </a:solidFill>
              </a:rPr>
              <a:t>WITs</a:t>
            </a:r>
          </a:p>
          <a:p>
            <a:pPr marL="357188" indent="-271463">
              <a:lnSpc>
                <a:spcPct val="85000"/>
              </a:lnSpc>
              <a:spcBef>
                <a:spcPts val="1200"/>
              </a:spcBef>
              <a:buClr>
                <a:srgbClr val="0070C0"/>
              </a:buClr>
              <a:buFont typeface="Wingdings" pitchFamily="2" charset="2"/>
              <a:buChar char="§"/>
            </a:pPr>
            <a:r>
              <a:rPr lang="en-US" sz="2400" dirty="0">
                <a:solidFill>
                  <a:srgbClr val="79151A"/>
                </a:solidFill>
              </a:rPr>
              <a:t>Most liver transplants in China were whole liver instead of partial liver transplants</a:t>
            </a:r>
          </a:p>
          <a:p>
            <a:pPr marL="357188" indent="-271463">
              <a:lnSpc>
                <a:spcPct val="85000"/>
              </a:lnSpc>
              <a:spcBef>
                <a:spcPts val="1200"/>
              </a:spcBef>
              <a:buClr>
                <a:srgbClr val="0070C0"/>
              </a:buClr>
              <a:buFont typeface="Wingdings" pitchFamily="2" charset="2"/>
              <a:buChar char="§"/>
            </a:pPr>
            <a:r>
              <a:rPr lang="en-US" sz="2400" dirty="0">
                <a:solidFill>
                  <a:srgbClr val="79151A"/>
                </a:solidFill>
              </a:rPr>
              <a:t>Without organ donation system,  such organs could only be obtained if organs were procured from living people, who were killed during organ procurement</a:t>
            </a:r>
          </a:p>
        </p:txBody>
      </p:sp>
    </p:spTree>
    <p:extLst>
      <p:ext uri="{BB962C8B-B14F-4D97-AF65-F5344CB8AC3E}">
        <p14:creationId xmlns:p14="http://schemas.microsoft.com/office/powerpoint/2010/main" val="2177043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FC00844-6AE4-4A9A-80FD-D614CDD1EBC5}"/>
              </a:ext>
            </a:extLst>
          </p:cNvPr>
          <p:cNvPicPr>
            <a:picLocks noChangeAspect="1"/>
          </p:cNvPicPr>
          <p:nvPr/>
        </p:nvPicPr>
        <p:blipFill>
          <a:blip r:embed="rId3"/>
          <a:stretch>
            <a:fillRect/>
          </a:stretch>
        </p:blipFill>
        <p:spPr>
          <a:xfrm>
            <a:off x="171451" y="2100877"/>
            <a:ext cx="5924549" cy="3247296"/>
          </a:xfrm>
          <a:prstGeom prst="rect">
            <a:avLst/>
          </a:prstGeom>
        </p:spPr>
      </p:pic>
      <p:sp>
        <p:nvSpPr>
          <p:cNvPr id="5" name="Rectangle 6">
            <a:extLst>
              <a:ext uri="{FF2B5EF4-FFF2-40B4-BE49-F238E27FC236}">
                <a16:creationId xmlns:a16="http://schemas.microsoft.com/office/drawing/2014/main" id="{F414765B-2615-4C63-820F-1738CDB3A196}"/>
              </a:ext>
            </a:extLst>
          </p:cNvPr>
          <p:cNvSpPr/>
          <p:nvPr/>
        </p:nvSpPr>
        <p:spPr>
          <a:xfrm>
            <a:off x="1070874" y="269601"/>
            <a:ext cx="5041900" cy="1138773"/>
          </a:xfrm>
          <a:prstGeom prst="rect">
            <a:avLst/>
          </a:prstGeom>
        </p:spPr>
        <p:txBody>
          <a:bodyPr wrap="square">
            <a:spAutoFit/>
          </a:bodyPr>
          <a:lstStyle/>
          <a:p>
            <a:pPr>
              <a:defRPr/>
            </a:pPr>
            <a:r>
              <a:rPr lang="en-US" altLang="zh-CN" sz="3600" b="1" kern="0" dirty="0">
                <a:solidFill>
                  <a:srgbClr val="79151A"/>
                </a:solidFill>
              </a:rPr>
              <a:t>Characteristics: </a:t>
            </a:r>
          </a:p>
          <a:p>
            <a:pPr lvl="0">
              <a:defRPr/>
            </a:pPr>
            <a:r>
              <a:rPr lang="en-US" sz="3200" kern="0" dirty="0">
                <a:solidFill>
                  <a:srgbClr val="79151A"/>
                </a:solidFill>
              </a:rPr>
              <a:t>Short Wait Times</a:t>
            </a:r>
          </a:p>
        </p:txBody>
      </p:sp>
      <p:cxnSp>
        <p:nvCxnSpPr>
          <p:cNvPr id="4" name="Straight Connector 4">
            <a:extLst>
              <a:ext uri="{FF2B5EF4-FFF2-40B4-BE49-F238E27FC236}">
                <a16:creationId xmlns:a16="http://schemas.microsoft.com/office/drawing/2014/main" id="{19005EEE-35A4-41CD-B517-F971EC207222}"/>
              </a:ext>
            </a:extLst>
          </p:cNvPr>
          <p:cNvCxnSpPr/>
          <p:nvPr/>
        </p:nvCxnSpPr>
        <p:spPr>
          <a:xfrm>
            <a:off x="20743" y="1572885"/>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6" name="Rechteck 35">
            <a:extLst>
              <a:ext uri="{FF2B5EF4-FFF2-40B4-BE49-F238E27FC236}">
                <a16:creationId xmlns:a16="http://schemas.microsoft.com/office/drawing/2014/main" id="{731FE123-02E8-4B9B-95A2-1D46DA7BB75B}"/>
              </a:ext>
            </a:extLst>
          </p:cNvPr>
          <p:cNvSpPr/>
          <p:nvPr/>
        </p:nvSpPr>
        <p:spPr>
          <a:xfrm>
            <a:off x="5992713" y="1805214"/>
            <a:ext cx="5924549" cy="4001265"/>
          </a:xfrm>
          <a:prstGeom prst="rect">
            <a:avLst/>
          </a:prstGeom>
          <a:noFill/>
        </p:spPr>
        <p:txBody>
          <a:bodyPr wrap="square" lIns="72000" bIns="180000">
            <a:spAutoFit/>
          </a:bodyPr>
          <a:lstStyle/>
          <a:p>
            <a:pPr marL="357188" indent="-271463">
              <a:lnSpc>
                <a:spcPct val="90000"/>
              </a:lnSpc>
              <a:spcBef>
                <a:spcPts val="1200"/>
              </a:spcBef>
              <a:buClr>
                <a:srgbClr val="0070C0"/>
              </a:buClr>
              <a:buFont typeface="Wingdings" pitchFamily="2" charset="2"/>
              <a:buChar char="§"/>
            </a:pPr>
            <a:endParaRPr lang="en-US" sz="1200" dirty="0">
              <a:solidFill>
                <a:srgbClr val="79151A"/>
              </a:solidFill>
            </a:endParaRPr>
          </a:p>
          <a:p>
            <a:pPr marL="357188" indent="-271463">
              <a:lnSpc>
                <a:spcPct val="90000"/>
              </a:lnSpc>
              <a:spcBef>
                <a:spcPts val="1200"/>
              </a:spcBef>
              <a:buClr>
                <a:srgbClr val="0070C0"/>
              </a:buClr>
              <a:buFont typeface="Wingdings" pitchFamily="2" charset="2"/>
              <a:buChar char="§"/>
            </a:pPr>
            <a:r>
              <a:rPr lang="en-US" sz="2400" dirty="0">
                <a:solidFill>
                  <a:srgbClr val="79151A"/>
                </a:solidFill>
              </a:rPr>
              <a:t>2006 China Liver Transplant Registry report: more than 25% of liver transplant cases were emergency transplants </a:t>
            </a:r>
            <a:r>
              <a:rPr lang="en-CA" altLang="zh-CN" sz="2400" dirty="0">
                <a:solidFill>
                  <a:srgbClr val="79151A"/>
                </a:solidFill>
              </a:rPr>
              <a:t>for patients who required a transplant operation within 72 hours</a:t>
            </a:r>
            <a:endParaRPr lang="en-CA" sz="2400" dirty="0">
              <a:solidFill>
                <a:srgbClr val="79151A"/>
              </a:solidFill>
            </a:endParaRPr>
          </a:p>
          <a:p>
            <a:pPr marL="357188" indent="-271463">
              <a:lnSpc>
                <a:spcPct val="90000"/>
              </a:lnSpc>
              <a:spcBef>
                <a:spcPts val="1800"/>
              </a:spcBef>
              <a:buClr>
                <a:srgbClr val="0070C0"/>
              </a:buClr>
              <a:buFont typeface="Wingdings" pitchFamily="2" charset="2"/>
              <a:buChar char="§"/>
            </a:pPr>
            <a:r>
              <a:rPr lang="en-CA" sz="2400" dirty="0">
                <a:solidFill>
                  <a:srgbClr val="79151A"/>
                </a:solidFill>
              </a:rPr>
              <a:t>2003-2006, Shanghai </a:t>
            </a:r>
            <a:r>
              <a:rPr lang="en-CA" sz="2400" dirty="0" err="1">
                <a:solidFill>
                  <a:srgbClr val="79151A"/>
                </a:solidFill>
              </a:rPr>
              <a:t>Changzheng</a:t>
            </a:r>
            <a:r>
              <a:rPr lang="en-CA" sz="2400" dirty="0">
                <a:solidFill>
                  <a:srgbClr val="79151A"/>
                </a:solidFill>
              </a:rPr>
              <a:t> Hospital claimed to perform 120 emergency liver transplants</a:t>
            </a:r>
          </a:p>
          <a:p>
            <a:pPr marL="85725">
              <a:lnSpc>
                <a:spcPct val="90000"/>
              </a:lnSpc>
              <a:spcBef>
                <a:spcPts val="1800"/>
              </a:spcBef>
              <a:buClr>
                <a:srgbClr val="0070C0"/>
              </a:buClr>
            </a:pPr>
            <a:endParaRPr lang="en-US" sz="2400" dirty="0">
              <a:solidFill>
                <a:srgbClr val="79151A"/>
              </a:solidFill>
            </a:endParaRPr>
          </a:p>
        </p:txBody>
      </p:sp>
      <p:sp>
        <p:nvSpPr>
          <p:cNvPr id="7" name="Rechteck 35">
            <a:extLst>
              <a:ext uri="{FF2B5EF4-FFF2-40B4-BE49-F238E27FC236}">
                <a16:creationId xmlns:a16="http://schemas.microsoft.com/office/drawing/2014/main" id="{C5796CF1-C3A0-40FA-8B4C-FEA745B6A5F2}"/>
              </a:ext>
            </a:extLst>
          </p:cNvPr>
          <p:cNvSpPr/>
          <p:nvPr/>
        </p:nvSpPr>
        <p:spPr>
          <a:xfrm>
            <a:off x="5992713" y="4980393"/>
            <a:ext cx="5773405" cy="1877607"/>
          </a:xfrm>
          <a:prstGeom prst="rect">
            <a:avLst/>
          </a:prstGeom>
          <a:noFill/>
        </p:spPr>
        <p:txBody>
          <a:bodyPr wrap="square" lIns="72000" bIns="180000">
            <a:spAutoFit/>
          </a:bodyPr>
          <a:lstStyle/>
          <a:p>
            <a:pPr marL="357188" indent="-271463">
              <a:lnSpc>
                <a:spcPct val="90000"/>
              </a:lnSpc>
              <a:spcBef>
                <a:spcPts val="1200"/>
              </a:spcBef>
              <a:buClr>
                <a:srgbClr val="0070C0"/>
              </a:buClr>
              <a:buFont typeface="Wingdings" pitchFamily="2" charset="2"/>
              <a:buChar char="§"/>
            </a:pPr>
            <a:endParaRPr lang="en-US" sz="1200" dirty="0">
              <a:solidFill>
                <a:srgbClr val="79151A"/>
              </a:solidFill>
            </a:endParaRPr>
          </a:p>
          <a:p>
            <a:pPr marL="357188" indent="-271463">
              <a:lnSpc>
                <a:spcPct val="90000"/>
              </a:lnSpc>
              <a:spcBef>
                <a:spcPts val="1200"/>
              </a:spcBef>
              <a:buClr>
                <a:srgbClr val="0070C0"/>
              </a:buClr>
              <a:buFont typeface="Wingdings" pitchFamily="2" charset="2"/>
              <a:buChar char="§"/>
            </a:pPr>
            <a:r>
              <a:rPr lang="en-US" altLang="zh-CN" sz="2400" dirty="0">
                <a:solidFill>
                  <a:srgbClr val="79151A"/>
                </a:solidFill>
              </a:rPr>
              <a:t>In October 2017, a</a:t>
            </a:r>
            <a:r>
              <a:rPr lang="en-US" sz="2400" dirty="0">
                <a:solidFill>
                  <a:srgbClr val="79151A"/>
                </a:solidFill>
              </a:rPr>
              <a:t> hospital quoted wait times of just days or weeks, with patients receiving expedited surgeries if additional monetary "donations" were made</a:t>
            </a:r>
          </a:p>
        </p:txBody>
      </p:sp>
    </p:spTree>
    <p:extLst>
      <p:ext uri="{BB962C8B-B14F-4D97-AF65-F5344CB8AC3E}">
        <p14:creationId xmlns:p14="http://schemas.microsoft.com/office/powerpoint/2010/main" val="6942701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8248</Words>
  <Application>Microsoft Office PowerPoint</Application>
  <PresentationFormat>Widescreen</PresentationFormat>
  <Paragraphs>639</Paragraphs>
  <Slides>38</Slides>
  <Notes>38</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Avenir LT Std 65 Medium</vt:lpstr>
      <vt:lpstr>Avian</vt:lpstr>
      <vt:lpstr>Open Sans</vt:lpstr>
      <vt:lpstr>Arial</vt:lpstr>
      <vt:lpstr>Calibri</vt:lpstr>
      <vt:lpstr>Calibri Light</vt:lpstr>
      <vt:lpstr>Courier New</vt:lpstr>
      <vt:lpstr>Gotham Narrow Book</vt:lpstr>
      <vt:lpstr>Gotham Narrow Medium</vt:lpstr>
      <vt:lpstr>Times</vt:lpstr>
      <vt:lpstr>Times New Roman</vt:lpstr>
      <vt:lpstr>Wingdings</vt:lpstr>
      <vt:lpstr>Office Theme</vt:lpstr>
      <vt:lpstr>China’s Expanding Organ Transplant Abuse and  Its Implications for International Health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Volume Scenario</vt:lpstr>
      <vt:lpstr>Scale: Case Studies </vt:lpstr>
      <vt:lpstr>PowerPoint Presentation</vt:lpstr>
      <vt:lpstr>PowerPoint Presentation</vt:lpstr>
      <vt:lpstr>PowerPoint Presentation</vt:lpstr>
      <vt:lpstr>PowerPoint Presentation</vt:lpstr>
      <vt:lpstr>Donation System Used to Launder Organs</vt:lpstr>
      <vt:lpstr>Donation System Used to Launder Organs</vt:lpstr>
      <vt:lpstr>Donation System Used to Launder Organs</vt:lpstr>
      <vt:lpstr>PowerPoint Presentation</vt:lpstr>
      <vt:lpstr>Number of Donors in Top Provinces</vt:lpstr>
      <vt:lpstr>Study Casts Doubt on  China's Organ Donation Data</vt:lpstr>
      <vt:lpstr>Global Expansion</vt:lpstr>
      <vt:lpstr>PowerPoint Presentation</vt:lpstr>
      <vt:lpstr>PowerPoint Presentation</vt:lpstr>
      <vt:lpstr>PowerPoint Presentation</vt:lpstr>
      <vt:lpstr>Role of the State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2019-12-02T10:16:22Z</dcterms:created>
  <dcterms:modified xsi:type="dcterms:W3CDTF">2019-12-02T10:16:31Z</dcterms:modified>
  <cp:category/>
</cp:coreProperties>
</file>