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70"/>
  </p:notesMasterIdLst>
  <p:sldIdLst>
    <p:sldId id="405" r:id="rId2"/>
    <p:sldId id="1445" r:id="rId3"/>
    <p:sldId id="1446" r:id="rId4"/>
    <p:sldId id="1473" r:id="rId5"/>
    <p:sldId id="424" r:id="rId6"/>
    <p:sldId id="458" r:id="rId7"/>
    <p:sldId id="1485" r:id="rId8"/>
    <p:sldId id="1502" r:id="rId9"/>
    <p:sldId id="1486" r:id="rId10"/>
    <p:sldId id="1487" r:id="rId11"/>
    <p:sldId id="373" r:id="rId12"/>
    <p:sldId id="1503" r:id="rId13"/>
    <p:sldId id="1495" r:id="rId14"/>
    <p:sldId id="440" r:id="rId15"/>
    <p:sldId id="390" r:id="rId16"/>
    <p:sldId id="1424" r:id="rId17"/>
    <p:sldId id="1501" r:id="rId18"/>
    <p:sldId id="1488" r:id="rId19"/>
    <p:sldId id="1414" r:id="rId20"/>
    <p:sldId id="1490" r:id="rId21"/>
    <p:sldId id="1467" r:id="rId22"/>
    <p:sldId id="1417" r:id="rId23"/>
    <p:sldId id="1451" r:id="rId24"/>
    <p:sldId id="417" r:id="rId25"/>
    <p:sldId id="1504" r:id="rId26"/>
    <p:sldId id="1480" r:id="rId27"/>
    <p:sldId id="1505" r:id="rId28"/>
    <p:sldId id="441" r:id="rId29"/>
    <p:sldId id="443" r:id="rId30"/>
    <p:sldId id="1452" r:id="rId31"/>
    <p:sldId id="1453" r:id="rId32"/>
    <p:sldId id="496" r:id="rId33"/>
    <p:sldId id="1506" r:id="rId34"/>
    <p:sldId id="1454" r:id="rId35"/>
    <p:sldId id="503" r:id="rId36"/>
    <p:sldId id="1474" r:id="rId37"/>
    <p:sldId id="1430" r:id="rId38"/>
    <p:sldId id="1499" r:id="rId39"/>
    <p:sldId id="1433" r:id="rId40"/>
    <p:sldId id="1432" r:id="rId41"/>
    <p:sldId id="1470" r:id="rId42"/>
    <p:sldId id="1472" r:id="rId43"/>
    <p:sldId id="1435" r:id="rId44"/>
    <p:sldId id="1436" r:id="rId45"/>
    <p:sldId id="1437" r:id="rId46"/>
    <p:sldId id="1500" r:id="rId47"/>
    <p:sldId id="1507" r:id="rId48"/>
    <p:sldId id="524" r:id="rId49"/>
    <p:sldId id="534" r:id="rId50"/>
    <p:sldId id="535" r:id="rId51"/>
    <p:sldId id="536" r:id="rId52"/>
    <p:sldId id="537" r:id="rId53"/>
    <p:sldId id="538" r:id="rId54"/>
    <p:sldId id="539" r:id="rId55"/>
    <p:sldId id="540" r:id="rId56"/>
    <p:sldId id="541" r:id="rId57"/>
    <p:sldId id="542" r:id="rId58"/>
    <p:sldId id="1421" r:id="rId59"/>
    <p:sldId id="1422" r:id="rId60"/>
    <p:sldId id="1423" r:id="rId61"/>
    <p:sldId id="1427" r:id="rId62"/>
    <p:sldId id="1425" r:id="rId63"/>
    <p:sldId id="1426" r:id="rId64"/>
    <p:sldId id="1442" r:id="rId65"/>
    <p:sldId id="1428" r:id="rId66"/>
    <p:sldId id="1443" r:id="rId67"/>
    <p:sldId id="1444" r:id="rId68"/>
    <p:sldId id="337" r:id="rId69"/>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0301"/>
    <a:srgbClr val="800000"/>
    <a:srgbClr val="79151A"/>
    <a:srgbClr val="E1E1E1"/>
    <a:srgbClr val="F0F0F0"/>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36" autoAdjust="0"/>
    <p:restoredTop sz="67279" autoAdjust="0"/>
  </p:normalViewPr>
  <p:slideViewPr>
    <p:cSldViewPr snapToGrid="0">
      <p:cViewPr varScale="1">
        <p:scale>
          <a:sx n="77" d="100"/>
          <a:sy n="77" d="100"/>
        </p:scale>
        <p:origin x="2136" y="78"/>
      </p:cViewPr>
      <p:guideLst>
        <p:guide orient="horz" pos="2160"/>
        <p:guide pos="3840"/>
      </p:guideLst>
    </p:cSldViewPr>
  </p:slideViewPr>
  <p:outlineViewPr>
    <p:cViewPr>
      <p:scale>
        <a:sx n="33" d="100"/>
        <a:sy n="33" d="100"/>
      </p:scale>
      <p:origin x="0" y="2136"/>
    </p:cViewPr>
  </p:outlineViewPr>
  <p:notesTextViewPr>
    <p:cViewPr>
      <p:scale>
        <a:sx n="150" d="100"/>
        <a:sy n="150" d="100"/>
      </p:scale>
      <p:origin x="0" y="0"/>
    </p:cViewPr>
  </p:notesTextViewPr>
  <p:sorterViewPr>
    <p:cViewPr varScale="1">
      <p:scale>
        <a:sx n="100" d="100"/>
        <a:sy n="100" d="100"/>
      </p:scale>
      <p:origin x="0" y="-258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ECBEBC0-DDC1-491F-9F38-A8F6DFF8DD88}" type="datetimeFigureOut">
              <a:rPr lang="en-US" smtClean="0"/>
              <a:t>12/2/2019</a:t>
            </a:fld>
            <a:endParaRPr lang="en-US"/>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DB4CAD77-AFFC-4196-868B-CF9ED70834F6}" type="slidenum">
              <a:rPr lang="en-US" smtClean="0"/>
              <a:t>‹#›</a:t>
            </a:fld>
            <a:endParaRPr lang="en-US"/>
          </a:p>
        </p:txBody>
      </p:sp>
    </p:spTree>
    <p:extLst>
      <p:ext uri="{BB962C8B-B14F-4D97-AF65-F5344CB8AC3E}">
        <p14:creationId xmlns:p14="http://schemas.microsoft.com/office/powerpoint/2010/main" val="404582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cmp.com/news/china/society/article/2154072/once-banned-chinese-scientists-now-heart-organ-transplant"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rance24.com/en/20180706-chinas-organ-transplant-system-feted-despite-transparency-doubt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theguardian.com/science/2019/feb/06/call-for-retraction-of-400-scientific-papers-amid-fears-organs-came-from-chinese-prisoner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969824E3-3240-4460-BE24-BBD90D6A32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3253B744-03AB-4D94-A767-5F55815077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p>
          <a:p>
            <a:pPr eaLnBrk="1" hangingPunct="1">
              <a:spcBef>
                <a:spcPct val="0"/>
              </a:spcBef>
            </a:pPr>
            <a:endParaRPr lang="en-US" altLang="en-US" dirty="0"/>
          </a:p>
        </p:txBody>
      </p:sp>
      <p:sp>
        <p:nvSpPr>
          <p:cNvPr id="19460" name="Slide Number Placeholder 3">
            <a:extLst>
              <a:ext uri="{FF2B5EF4-FFF2-40B4-BE49-F238E27FC236}">
                <a16:creationId xmlns:a16="http://schemas.microsoft.com/office/drawing/2014/main" id="{FD45253D-2809-49D6-8804-5C5D2D9D7F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26C099F-6EF8-46A3-93B6-AD097C77F686}"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zh-CN" baseline="0" dirty="0"/>
              <a:t>In the same period, Chinese surgeons developed liver extraction procedures with warm ischemia times (WITs) of under five minutes, which has since become an industry standard.</a:t>
            </a:r>
            <a:r>
              <a:rPr lang="en-US" altLang="zh-CN" sz="1200" baseline="0" dirty="0">
                <a:solidFill>
                  <a:schemeClr val="tx1"/>
                </a:solidFill>
              </a:rPr>
              <a:t> </a:t>
            </a:r>
            <a:r>
              <a:rPr lang="en-US" altLang="zh-CN" sz="1200" dirty="0">
                <a:solidFill>
                  <a:srgbClr val="79151A"/>
                </a:solidFill>
              </a:rPr>
              <a:t>Medical papers published in China also cited 0-10 min WITs.</a:t>
            </a:r>
          </a:p>
          <a:p>
            <a:endParaRPr lang="en-US" altLang="zh-CN" baseline="0" dirty="0"/>
          </a:p>
          <a:p>
            <a:r>
              <a:rPr lang="en-US" altLang="zh-CN" baseline="0" dirty="0"/>
              <a:t>Such short WITs could only be obtained if organs were procured from living people. </a:t>
            </a:r>
          </a:p>
          <a:p>
            <a:endParaRPr lang="en-US" altLang="zh-CN" baseline="0" dirty="0"/>
          </a:p>
          <a:p>
            <a:r>
              <a:rPr lang="en-US" altLang="zh-CN" baseline="0" dirty="0"/>
              <a:t>U</a:t>
            </a:r>
            <a:r>
              <a:rPr lang="en-US" altLang="zh-CN" dirty="0"/>
              <a:t>nlike in other countries</a:t>
            </a:r>
            <a:r>
              <a:rPr lang="en-US" altLang="zh-CN" baseline="0" dirty="0"/>
              <a:t>, most liver transplants in China were whole liver instead of partial liver transplants. </a:t>
            </a:r>
            <a:r>
              <a:rPr lang="en-US" altLang="zh-CN" dirty="0"/>
              <a:t>CITNAC even</a:t>
            </a:r>
            <a:r>
              <a:rPr lang="en-US" altLang="zh-CN" baseline="0" dirty="0"/>
              <a:t> </a:t>
            </a:r>
            <a:r>
              <a:rPr lang="en-US" altLang="zh-CN" dirty="0"/>
              <a:t>adopted a rapid liver procurement technique that involves excising all abdominal organs simultaneously, which can reduce both damage to the liver and warm ischemia time. </a:t>
            </a:r>
            <a:r>
              <a:rPr lang="en-US" altLang="zh-CN" baseline="0" dirty="0"/>
              <a:t>This technique is widely used in China’s transplant centers. </a:t>
            </a:r>
            <a:r>
              <a:rPr lang="en-US" altLang="zh-CN" dirty="0"/>
              <a:t>This</a:t>
            </a:r>
            <a:r>
              <a:rPr lang="en-US" altLang="zh-CN" baseline="0" dirty="0"/>
              <a:t> is the screenshot of CITNAC’s website.</a:t>
            </a:r>
          </a:p>
          <a:p>
            <a:endParaRPr lang="en-US" altLang="zh-CN" baseline="0" dirty="0"/>
          </a:p>
          <a:p>
            <a:r>
              <a:rPr lang="en-US" altLang="zh-CN" baseline="0" dirty="0"/>
              <a:t>Without an organ donation system, such organs could only be obtained if they were procured from living people, who were killed only as a result of the organ procurement process.</a:t>
            </a:r>
          </a:p>
        </p:txBody>
      </p:sp>
      <p:sp>
        <p:nvSpPr>
          <p:cNvPr id="4" name="Foliennummernplatzhalter 3"/>
          <p:cNvSpPr>
            <a:spLocks noGrp="1"/>
          </p:cNvSpPr>
          <p:nvPr>
            <p:ph type="sldNum" sz="quarter" idx="10"/>
          </p:nvPr>
        </p:nvSpPr>
        <p:spPr/>
        <p:txBody>
          <a:bodyPr/>
          <a:lstStyle/>
          <a:p>
            <a:fld id="{DB4CAD77-AFFC-4196-868B-CF9ED70834F6}" type="slidenum">
              <a:rPr lang="en-US" smtClean="0"/>
              <a:t>10</a:t>
            </a:fld>
            <a:endParaRPr lang="en-US"/>
          </a:p>
        </p:txBody>
      </p:sp>
    </p:spTree>
    <p:extLst>
      <p:ext uri="{BB962C8B-B14F-4D97-AF65-F5344CB8AC3E}">
        <p14:creationId xmlns:p14="http://schemas.microsoft.com/office/powerpoint/2010/main" val="3705395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en-US" sz="1300" dirty="0">
                <a:solidFill>
                  <a:prstClr val="black"/>
                </a:solidFill>
              </a:rPr>
              <a:t>Since 2000, hospitals have quoted wait times between days and weeks, including for re-transplants in case of failure, while the wait time is years in other countries.</a:t>
            </a:r>
          </a:p>
          <a:p>
            <a:pPr defTabSz="990478">
              <a:defRPr/>
            </a:pPr>
            <a:endParaRPr lang="en-US" sz="1300" dirty="0">
              <a:solidFill>
                <a:prstClr val="black"/>
              </a:solidFill>
            </a:endParaRPr>
          </a:p>
          <a:p>
            <a:pPr marL="0" marR="0" lvl="0" indent="0" algn="l" defTabSz="990478" rtl="0" eaLnBrk="1" fontAlgn="auto" latinLnBrk="0" hangingPunct="1">
              <a:lnSpc>
                <a:spcPct val="100000"/>
              </a:lnSpc>
              <a:spcBef>
                <a:spcPts val="0"/>
              </a:spcBef>
              <a:spcAft>
                <a:spcPts val="0"/>
              </a:spcAft>
              <a:buClrTx/>
              <a:buSzTx/>
              <a:buFontTx/>
              <a:buNone/>
              <a:tabLst/>
              <a:defRPr/>
            </a:pPr>
            <a:r>
              <a:rPr lang="en-US" sz="1300" dirty="0">
                <a:solidFill>
                  <a:prstClr val="black"/>
                </a:solidFill>
              </a:rPr>
              <a:t>The China Liver Transplant Registry reported in 2006 that more than 25% of liver transplant cases were emergency transplants </a:t>
            </a:r>
            <a:r>
              <a:rPr lang="en-CA" altLang="zh-CN" sz="1400" dirty="0">
                <a:solidFill>
                  <a:srgbClr val="79151A"/>
                </a:solidFill>
              </a:rPr>
              <a:t>for patients who required a transplant operation within 72 hours.</a:t>
            </a:r>
            <a:r>
              <a:rPr lang="en-US" altLang="zh-CN" sz="1800" dirty="0">
                <a:solidFill>
                  <a:srgbClr val="79151A"/>
                </a:solidFill>
              </a:rPr>
              <a:t> </a:t>
            </a:r>
            <a:r>
              <a:rPr lang="en-CA" altLang="zh-CN" dirty="0">
                <a:solidFill>
                  <a:srgbClr val="79151A"/>
                </a:solidFill>
              </a:rPr>
              <a:t>For example, between 2003 and 2006, Shanghai </a:t>
            </a:r>
            <a:r>
              <a:rPr lang="en-CA" altLang="zh-CN" dirty="0" err="1">
                <a:solidFill>
                  <a:srgbClr val="79151A"/>
                </a:solidFill>
              </a:rPr>
              <a:t>Changzheng</a:t>
            </a:r>
            <a:r>
              <a:rPr lang="en-CA" altLang="zh-CN" dirty="0">
                <a:solidFill>
                  <a:srgbClr val="79151A"/>
                </a:solidFill>
              </a:rPr>
              <a:t> Hospital performed 120 emergency liver transplants.</a:t>
            </a:r>
            <a:endParaRPr lang="en-US" dirty="0"/>
          </a:p>
        </p:txBody>
      </p:sp>
      <p:sp>
        <p:nvSpPr>
          <p:cNvPr id="4" name="Foliennummernplatzhalter 3"/>
          <p:cNvSpPr>
            <a:spLocks noGrp="1"/>
          </p:cNvSpPr>
          <p:nvPr>
            <p:ph type="sldNum" sz="quarter" idx="10"/>
          </p:nvPr>
        </p:nvSpPr>
        <p:spPr/>
        <p:txBody>
          <a:bodyPr/>
          <a:lstStyle/>
          <a:p>
            <a:fld id="{DB4CAD77-AFFC-4196-868B-CF9ED70834F6}" type="slidenum">
              <a:rPr lang="en-US" smtClean="0"/>
              <a:t>11</a:t>
            </a:fld>
            <a:endParaRPr lang="en-US"/>
          </a:p>
        </p:txBody>
      </p:sp>
    </p:spTree>
    <p:extLst>
      <p:ext uri="{BB962C8B-B14F-4D97-AF65-F5344CB8AC3E}">
        <p14:creationId xmlns:p14="http://schemas.microsoft.com/office/powerpoint/2010/main" val="470745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Secondly, let’s explore the scale of this industry.</a:t>
            </a:r>
          </a:p>
          <a:p>
            <a:endParaRPr lang="en-US" sz="1200" dirty="0"/>
          </a:p>
          <a:p>
            <a:r>
              <a:rPr lang="en-US" sz="1200" dirty="0"/>
              <a:t>As we said, the number of transplants</a:t>
            </a:r>
            <a:r>
              <a:rPr lang="en-US" sz="1200" baseline="0" dirty="0"/>
              <a:t> conducted in China is a state secret, and the tr</a:t>
            </a:r>
            <a:r>
              <a:rPr lang="en-US" sz="1200" dirty="0"/>
              <a:t>ue number might never be known. However, we have found helpful clues from government regulations and policies. For example, in 2006, the Ministry of Health set these minimum bed counts for the transplant centers to maintain their qualifications.  Among</a:t>
            </a:r>
            <a:r>
              <a:rPr lang="en-US" sz="1200" baseline="0" dirty="0"/>
              <a:t> the approved transplant hospitals, 146 conducted liver and kidney transplants. This table is only a subset of the 164 approved transplant hospitals (for all organs).</a:t>
            </a:r>
          </a:p>
          <a:p>
            <a:endParaRPr lang="en-US" dirty="0"/>
          </a:p>
          <a:p>
            <a:r>
              <a:rPr lang="en-US" dirty="0"/>
              <a:t>Now if we take these minimum bed counts and calculate the number of transplants that could be done per hospital, even by a one-month hospitalization period and 100% bed utilization rate, then multiply that by the number of approved hospitals, we get the minimum system capacity</a:t>
            </a:r>
            <a:r>
              <a:rPr lang="en-US" baseline="0" dirty="0"/>
              <a:t> of about 70,000 liver and kidney transplants per year. O</a:t>
            </a:r>
            <a:r>
              <a:rPr lang="en-US" dirty="0"/>
              <a:t>ver the course of 15 years, we’re looking at over a million transplants.</a:t>
            </a:r>
          </a:p>
          <a:p>
            <a:endParaRPr lang="en-US" dirty="0"/>
          </a:p>
          <a:p>
            <a:r>
              <a:rPr lang="en-US" dirty="0"/>
              <a:t>Of course, we have to keep in mind that this is the capacity of those hospitals, not the number of transplants actually performed. We found that the vast majority of hospitals far exceed these minimum requirements.</a:t>
            </a:r>
            <a:r>
              <a:rPr lang="en-US" baseline="0" dirty="0"/>
              <a:t> Some have hundreds of beds dedicated to organ transplantation with bed utilization rates between 100% and 200%. </a:t>
            </a:r>
            <a:r>
              <a:rPr lang="en-US" sz="1200" kern="1200" dirty="0">
                <a:solidFill>
                  <a:schemeClr val="tx1"/>
                </a:solidFill>
                <a:effectLst/>
                <a:latin typeface="+mn-lt"/>
                <a:ea typeface="+mn-ea"/>
                <a:cs typeface="+mn-cs"/>
              </a:rPr>
              <a:t>In addition, there were more than 1,000 transplant hospitals in China in 2007, and many unapproved centers also continued to perform transplants. Therefore, the actual number of transplants performed yearly in China is likely to be much higher than this minimum system capacity.</a:t>
            </a:r>
            <a:endParaRPr lang="en-US" baseline="0" dirty="0"/>
          </a:p>
        </p:txBody>
      </p:sp>
      <p:sp>
        <p:nvSpPr>
          <p:cNvPr id="4" name="Slide Number Placeholder 3"/>
          <p:cNvSpPr>
            <a:spLocks noGrp="1"/>
          </p:cNvSpPr>
          <p:nvPr>
            <p:ph type="sldNum" sz="quarter" idx="10"/>
          </p:nvPr>
        </p:nvSpPr>
        <p:spPr/>
        <p:txBody>
          <a:bodyPr/>
          <a:lstStyle/>
          <a:p>
            <a:fld id="{BB0B29AB-FF04-4B4E-A106-76BD3A8F8EB1}" type="slidenum">
              <a:rPr lang="en-US" smtClean="0"/>
              <a:t>12</a:t>
            </a:fld>
            <a:endParaRPr lang="en-US"/>
          </a:p>
        </p:txBody>
      </p:sp>
    </p:spTree>
    <p:extLst>
      <p:ext uri="{BB962C8B-B14F-4D97-AF65-F5344CB8AC3E}">
        <p14:creationId xmlns:p14="http://schemas.microsoft.com/office/powerpoint/2010/main" val="3698008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Here are a few examples to give you a sense of how many transplants are performed in China. </a:t>
            </a:r>
          </a:p>
          <a:p>
            <a:endParaRPr lang="en-US" dirty="0"/>
          </a:p>
          <a:p>
            <a:r>
              <a:rPr lang="en-US" sz="1200" kern="1200" dirty="0">
                <a:solidFill>
                  <a:schemeClr val="tx1"/>
                </a:solidFill>
                <a:effectLst/>
                <a:latin typeface="+mn-lt"/>
                <a:ea typeface="+mn-ea"/>
                <a:cs typeface="+mn-cs"/>
              </a:rPr>
              <a:t>The Oriental Organ Transplant Center in Tianjin opened in 2006 with 500 dedicated transplant beds. Its bed utilization reached 90% in 2009 and 131% in 2013 before more beds were added. Even with 500 beds, a 100% utilization rate, and an average hospitalization time of 3 to 4 weeks, its transplant volume could have reached 6,000 to 8,000 per year.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October 2017, a group of Korean journalists visited this transplant center, where they observed this center housing foreign patients in a nearby hotel in addition to its own facilities, which includes three dedicated international transplant wards. These findings suggest that the center continues to perform thousands of transplants per year.</a:t>
            </a:r>
            <a:endParaRPr lang="en-US" dirty="0"/>
          </a:p>
          <a:p>
            <a:endParaRPr lang="en-US" dirty="0"/>
          </a:p>
          <a:p>
            <a:r>
              <a:rPr lang="en-US" sz="1200" kern="1200" dirty="0">
                <a:solidFill>
                  <a:schemeClr val="tx1"/>
                </a:solidFill>
                <a:effectLst/>
                <a:latin typeface="+mn-lt"/>
                <a:ea typeface="+mn-ea"/>
                <a:cs typeface="+mn-cs"/>
              </a:rPr>
              <a:t>China officially claims between 10,000 and 15,000 transplants per year, but this figure is surpassed by just a handful of hospitals. As a side comparison, the United States only performed an average of 6,000-8,000 liver transplants in the entire</a:t>
            </a:r>
            <a:r>
              <a:rPr lang="en-US" sz="1200" kern="1200" baseline="0" dirty="0">
                <a:solidFill>
                  <a:schemeClr val="tx1"/>
                </a:solidFill>
                <a:effectLst/>
                <a:latin typeface="+mn-lt"/>
                <a:ea typeface="+mn-ea"/>
                <a:cs typeface="+mn-cs"/>
              </a:rPr>
              <a:t> country </a:t>
            </a:r>
            <a:r>
              <a:rPr lang="en-US" sz="1200" kern="1200" dirty="0">
                <a:solidFill>
                  <a:schemeClr val="tx1"/>
                </a:solidFill>
                <a:effectLst/>
                <a:latin typeface="+mn-lt"/>
                <a:ea typeface="+mn-ea"/>
                <a:cs typeface="+mn-cs"/>
              </a:rPr>
              <a:t>each year in the past two decades.</a:t>
            </a:r>
          </a:p>
          <a:p>
            <a:endParaRPr lang="en-US" dirty="0"/>
          </a:p>
        </p:txBody>
      </p:sp>
      <p:sp>
        <p:nvSpPr>
          <p:cNvPr id="4" name="Foliennummernplatzhalter 3"/>
          <p:cNvSpPr>
            <a:spLocks noGrp="1"/>
          </p:cNvSpPr>
          <p:nvPr>
            <p:ph type="sldNum" sz="quarter" idx="10"/>
          </p:nvPr>
        </p:nvSpPr>
        <p:spPr/>
        <p:txBody>
          <a:bodyPr/>
          <a:lstStyle/>
          <a:p>
            <a:fld id="{DB4CAD77-AFFC-4196-868B-CF9ED70834F6}" type="slidenum">
              <a:rPr lang="en-US" smtClean="0"/>
              <a:t>13</a:t>
            </a:fld>
            <a:endParaRPr lang="en-US"/>
          </a:p>
        </p:txBody>
      </p:sp>
    </p:spTree>
    <p:extLst>
      <p:ext uri="{BB962C8B-B14F-4D97-AF65-F5344CB8AC3E}">
        <p14:creationId xmlns:p14="http://schemas.microsoft.com/office/powerpoint/2010/main" val="3015974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push for high transplant volume is not limited to the big, national-level hospitals in big cities. It’s become a major business activity for municipal hospitals and hospitals of big companies as well.</a:t>
            </a:r>
          </a:p>
          <a:p>
            <a:endParaRPr lang="en-US" sz="1300" dirty="0"/>
          </a:p>
          <a:p>
            <a:r>
              <a:rPr lang="en-US" sz="1300" dirty="0"/>
              <a:t>One example is Dongfeng General Hospital, which is affiliated with an automobile company in </a:t>
            </a:r>
            <a:r>
              <a:rPr lang="en-US" sz="1300" dirty="0" err="1"/>
              <a:t>Shiyan</a:t>
            </a:r>
            <a:r>
              <a:rPr lang="en-US" sz="1300" dirty="0"/>
              <a:t>, which is a small industrial city in China. As early as August 2000, in one day it did 10 kidney transplants. The hospital’s vice president said in 2009, “Almost all surgeons at our hospital can independently complete kidney transplants.” They had more than 100 surgeons at that point. We had to ask ourselves how many transplants this hospital was doing to necessitate training almost all its surgeons in this procedure.</a:t>
            </a:r>
          </a:p>
          <a:p>
            <a:endParaRPr lang="en-US" sz="1300" dirty="0"/>
          </a:p>
          <a:p>
            <a:pPr defTabSz="990478">
              <a:defRPr/>
            </a:pPr>
            <a:r>
              <a:rPr lang="en-US" sz="1300" dirty="0"/>
              <a:t>These are just the tip of the iceberg. The total number adds up quite quickly once we look at the big picture.</a:t>
            </a:r>
          </a:p>
        </p:txBody>
      </p:sp>
      <p:sp>
        <p:nvSpPr>
          <p:cNvPr id="4" name="Slide Number Placeholder 3"/>
          <p:cNvSpPr>
            <a:spLocks noGrp="1"/>
          </p:cNvSpPr>
          <p:nvPr>
            <p:ph type="sldNum" sz="quarter" idx="10"/>
          </p:nvPr>
        </p:nvSpPr>
        <p:spPr/>
        <p:txBody>
          <a:bodyPr/>
          <a:lstStyle/>
          <a:p>
            <a:fld id="{BB0B29AB-FF04-4B4E-A106-76BD3A8F8EB1}" type="slidenum">
              <a:rPr lang="en-US" smtClean="0"/>
              <a:t>14</a:t>
            </a:fld>
            <a:endParaRPr lang="en-US"/>
          </a:p>
        </p:txBody>
      </p:sp>
    </p:spTree>
    <p:extLst>
      <p:ext uri="{BB962C8B-B14F-4D97-AF65-F5344CB8AC3E}">
        <p14:creationId xmlns:p14="http://schemas.microsoft.com/office/powerpoint/2010/main" val="4280070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zh-CN" sz="1200" dirty="0"/>
              <a:t>There is enormous demand for transplants in China. </a:t>
            </a:r>
          </a:p>
          <a:p>
            <a:endParaRPr lang="en-US" altLang="zh-CN" sz="1200" dirty="0"/>
          </a:p>
          <a:p>
            <a:r>
              <a:rPr lang="en-US" altLang="zh-CN" sz="1200" dirty="0"/>
              <a:t>From what we’ve seen, many transplant centers have had bed utilization rates of 100-200%. Transplant centers have expanded significantly with more beds and new wards, wings, and buildings. </a:t>
            </a:r>
          </a:p>
          <a:p>
            <a:endParaRPr lang="en-US" altLang="zh-CN" sz="1200" dirty="0"/>
          </a:p>
          <a:p>
            <a:r>
              <a:rPr lang="en-US" altLang="zh-CN" sz="1200" dirty="0"/>
              <a:t>Huang </a:t>
            </a:r>
            <a:r>
              <a:rPr lang="en-US" altLang="zh-CN" sz="1200" dirty="0" err="1"/>
              <a:t>Jiefu</a:t>
            </a:r>
            <a:r>
              <a:rPr lang="en-US" altLang="zh-CN" sz="1200" dirty="0"/>
              <a:t>, China’s top transplant official, attributed the limiting factor not to organ availability but rather to a lack of qualified hospitals and experienced doctors. He announced plans in 2015 to increase the number of approved transplant hospitals from 169 to 300 and even to 500 over the next few years. </a:t>
            </a:r>
            <a:r>
              <a:rPr lang="en-US" altLang="zh-CN" sz="1400" dirty="0"/>
              <a:t>This is part of the development roadmap.</a:t>
            </a:r>
            <a:endParaRPr lang="en-US" altLang="zh-CN" sz="1600" dirty="0"/>
          </a:p>
          <a:p>
            <a:endParaRPr lang="en-US" sz="1300" dirty="0">
              <a:solidFill>
                <a:prstClr val="black"/>
              </a:solidFill>
            </a:endParaRPr>
          </a:p>
          <a:p>
            <a:r>
              <a:rPr lang="en-US" sz="1300" dirty="0">
                <a:solidFill>
                  <a:prstClr val="black"/>
                </a:solidFill>
              </a:rPr>
              <a:t>As with all businesses, investments are made based on the expectation of profit. The massive expansion and growth of organ transplant centers in China indicates a confidence that there will be an abundant supply of organs well into the future.</a:t>
            </a:r>
          </a:p>
        </p:txBody>
      </p:sp>
      <p:sp>
        <p:nvSpPr>
          <p:cNvPr id="4" name="Foliennummernplatzhalter 3"/>
          <p:cNvSpPr>
            <a:spLocks noGrp="1"/>
          </p:cNvSpPr>
          <p:nvPr>
            <p:ph type="sldNum" sz="quarter" idx="10"/>
          </p:nvPr>
        </p:nvSpPr>
        <p:spPr/>
        <p:txBody>
          <a:bodyPr/>
          <a:lstStyle/>
          <a:p>
            <a:fld id="{DB4CAD77-AFFC-4196-868B-CF9ED70834F6}" type="slidenum">
              <a:rPr lang="en-US" smtClean="0"/>
              <a:t>15</a:t>
            </a:fld>
            <a:endParaRPr lang="en-US"/>
          </a:p>
        </p:txBody>
      </p:sp>
    </p:spTree>
    <p:extLst>
      <p:ext uri="{BB962C8B-B14F-4D97-AF65-F5344CB8AC3E}">
        <p14:creationId xmlns:p14="http://schemas.microsoft.com/office/powerpoint/2010/main" val="1618619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0C56E101-C711-4851-A184-8BE963CDF6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D2BDDF5B-28FC-47F4-A3CE-68BF9FF559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300"/>
          </a:p>
        </p:txBody>
      </p:sp>
      <p:sp>
        <p:nvSpPr>
          <p:cNvPr id="112644" name="Slide Number Placeholder 3">
            <a:extLst>
              <a:ext uri="{FF2B5EF4-FFF2-40B4-BE49-F238E27FC236}">
                <a16:creationId xmlns:a16="http://schemas.microsoft.com/office/drawing/2014/main" id="{700E8760-1DF7-49EC-BA55-C083862E95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45D153-385F-448A-9586-B5CD53E2C4C9}" type="slidenum">
              <a:rPr lang="en-US" altLang="en-US">
                <a:solidFill>
                  <a:srgbClr val="000000"/>
                </a:solidFill>
              </a:rPr>
              <a:pPr fontAlgn="base">
                <a:spcBef>
                  <a:spcPct val="0"/>
                </a:spcBef>
                <a:spcAft>
                  <a:spcPct val="0"/>
                </a:spcAft>
              </a:pPr>
              <a:t>16</a:t>
            </a:fld>
            <a:endParaRPr lang="en-US" altLang="en-US">
              <a:solidFill>
                <a:srgbClr val="000000"/>
              </a:solidFill>
            </a:endParaRPr>
          </a:p>
        </p:txBody>
      </p:sp>
    </p:spTree>
    <p:extLst>
      <p:ext uri="{BB962C8B-B14F-4D97-AF65-F5344CB8AC3E}">
        <p14:creationId xmlns:p14="http://schemas.microsoft.com/office/powerpoint/2010/main" val="772553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Because of a longstanding cultural taboo and a lack of public trust in the medical system, voluntary organ donations are rare in China.</a:t>
            </a:r>
          </a:p>
          <a:p>
            <a:endParaRPr lang="en-US" dirty="0"/>
          </a:p>
          <a:p>
            <a:r>
              <a:rPr lang="en-US" dirty="0"/>
              <a:t>China didn’t start piloting an organ donation system until 2010, when death-row prisoner organs became “a stream without a source.” </a:t>
            </a:r>
            <a:r>
              <a:rPr lang="en-US" altLang="zh-CN" dirty="0"/>
              <a:t>In 2013, two years after the </a:t>
            </a:r>
            <a:r>
              <a:rPr kumimoji="0" lang="en-US" altLang="zh-CN" sz="1200" b="0" i="0" u="none" strike="noStrike" kern="0" cap="none" spc="0" normalizeH="0" baseline="0" noProof="0" dirty="0">
                <a:ln>
                  <a:noFill/>
                </a:ln>
                <a:solidFill>
                  <a:prstClr val="black"/>
                </a:solidFill>
                <a:effectLst/>
                <a:uLnTx/>
                <a:uFillTx/>
              </a:rPr>
              <a:t>national donation system started, 23% of organs were said to be </a:t>
            </a:r>
            <a:r>
              <a:rPr kumimoji="0" lang="en-US" altLang="zh-CN" sz="1200" b="0" i="0" u="none" strike="noStrike" kern="0" cap="none" spc="-30" normalizeH="0" baseline="0" noProof="0" dirty="0">
                <a:ln>
                  <a:noFill/>
                </a:ln>
                <a:solidFill>
                  <a:prstClr val="black"/>
                </a:solidFill>
                <a:effectLst/>
                <a:uLnTx/>
                <a:uFillTx/>
              </a:rPr>
              <a:t>donated. In 2014, 80% were said to be donated, and in January 2015, 100% were said to be donated.</a:t>
            </a:r>
          </a:p>
          <a:p>
            <a:endParaRPr kumimoji="0" lang="en-US" sz="1200" b="0" i="0" u="none" strike="noStrike" kern="0" cap="none" spc="-3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30" normalizeH="0" baseline="0" noProof="0" dirty="0">
                <a:ln>
                  <a:noFill/>
                </a:ln>
                <a:solidFill>
                  <a:prstClr val="black"/>
                </a:solidFill>
                <a:effectLst/>
                <a:uLnTx/>
                <a:uFillTx/>
              </a:rPr>
              <a:t>However, the fact is that i</a:t>
            </a:r>
            <a:r>
              <a:rPr kumimoji="0" lang="en-US" altLang="zh-CN" sz="1200" b="0" i="0" u="none" strike="noStrike" kern="0" cap="none" spc="-30" normalizeH="0" baseline="0" noProof="0" dirty="0">
                <a:ln>
                  <a:noFill/>
                </a:ln>
                <a:solidFill>
                  <a:prstClr val="black"/>
                </a:solidFill>
                <a:effectLst/>
                <a:uLnTx/>
                <a:uFillTx/>
                <a:latin typeface="+mn-lt"/>
                <a:ea typeface="+mn-ea"/>
                <a:cs typeface="+mn-cs"/>
              </a:rPr>
              <a:t>n 2013, </a:t>
            </a:r>
            <a:r>
              <a:rPr lang="en-US" altLang="zh-CN" sz="1200" kern="1200" dirty="0">
                <a:solidFill>
                  <a:schemeClr val="tx1"/>
                </a:solidFill>
                <a:effectLst/>
                <a:latin typeface="+mn-lt"/>
                <a:ea typeface="+mn-ea"/>
                <a:cs typeface="+mn-cs"/>
              </a:rPr>
              <a:t>the Red Cross stated that China had completed 207 donations. Considering that there were more than 169 approved transplant hospitals at the time, this was equivalent to an average of fewer than one donation per hospital per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It is implausible for China to have replaced organ procurement from death-row prisoners with voluntary donations within one year - 2014.</a:t>
            </a:r>
          </a:p>
        </p:txBody>
      </p:sp>
      <p:sp>
        <p:nvSpPr>
          <p:cNvPr id="4" name="Foliennummernplatzhalter 3"/>
          <p:cNvSpPr>
            <a:spLocks noGrp="1"/>
          </p:cNvSpPr>
          <p:nvPr>
            <p:ph type="sldNum" sz="quarter" idx="5"/>
          </p:nvPr>
        </p:nvSpPr>
        <p:spPr/>
        <p:txBody>
          <a:bodyPr/>
          <a:lstStyle/>
          <a:p>
            <a:pPr defTabSz="990416">
              <a:defRPr/>
            </a:pPr>
            <a:fld id="{F4302CEC-9D83-4B89-A320-6EEB0A9437F0}" type="slidenum">
              <a:rPr lang="en-US">
                <a:solidFill>
                  <a:prstClr val="black"/>
                </a:solidFill>
                <a:latin typeface="Calibri"/>
              </a:rPr>
              <a:pPr defTabSz="990416">
                <a:defRPr/>
              </a:pPr>
              <a:t>17</a:t>
            </a:fld>
            <a:endParaRPr lang="en-US">
              <a:solidFill>
                <a:prstClr val="black"/>
              </a:solidFill>
              <a:latin typeface="Calibri"/>
            </a:endParaRPr>
          </a:p>
        </p:txBody>
      </p:sp>
    </p:spTree>
    <p:extLst>
      <p:ext uri="{BB962C8B-B14F-4D97-AF65-F5344CB8AC3E}">
        <p14:creationId xmlns:p14="http://schemas.microsoft.com/office/powerpoint/2010/main" val="4077903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look at death-row executions.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hard to get specific figures for this because it’s treated as a state secret in China.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we do know is that estimates by international organizations have put it at around 10,000 per year in the year 2000, and there’s been a decreasing trend since then. This</a:t>
            </a:r>
            <a:r>
              <a:rPr lang="en-US" altLang="zh-CN" sz="1200" dirty="0"/>
              <a:t> organ source could not have supported China’s ever-expanding transplant industry.</a:t>
            </a:r>
          </a:p>
          <a:p>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Chinese regime has admitted to using organs from death-row prisoners,</a:t>
            </a:r>
            <a:r>
              <a:rPr lang="en-US" sz="1200" kern="1200" baseline="0" dirty="0">
                <a:solidFill>
                  <a:schemeClr val="tx1"/>
                </a:solidFill>
                <a:effectLst/>
                <a:latin typeface="+mn-lt"/>
                <a:ea typeface="+mn-ea"/>
                <a:cs typeface="+mn-cs"/>
              </a:rPr>
              <a:t> a </a:t>
            </a:r>
            <a:r>
              <a:rPr lang="en-US" sz="1200" kern="1200" dirty="0">
                <a:solidFill>
                  <a:schemeClr val="tx1"/>
                </a:solidFill>
                <a:effectLst/>
                <a:latin typeface="+mn-lt"/>
                <a:ea typeface="+mn-ea"/>
                <a:cs typeface="+mn-cs"/>
              </a:rPr>
              <a:t>relatively less severe abuse, to divert attention from the more severe issue,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innocent people whose only “crime” is their religious or political beliefs.</a:t>
            </a:r>
            <a:endParaRPr lang="en-US" altLang="zh-CN" sz="1200" dirty="0">
              <a:solidFill>
                <a:prstClr val="black"/>
              </a:solidFill>
            </a:endParaRPr>
          </a:p>
        </p:txBody>
      </p:sp>
      <p:sp>
        <p:nvSpPr>
          <p:cNvPr id="4" name="Slide Number Placeholder 3"/>
          <p:cNvSpPr>
            <a:spLocks noGrp="1"/>
          </p:cNvSpPr>
          <p:nvPr>
            <p:ph type="sldNum" sz="quarter" idx="10"/>
          </p:nvPr>
        </p:nvSpPr>
        <p:spPr/>
        <p:txBody>
          <a:bodyPr/>
          <a:lstStyle/>
          <a:p>
            <a:fld id="{BB0B29AB-FF04-4B4E-A106-76BD3A8F8EB1}" type="slidenum">
              <a:rPr lang="en-US" smtClean="0"/>
              <a:t>18</a:t>
            </a:fld>
            <a:endParaRPr lang="en-US"/>
          </a:p>
        </p:txBody>
      </p:sp>
    </p:spTree>
    <p:extLst>
      <p:ext uri="{BB962C8B-B14F-4D97-AF65-F5344CB8AC3E}">
        <p14:creationId xmlns:p14="http://schemas.microsoft.com/office/powerpoint/2010/main" val="2927670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478" rtl="0" eaLnBrk="1" fontAlgn="auto" latinLnBrk="0" hangingPunct="1">
              <a:lnSpc>
                <a:spcPct val="100000"/>
              </a:lnSpc>
              <a:spcBef>
                <a:spcPts val="0"/>
              </a:spcBef>
              <a:spcAft>
                <a:spcPts val="0"/>
              </a:spcAft>
              <a:buClrTx/>
              <a:buSzTx/>
              <a:buFontTx/>
              <a:buNone/>
              <a:tabLst/>
              <a:defRPr/>
            </a:pPr>
            <a:r>
              <a:rPr lang="en-US" altLang="zh-CN" sz="1400" dirty="0">
                <a:solidFill>
                  <a:prstClr val="black"/>
                </a:solidFill>
              </a:rPr>
              <a:t>When death-row prisoners’ organs became “a stream without a source,” China announced that it would pilot a voluntary organ donation system in 2010</a:t>
            </a:r>
            <a:r>
              <a:rPr lang="en-US" altLang="zh-CN" sz="1400" dirty="0"/>
              <a:t>. </a:t>
            </a:r>
            <a:r>
              <a:rPr lang="en-US" sz="1300" dirty="0"/>
              <a:t>However, </a:t>
            </a:r>
            <a:r>
              <a:rPr lang="en-US" altLang="zh-CN" sz="1400" kern="0" dirty="0">
                <a:solidFill>
                  <a:prstClr val="black"/>
                </a:solidFill>
              </a:rPr>
              <a:t>China has not enacted fundamental laws recognizing brain death or governing organ sourcing, donation, procurement, allocation, and transplantation till now.</a:t>
            </a:r>
          </a:p>
          <a:p>
            <a:pPr marL="0" marR="0" lvl="0" indent="0" algn="l" defTabSz="990478" rtl="0" eaLnBrk="1" fontAlgn="auto" latinLnBrk="0" hangingPunct="1">
              <a:lnSpc>
                <a:spcPct val="100000"/>
              </a:lnSpc>
              <a:spcBef>
                <a:spcPts val="0"/>
              </a:spcBef>
              <a:spcAft>
                <a:spcPts val="0"/>
              </a:spcAft>
              <a:buClrTx/>
              <a:buSzTx/>
              <a:buFontTx/>
              <a:buNone/>
              <a:tabLst/>
              <a:defRPr/>
            </a:pPr>
            <a:endParaRPr lang="en-US" altLang="zh-CN" sz="1400" b="1" kern="0" dirty="0">
              <a:solidFill>
                <a:srgbClr val="79151A"/>
              </a:solidFill>
            </a:endParaRPr>
          </a:p>
          <a:p>
            <a:pPr marL="0" marR="0" lvl="0" indent="0" algn="l" defTabSz="990478" rtl="0" eaLnBrk="1" fontAlgn="auto" latinLnBrk="0" hangingPunct="1">
              <a:lnSpc>
                <a:spcPct val="100000"/>
              </a:lnSpc>
              <a:spcBef>
                <a:spcPts val="0"/>
              </a:spcBef>
              <a:spcAft>
                <a:spcPts val="0"/>
              </a:spcAft>
              <a:buClrTx/>
              <a:buSzTx/>
              <a:buFontTx/>
              <a:buNone/>
              <a:tabLst/>
              <a:defRPr/>
            </a:pPr>
            <a:r>
              <a:rPr lang="en-US" altLang="zh-CN" sz="1400" b="1" kern="0" dirty="0">
                <a:solidFill>
                  <a:srgbClr val="79151A"/>
                </a:solidFill>
              </a:rPr>
              <a:t>In 2008, Li </a:t>
            </a:r>
            <a:r>
              <a:rPr lang="en-US" altLang="zh-CN" sz="1400" b="1" kern="0" dirty="0" err="1">
                <a:solidFill>
                  <a:srgbClr val="79151A"/>
                </a:solidFill>
              </a:rPr>
              <a:t>Leishi</a:t>
            </a:r>
            <a:r>
              <a:rPr lang="en-US" altLang="zh-CN" sz="1400" b="1" kern="0" dirty="0">
                <a:solidFill>
                  <a:srgbClr val="79151A"/>
                </a:solidFill>
              </a:rPr>
              <a:t>, academician at the Chinese Academy of Engineering, told the media, “In China, organ donation after a citizen’s death exists [only] in theory.”</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78961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400" dirty="0"/>
          </a:p>
          <a:p>
            <a:pPr rtl="0"/>
            <a:endParaRPr lang="en-US" sz="1400" dirty="0"/>
          </a:p>
          <a:p>
            <a:pPr rtl="0"/>
            <a:endParaRPr lang="en-US" sz="1400" dirty="0"/>
          </a:p>
          <a:p>
            <a:pPr rtl="0"/>
            <a:endParaRPr lang="en-US" sz="1400" dirty="0"/>
          </a:p>
        </p:txBody>
      </p:sp>
      <p:sp>
        <p:nvSpPr>
          <p:cNvPr id="4" name="Slide Number Placeholder 3"/>
          <p:cNvSpPr>
            <a:spLocks noGrp="1"/>
          </p:cNvSpPr>
          <p:nvPr>
            <p:ph type="sldNum" sz="quarter" idx="10"/>
          </p:nvPr>
        </p:nvSpPr>
        <p:spPr/>
        <p:txBody>
          <a:bodyPr/>
          <a:lstStyle/>
          <a:p>
            <a:pPr defTabSz="1072886">
              <a:defRPr/>
            </a:pPr>
            <a:fld id="{BB0B29AB-FF04-4B4E-A106-76BD3A8F8EB1}" type="slidenum">
              <a:rPr lang="en-US">
                <a:solidFill>
                  <a:prstClr val="black"/>
                </a:solidFill>
                <a:latin typeface="Calibri" panose="020F0502020204030204"/>
              </a:rPr>
              <a:pPr defTabSz="1072886">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45412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altLang="zh-CN" sz="1200" kern="1200" dirty="0">
                <a:solidFill>
                  <a:schemeClr val="tx1"/>
                </a:solidFill>
                <a:effectLst/>
                <a:latin typeface="+mn-lt"/>
                <a:ea typeface="+mn-ea"/>
                <a:cs typeface="+mn-cs"/>
              </a:rPr>
              <a:t>The situation remains. Our findings show that the heavily publicized donation and allocation system, including COTRS, serves as a façade used to whitewash illicit organ sources. It does not </a:t>
            </a:r>
            <a:r>
              <a:rPr lang="en-US" altLang="zh-CN" sz="1200" kern="0" dirty="0">
                <a:solidFill>
                  <a:prstClr val="black"/>
                </a:solidFill>
              </a:rPr>
              <a:t>function in practice or </a:t>
            </a:r>
            <a:r>
              <a:rPr lang="en-US" altLang="zh-CN" sz="1200" kern="1200" dirty="0">
                <a:solidFill>
                  <a:schemeClr val="tx1"/>
                </a:solidFill>
                <a:effectLst/>
                <a:latin typeface="+mn-lt"/>
                <a:ea typeface="+mn-ea"/>
                <a:cs typeface="+mn-cs"/>
              </a:rPr>
              <a:t>contribute significantly to the actual scale of transplants performed in China.</a:t>
            </a:r>
            <a:endParaRPr lang="en-US" sz="1300" kern="0" dirty="0">
              <a:solidFill>
                <a:prstClr val="black"/>
              </a:solidFill>
            </a:endParaRP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884354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sz="1300" dirty="0"/>
              <a:t>Huang </a:t>
            </a:r>
            <a:r>
              <a:rPr lang="en-US" sz="1300" dirty="0" err="1"/>
              <a:t>Jiefu</a:t>
            </a:r>
            <a:r>
              <a:rPr lang="en-US" sz="1300" dirty="0"/>
              <a:t> said in 2017 that 70% of organs came from brain-dead donors; the other 30% were mainly from donation after brain death followed by cardiac death (DBCD). However, most of doctors in China were unaware of a standard procedure to determine brain death as of 2017. This contradiction suggests widespread abuse of brain death determination in China.</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755337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 U.S. had 130 million registered organ donors in 2016. With a crude annual death rate of 8.2 per 1000 population, there would have been an estimated 1.07 million deaths of registered donors. There were 9,971 deceased organ donors.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China had 104,538 registered organ donors in 2016 and a death rate of 7.7 per 1000 population, which would yield an estimated 805 deaths of registered donors. </a:t>
            </a:r>
          </a:p>
          <a:p>
            <a:r>
              <a:rPr lang="en-US" sz="1200" kern="1200" dirty="0">
                <a:solidFill>
                  <a:schemeClr val="tx1"/>
                </a:solidFill>
                <a:effectLst/>
                <a:latin typeface="+mn-lt"/>
                <a:ea typeface="+mn-ea"/>
                <a:cs typeface="+mn-cs"/>
              </a:rPr>
              <a:t>Even if its ratio of registered donor deaths and actual donors is similar to that of the U.S, this figure would translate to 7.5 donors. </a:t>
            </a:r>
          </a:p>
          <a:p>
            <a:r>
              <a:rPr lang="en-US" sz="1200" kern="1200" dirty="0">
                <a:solidFill>
                  <a:schemeClr val="tx1"/>
                </a:solidFill>
                <a:effectLst/>
                <a:latin typeface="+mn-lt"/>
                <a:ea typeface="+mn-ea"/>
                <a:cs typeface="+mn-cs"/>
              </a:rPr>
              <a:t>Even CODAC’s figure of 373,536 registered donors at the end of 2017 would yield proportionally a dozen actual donors.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China claims that 100% of organs are donated and routinely quotes waiting times in days to weeks. How is this possible?</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B4CAD77-AFFC-4196-868B-CF9ED70834F6}" type="slidenum">
              <a:rPr lang="en-US" smtClean="0"/>
              <a:t>22</a:t>
            </a:fld>
            <a:endParaRPr lang="en-US"/>
          </a:p>
        </p:txBody>
      </p:sp>
    </p:spTree>
    <p:extLst>
      <p:ext uri="{BB962C8B-B14F-4D97-AF65-F5344CB8AC3E}">
        <p14:creationId xmlns:p14="http://schemas.microsoft.com/office/powerpoint/2010/main" val="376553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scale from another angle, the actual donations by regions.</a:t>
            </a:r>
          </a:p>
          <a:p>
            <a:endParaRPr lang="en-US" dirty="0"/>
          </a:p>
          <a:p>
            <a:r>
              <a:rPr lang="en-US" dirty="0"/>
              <a:t>The average reported donors per transplant hospital for the top provinces were just dozens each year. They </a:t>
            </a:r>
            <a:r>
              <a:rPr lang="en-US" altLang="zh-CN" dirty="0"/>
              <a:t>could not accommodate even China’s minimum government-imposed transplant system capacity (based on minimum bed counts) in one year, let alone its on-demand nature and the number of actual transplants conducted.</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48502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according to new research published in </a:t>
            </a:r>
            <a:r>
              <a:rPr lang="en-US" i="1" dirty="0"/>
              <a:t>BMC Medical Ethics </a:t>
            </a:r>
            <a:r>
              <a:rPr lang="en-US" altLang="zh-CN" i="0" dirty="0"/>
              <a:t>in </a:t>
            </a:r>
            <a:r>
              <a:rPr lang="en-US" altLang="zh-CN" i="0" dirty="0">
                <a:solidFill>
                  <a:srgbClr val="800000"/>
                </a:solidFill>
              </a:rPr>
              <a:t>November 2019</a:t>
            </a:r>
            <a:r>
              <a:rPr lang="en-US" i="1" dirty="0"/>
              <a:t>, </a:t>
            </a:r>
            <a:r>
              <a:rPr lang="en-US" i="0" dirty="0"/>
              <a:t>th</a:t>
            </a:r>
            <a:r>
              <a:rPr lang="en-US" dirty="0"/>
              <a:t>e Chinese government may have been systematically misreporting the number of organs it claims it has voluntarily collected since 2010.</a:t>
            </a:r>
          </a:p>
          <a:p>
            <a:endParaRPr lang="en-US" dirty="0"/>
          </a:p>
          <a:p>
            <a:r>
              <a:rPr lang="en-US" dirty="0"/>
              <a:t>https://bmcmedethics.biomedcentral.com/articles/10.1186/s12910-019-0406-6</a:t>
            </a:r>
          </a:p>
          <a:p>
            <a:r>
              <a:rPr lang="en-US" dirty="0"/>
              <a:t>Robertson, M.P., Hinde, R.L. &amp; </a:t>
            </a:r>
            <a:r>
              <a:rPr lang="en-US" dirty="0" err="1"/>
              <a:t>Lavee</a:t>
            </a:r>
            <a:r>
              <a:rPr lang="en-US" dirty="0"/>
              <a:t>, J. Analysis of official deceased organ donation data casts doubt on the credibility of China’s organ transplant reform. </a:t>
            </a:r>
            <a:r>
              <a:rPr lang="en-US" i="1" dirty="0"/>
              <a:t>BMC Med Ethics</a:t>
            </a:r>
            <a:r>
              <a:rPr lang="en-US" dirty="0"/>
              <a:t> </a:t>
            </a:r>
            <a:r>
              <a:rPr lang="en-US" b="0" dirty="0"/>
              <a:t>20</a:t>
            </a:r>
            <a:r>
              <a:rPr lang="en-US" b="1" dirty="0"/>
              <a:t>, </a:t>
            </a:r>
            <a:r>
              <a:rPr lang="en-US" dirty="0"/>
              <a:t>79 (2019) doi:10.1186/s12910-019-0406-6</a:t>
            </a:r>
          </a:p>
          <a:p>
            <a:endParaRPr lang="en-US" dirty="0"/>
          </a:p>
          <a:p>
            <a:r>
              <a:rPr lang="en-US" dirty="0"/>
              <a:t>The researchers' findings have been reviewed by one of the world's leading statisticians, Sir David </a:t>
            </a:r>
            <a:r>
              <a:rPr lang="en-US" dirty="0" err="1"/>
              <a:t>Spiegelhalter</a:t>
            </a:r>
            <a:r>
              <a:rPr lang="en-US" dirty="0"/>
              <a:t>, former president of the Royal Statistical Society in the UK:  </a:t>
            </a:r>
          </a:p>
          <a:p>
            <a:r>
              <a:rPr lang="en-US" dirty="0"/>
              <a:t>"The anomalies in the data examined...follow a systematic and surprising pattern," </a:t>
            </a:r>
            <a:r>
              <a:rPr lang="en-US" dirty="0" err="1"/>
              <a:t>Spiegelhalter</a:t>
            </a:r>
            <a:r>
              <a:rPr lang="en-US" dirty="0"/>
              <a:t> wrote,</a:t>
            </a:r>
            <a:r>
              <a:rPr lang="en-US" baseline="0" dirty="0"/>
              <a:t> </a:t>
            </a:r>
            <a:r>
              <a:rPr lang="en-US" dirty="0"/>
              <a:t>"The close agreement of the numbers of donors and transplants with a quadratic function is remarkable and is in sharp contrast to other countries who have increased their activity over this period... I cannot think of any good reason for such a quadratic trend arising naturally."</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525217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r>
              <a:rPr lang="en-US" altLang="zh-CN" dirty="0"/>
              <a:t>Even though the sparse organ donations cannot</a:t>
            </a:r>
            <a:r>
              <a:rPr lang="en-US" altLang="zh-CN" baseline="0" dirty="0"/>
              <a:t> even cover domestic needs</a:t>
            </a:r>
            <a:r>
              <a:rPr lang="en-US" altLang="zh-CN" dirty="0"/>
              <a:t>, </a:t>
            </a:r>
            <a:r>
              <a:rPr lang="en-US" sz="1200" dirty="0">
                <a:solidFill>
                  <a:prstClr val="black"/>
                </a:solidFill>
                <a:latin typeface="+mn-lt"/>
              </a:rPr>
              <a:t>in 2014, Huang </a:t>
            </a:r>
            <a:r>
              <a:rPr lang="en-US" sz="1200" dirty="0" err="1">
                <a:solidFill>
                  <a:prstClr val="black"/>
                </a:solidFill>
                <a:latin typeface="+mn-lt"/>
              </a:rPr>
              <a:t>Jiefu</a:t>
            </a:r>
            <a:r>
              <a:rPr lang="en-US" sz="1200" baseline="0" dirty="0">
                <a:solidFill>
                  <a:prstClr val="black"/>
                </a:solidFill>
                <a:latin typeface="+mn-lt"/>
              </a:rPr>
              <a:t> </a:t>
            </a:r>
            <a:r>
              <a:rPr lang="en-US" sz="1200" dirty="0">
                <a:solidFill>
                  <a:prstClr val="black"/>
                </a:solidFill>
                <a:latin typeface="+mn-lt"/>
              </a:rPr>
              <a:t>went to Taiwan to propose a "cross-strait organ exchange platform" effectively to export human organs from the mainland to Taiwan, such that “patients would no longer need to travel from Taiwan to mainland China to undergo transplants.”</a:t>
            </a:r>
          </a:p>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endParaRPr lang="en-US" sz="1200" dirty="0">
              <a:solidFill>
                <a:prstClr val="black"/>
              </a:solidFill>
              <a:latin typeface="+mn-lt"/>
            </a:endParaRPr>
          </a:p>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r>
              <a:rPr lang="en-US" sz="1200" dirty="0">
                <a:solidFill>
                  <a:prstClr val="black"/>
                </a:solidFill>
                <a:latin typeface="+mn-lt"/>
              </a:rPr>
              <a:t>The China Organ Transplantation Development Foundation (COTDF) signed an organ sharing agreement with the Macau Health Bureau in November 2017. Residents of Macau, Hong Kong, and Taiwan can register for organs through COTRS, China’s new organ allocation system.</a:t>
            </a:r>
          </a:p>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endParaRPr lang="en-US" sz="1200" dirty="0">
              <a:solidFill>
                <a:prstClr val="black"/>
              </a:solidFill>
              <a:latin typeface="+mn-lt"/>
            </a:endParaRPr>
          </a:p>
          <a:p>
            <a:pPr marL="641680" marR="0" lvl="0" indent="-641680" algn="l" defTabSz="3497130" rtl="0" eaLnBrk="1" fontAlgn="auto" latinLnBrk="0" hangingPunct="1">
              <a:lnSpc>
                <a:spcPct val="90000"/>
              </a:lnSpc>
              <a:spcBef>
                <a:spcPts val="2200"/>
              </a:spcBef>
              <a:spcAft>
                <a:spcPts val="0"/>
              </a:spcAft>
              <a:buClr>
                <a:srgbClr val="EAEAEA"/>
              </a:buClr>
              <a:buSzTx/>
              <a:buFontTx/>
              <a:buNone/>
              <a:tabLst>
                <a:tab pos="641680" algn="l"/>
                <a:tab pos="3494865" algn="l"/>
                <a:tab pos="6998326" algn="l"/>
                <a:tab pos="10496055" algn="l"/>
                <a:tab pos="13993786" algn="l"/>
                <a:tab pos="17497244" algn="l"/>
                <a:tab pos="20986380" algn="l"/>
                <a:tab pos="24492704" algn="l"/>
                <a:tab pos="27987569" algn="l"/>
                <a:tab pos="31491030" algn="l"/>
                <a:tab pos="34983029" algn="l"/>
                <a:tab pos="38486490" algn="l"/>
                <a:tab pos="38775818" algn="l"/>
                <a:tab pos="41545929" algn="l"/>
                <a:tab pos="44316039" algn="l"/>
                <a:tab pos="47089014" algn="l"/>
              </a:tabLst>
              <a:defRPr/>
            </a:pPr>
            <a:r>
              <a:rPr lang="en-US" sz="1200" dirty="0">
                <a:solidFill>
                  <a:prstClr val="black"/>
                </a:solidFill>
                <a:latin typeface="+mn-lt"/>
              </a:rPr>
              <a:t>At the 2017 Chinese Transplant Conference, Huang </a:t>
            </a:r>
            <a:r>
              <a:rPr lang="en-US" sz="1200" dirty="0" err="1">
                <a:solidFill>
                  <a:prstClr val="black"/>
                </a:solidFill>
                <a:latin typeface="+mn-lt"/>
              </a:rPr>
              <a:t>Jiefu</a:t>
            </a:r>
            <a:r>
              <a:rPr lang="en-US" sz="1200" dirty="0">
                <a:solidFill>
                  <a:prstClr val="black"/>
                </a:solidFill>
                <a:latin typeface="+mn-lt"/>
              </a:rPr>
              <a:t> presented organ transplantation as part of China’s “One Belt, One Road” Initiative. The Initiative aims to strengthen cooperation in organ transplantation between China and other parts of Asia, Europe, East Africa, and Oceania.</a:t>
            </a:r>
          </a:p>
        </p:txBody>
      </p:sp>
      <p:sp>
        <p:nvSpPr>
          <p:cNvPr id="4" name="Slide Number Placeholder 3"/>
          <p:cNvSpPr>
            <a:spLocks noGrp="1"/>
          </p:cNvSpPr>
          <p:nvPr>
            <p:ph type="sldNum" sz="quarter" idx="10"/>
          </p:nvPr>
        </p:nvSpPr>
        <p:spPr/>
        <p:txBody>
          <a:bodyPr/>
          <a:lstStyle/>
          <a:p>
            <a:pPr defTabSz="990478">
              <a:defRPr/>
            </a:pPr>
            <a:fld id="{BB0B29AB-FF04-4B4E-A106-76BD3A8F8EB1}" type="slidenum">
              <a:rPr lang="en-US">
                <a:solidFill>
                  <a:prstClr val="black"/>
                </a:solidFill>
                <a:latin typeface="Calibri" panose="020F0502020204030204"/>
              </a:rPr>
              <a:pPr defTabSz="990478">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525217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47760248-F953-42EF-BEC4-6A1D04E7F9AA}"/>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9ED7457E-543D-46E3-B50E-87CD5ABF17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a:p>
        </p:txBody>
      </p:sp>
      <p:sp>
        <p:nvSpPr>
          <p:cNvPr id="138244" name="Slide Number Placeholder 3">
            <a:extLst>
              <a:ext uri="{FF2B5EF4-FFF2-40B4-BE49-F238E27FC236}">
                <a16:creationId xmlns:a16="http://schemas.microsoft.com/office/drawing/2014/main" id="{D4623E9D-F807-41E9-B515-3CF3A90BC8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AD0CD6-793C-4AB3-A916-DD47EDC69711}" type="slidenum">
              <a:rPr lang="en-US" altLang="zh-CN"/>
              <a:pPr fontAlgn="base">
                <a:spcBef>
                  <a:spcPct val="0"/>
                </a:spcBef>
                <a:spcAft>
                  <a:spcPct val="0"/>
                </a:spcAft>
              </a:pPr>
              <a:t>26</a:t>
            </a:fld>
            <a:endParaRPr lang="en-US" altLang="zh-CN"/>
          </a:p>
        </p:txBody>
      </p:sp>
    </p:spTree>
    <p:extLst>
      <p:ext uri="{BB962C8B-B14F-4D97-AF65-F5344CB8AC3E}">
        <p14:creationId xmlns:p14="http://schemas.microsoft.com/office/powerpoint/2010/main" val="746701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mn-lt"/>
              </a:rPr>
              <a:t>Video link: https://</a:t>
            </a:r>
            <a:r>
              <a:rPr lang="en-US" altLang="zh-CN" sz="1200" dirty="0" err="1">
                <a:solidFill>
                  <a:prstClr val="black"/>
                </a:solidFill>
                <a:latin typeface="+mn-lt"/>
              </a:rPr>
              <a:t>vimeo.com</a:t>
            </a:r>
            <a:r>
              <a:rPr lang="en-US" altLang="zh-CN" sz="1200" dirty="0">
                <a:solidFill>
                  <a:prstClr val="black"/>
                </a:solidFill>
                <a:latin typeface="+mn-lt"/>
              </a:rPr>
              <a:t>/353397025/bd49393f76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mn-lt"/>
              </a:rPr>
              <a:t>However, </a:t>
            </a:r>
            <a:r>
              <a:rPr lang="en-US" dirty="0"/>
              <a:t>recent Investigations confirm that organ tourism to China</a:t>
            </a:r>
            <a:r>
              <a:rPr lang="en-US" altLang="zh-CN" dirty="0"/>
              <a:t> continues to thrive:</a:t>
            </a:r>
          </a:p>
          <a:p>
            <a:endParaRPr lang="en-US" dirty="0"/>
          </a:p>
          <a:p>
            <a:pPr lvl="1"/>
            <a:r>
              <a:rPr lang="en-US" altLang="zh-CN" sz="1200" kern="1200" dirty="0">
                <a:solidFill>
                  <a:schemeClr val="tx1"/>
                </a:solidFill>
                <a:effectLst/>
                <a:latin typeface="+mn-lt"/>
                <a:ea typeface="+mn-ea"/>
                <a:cs typeface="+mn-cs"/>
              </a:rPr>
              <a:t>An on-site investigation by South Korea’s TV </a:t>
            </a:r>
            <a:r>
              <a:rPr lang="en-US" altLang="zh-CN" sz="1200" kern="1200" dirty="0" err="1">
                <a:solidFill>
                  <a:schemeClr val="tx1"/>
                </a:solidFill>
                <a:effectLst/>
                <a:latin typeface="+mn-lt"/>
                <a:ea typeface="+mn-ea"/>
                <a:cs typeface="+mn-cs"/>
              </a:rPr>
              <a:t>Chosun</a:t>
            </a:r>
            <a:r>
              <a:rPr lang="en-US" altLang="zh-CN" sz="1200" kern="1200" dirty="0">
                <a:solidFill>
                  <a:schemeClr val="tx1"/>
                </a:solidFill>
                <a:effectLst/>
                <a:latin typeface="+mn-lt"/>
                <a:ea typeface="+mn-ea"/>
                <a:cs typeface="+mn-cs"/>
              </a:rPr>
              <a:t> in 2017 showed a steady stream of international patients receiving organs at one of the largest transplant centers in China:</a:t>
            </a:r>
            <a:endParaRPr lang="en-US" dirty="0"/>
          </a:p>
          <a:p>
            <a:pPr lvl="1"/>
            <a:endParaRPr lang="en-US" dirty="0"/>
          </a:p>
          <a:p>
            <a:pPr marL="761489" lvl="1" indent="-304289">
              <a:buFont typeface="Arial" panose="020B0604020202020204" pitchFamily="34" charset="0"/>
              <a:buChar char="•"/>
            </a:pPr>
            <a:r>
              <a:rPr lang="en-US" dirty="0"/>
              <a:t>dedicated facilities and staff for international patients</a:t>
            </a:r>
          </a:p>
          <a:p>
            <a:pPr marL="761489" lvl="1" indent="-304289">
              <a:buFont typeface="Arial" panose="020B0604020202020204" pitchFamily="34" charset="0"/>
              <a:buChar char="•"/>
            </a:pPr>
            <a:r>
              <a:rPr lang="en-US" dirty="0"/>
              <a:t>high volume: 8 transplants on a single day in the international department </a:t>
            </a:r>
          </a:p>
          <a:p>
            <a:pPr marL="761489" lvl="2" indent="-304289" defTabSz="1622877">
              <a:lnSpc>
                <a:spcPts val="4260"/>
              </a:lnSpc>
              <a:spcBef>
                <a:spcPts val="1065"/>
              </a:spcBef>
              <a:spcAft>
                <a:spcPts val="1065"/>
              </a:spcAft>
              <a:buFont typeface="Arial" panose="020B0604020202020204" pitchFamily="34" charset="0"/>
              <a:buChar char="•"/>
              <a:defRPr/>
            </a:pPr>
            <a:r>
              <a:rPr lang="en-US" dirty="0"/>
              <a:t>contradicts official statements that transplant tourism no longer occurs</a:t>
            </a:r>
            <a:r>
              <a:rPr lang="en-US" altLang="zh-CN" dirty="0"/>
              <a:t>:</a:t>
            </a:r>
          </a:p>
          <a:p>
            <a:pPr marL="1218689" lvl="3" indent="-304289" defTabSz="1622877">
              <a:lnSpc>
                <a:spcPts val="4260"/>
              </a:lnSpc>
              <a:spcBef>
                <a:spcPts val="1065"/>
              </a:spcBef>
              <a:spcAft>
                <a:spcPts val="1065"/>
              </a:spcAft>
              <a:buFont typeface="Arial" panose="020B0604020202020204" pitchFamily="34" charset="0"/>
              <a:buChar char="•"/>
              <a:defRPr/>
            </a:pPr>
            <a:r>
              <a:rPr lang="en-US" altLang="zh-CN" sz="4300" kern="0" dirty="0">
                <a:solidFill>
                  <a:srgbClr val="800000"/>
                </a:solidFill>
              </a:rPr>
              <a:t>“</a:t>
            </a:r>
            <a:r>
              <a:rPr lang="en-US" altLang="zh-CN" sz="4300" dirty="0">
                <a:solidFill>
                  <a:srgbClr val="800000"/>
                </a:solidFill>
              </a:rPr>
              <a:t>The government pretends not to know about it</a:t>
            </a:r>
            <a:r>
              <a:rPr lang="en-US" altLang="zh-CN" sz="4300" kern="0" dirty="0">
                <a:solidFill>
                  <a:srgbClr val="800000"/>
                </a:solidFill>
              </a:rPr>
              <a:t>”</a:t>
            </a:r>
          </a:p>
          <a:p>
            <a:pPr marL="1218689" lvl="3" indent="-304289" defTabSz="1622877">
              <a:lnSpc>
                <a:spcPts val="4260"/>
              </a:lnSpc>
              <a:spcBef>
                <a:spcPts val="1065"/>
              </a:spcBef>
              <a:spcAft>
                <a:spcPts val="1065"/>
              </a:spcAft>
              <a:buFont typeface="Arial" panose="020B0604020202020204" pitchFamily="34" charset="0"/>
              <a:buChar char="•"/>
              <a:defRPr/>
            </a:pPr>
            <a:r>
              <a:rPr lang="en-US" altLang="zh-CN" sz="4300" kern="0" dirty="0">
                <a:solidFill>
                  <a:srgbClr val="800000"/>
                </a:solidFill>
              </a:rPr>
              <a:t>“</a:t>
            </a:r>
            <a:r>
              <a:rPr lang="en-US" altLang="zh-CN" sz="4300" dirty="0">
                <a:solidFill>
                  <a:srgbClr val="800000"/>
                </a:solidFill>
              </a:rPr>
              <a:t>We have lots of foreign patients</a:t>
            </a:r>
            <a:r>
              <a:rPr lang="en-US" altLang="zh-CN" sz="4300" kern="0" dirty="0">
                <a:solidFill>
                  <a:srgbClr val="800000"/>
                </a:solidFill>
              </a:rPr>
              <a:t>”</a:t>
            </a:r>
          </a:p>
          <a:p>
            <a:pPr marL="761489" lvl="2" indent="-304289" defTabSz="1622877">
              <a:lnSpc>
                <a:spcPts val="4260"/>
              </a:lnSpc>
              <a:spcBef>
                <a:spcPts val="1065"/>
              </a:spcBef>
              <a:spcAft>
                <a:spcPts val="1065"/>
              </a:spcAft>
              <a:buFont typeface="Arial" panose="020B0604020202020204" pitchFamily="34" charset="0"/>
              <a:buChar char="•"/>
              <a:defRPr/>
            </a:pPr>
            <a:r>
              <a:rPr lang="en-US" altLang="zh-CN" sz="4400" dirty="0"/>
              <a:t>wait times: days to weeks (on demand)</a:t>
            </a:r>
          </a:p>
        </p:txBody>
      </p:sp>
      <p:sp>
        <p:nvSpPr>
          <p:cNvPr id="4" name="Slide Number Placeholder 3"/>
          <p:cNvSpPr>
            <a:spLocks noGrp="1"/>
          </p:cNvSpPr>
          <p:nvPr>
            <p:ph type="sldNum" sz="quarter" idx="5"/>
          </p:nvPr>
        </p:nvSpPr>
        <p:spPr/>
        <p:txBody>
          <a:bodyPr/>
          <a:lstStyle/>
          <a:p>
            <a:fld id="{DB4CAD77-AFFC-4196-868B-CF9ED70834F6}" type="slidenum">
              <a:rPr lang="en-US" smtClean="0"/>
              <a:t>27</a:t>
            </a:fld>
            <a:endParaRPr lang="en-US"/>
          </a:p>
        </p:txBody>
      </p:sp>
    </p:spTree>
    <p:extLst>
      <p:ext uri="{BB962C8B-B14F-4D97-AF65-F5344CB8AC3E}">
        <p14:creationId xmlns:p14="http://schemas.microsoft.com/office/powerpoint/2010/main" val="646149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was the first time China had opened a transplant hospital to international experts, who were to experience “the Chinese mode” of organ donation and transplantation.</a:t>
            </a:r>
          </a:p>
          <a:p>
            <a:endParaRPr lang="en-US" altLang="zh-CN" dirty="0"/>
          </a:p>
          <a:p>
            <a:r>
              <a:rPr lang="en-US" altLang="zh-CN" sz="1200" kern="1200" dirty="0">
                <a:solidFill>
                  <a:schemeClr val="tx1"/>
                </a:solidFill>
                <a:effectLst/>
                <a:latin typeface="+mn-lt"/>
                <a:ea typeface="+mn-ea"/>
                <a:cs typeface="+mn-cs"/>
              </a:rPr>
              <a:t>The experts watched as donor organs were transported to the hospital by helicopter and sent to an operating theater through a “green passage.” They visited an Organ Procurement Organization (OPO) office to learn about the hospital’s process of organ procurement, allocation, and transplantation. They also visited a reception area for families of organ donors and equipment storage rooms.</a:t>
            </a:r>
            <a:endParaRPr lang="en-US" altLang="zh-CN" sz="1200" dirty="0"/>
          </a:p>
        </p:txBody>
      </p:sp>
      <p:sp>
        <p:nvSpPr>
          <p:cNvPr id="4" name="灯片编号占位符 3"/>
          <p:cNvSpPr>
            <a:spLocks noGrp="1"/>
          </p:cNvSpPr>
          <p:nvPr>
            <p:ph type="sldNum" sz="quarter" idx="5"/>
          </p:nvPr>
        </p:nvSpPr>
        <p:spPr/>
        <p:txBody>
          <a:bodyPr/>
          <a:lstStyle/>
          <a:p>
            <a:fld id="{DB4CAD77-AFFC-4196-868B-CF9ED70834F6}" type="slidenum">
              <a:rPr lang="en-US" smtClean="0"/>
              <a:t>28</a:t>
            </a:fld>
            <a:endParaRPr lang="en-US"/>
          </a:p>
        </p:txBody>
      </p:sp>
    </p:spTree>
    <p:extLst>
      <p:ext uri="{BB962C8B-B14F-4D97-AF65-F5344CB8AC3E}">
        <p14:creationId xmlns:p14="http://schemas.microsoft.com/office/powerpoint/2010/main" val="277160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t>While the experts were awed by the showcase of China’s “amazing progress” in organ donation, the entire Yunnan province averaged only 47 voluntary organ donations per year over the prior four years, which could not even supply the organs used by this hospital alone.</a:t>
            </a:r>
          </a:p>
        </p:txBody>
      </p:sp>
      <p:sp>
        <p:nvSpPr>
          <p:cNvPr id="4" name="灯片编号占位符 3"/>
          <p:cNvSpPr>
            <a:spLocks noGrp="1"/>
          </p:cNvSpPr>
          <p:nvPr>
            <p:ph type="sldNum" sz="quarter" idx="5"/>
          </p:nvPr>
        </p:nvSpPr>
        <p:spPr/>
        <p:txBody>
          <a:bodyPr/>
          <a:lstStyle/>
          <a:p>
            <a:fld id="{DB4CAD77-AFFC-4196-868B-CF9ED70834F6}" type="slidenum">
              <a:rPr lang="en-US" smtClean="0"/>
              <a:t>29</a:t>
            </a:fld>
            <a:endParaRPr lang="en-US"/>
          </a:p>
        </p:txBody>
      </p:sp>
    </p:spTree>
    <p:extLst>
      <p:ext uri="{BB962C8B-B14F-4D97-AF65-F5344CB8AC3E}">
        <p14:creationId xmlns:p14="http://schemas.microsoft.com/office/powerpoint/2010/main" val="36749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D80B8B7-A78E-416C-B3DD-7CCFD94279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B7A60046-C863-43D2-9B72-1D19567D4A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400" dirty="0"/>
              <a:t>In 2006, allegations first came to light that prisoners of conscience were being killed on demand in detention facilities and hospitals throughout China to provide organs for its vast transplantation industry. Since then, international researchers have continued to investigate these allegations. </a:t>
            </a:r>
          </a:p>
          <a:p>
            <a:pPr eaLnBrk="1" hangingPunct="1">
              <a:spcBef>
                <a:spcPct val="0"/>
              </a:spcBef>
            </a:pPr>
            <a:endParaRPr lang="en-US" altLang="en-US" sz="1400" dirty="0"/>
          </a:p>
          <a:p>
            <a:pPr eaLnBrk="1" hangingPunct="1">
              <a:spcBef>
                <a:spcPct val="0"/>
              </a:spcBef>
            </a:pPr>
            <a:r>
              <a:rPr lang="en-US" altLang="en-US" sz="1400" dirty="0"/>
              <a:t>China Organ Harvest Research Center (COHRC) is a nonprofit organization based in the U</a:t>
            </a:r>
            <a:r>
              <a:rPr lang="en-US" altLang="zh-CN" sz="1400" dirty="0"/>
              <a:t>nited </a:t>
            </a:r>
            <a:r>
              <a:rPr lang="en-US" altLang="en-US" sz="1400" dirty="0"/>
              <a:t>States. It conducts and presents the latest research on organ transplant abuse in China, including the killing of prisoners of conscience for organs. While China Organ Harvest Research Center is a relatively new name, our research team has been working on this issue for over a decade.</a:t>
            </a:r>
          </a:p>
        </p:txBody>
      </p:sp>
      <p:sp>
        <p:nvSpPr>
          <p:cNvPr id="21508" name="Slide Number Placeholder 3">
            <a:extLst>
              <a:ext uri="{FF2B5EF4-FFF2-40B4-BE49-F238E27FC236}">
                <a16:creationId xmlns:a16="http://schemas.microsoft.com/office/drawing/2014/main" id="{7A23E5F1-C97E-48DA-9628-3244A42F07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eaLnBrk="0" fontAlgn="base" hangingPunct="0">
              <a:spcBef>
                <a:spcPct val="0"/>
              </a:spcBef>
              <a:spcAft>
                <a:spcPct val="0"/>
              </a:spcAft>
              <a:defRPr>
                <a:solidFill>
                  <a:schemeClr val="tx1"/>
                </a:solidFill>
                <a:latin typeface="Calibri" panose="020F0502020204030204" pitchFamily="34" charset="0"/>
              </a:defRPr>
            </a:lvl6pPr>
            <a:lvl7pPr marL="2971800" indent="-228600" defTabSz="989013" eaLnBrk="0" fontAlgn="base" hangingPunct="0">
              <a:spcBef>
                <a:spcPct val="0"/>
              </a:spcBef>
              <a:spcAft>
                <a:spcPct val="0"/>
              </a:spcAft>
              <a:defRPr>
                <a:solidFill>
                  <a:schemeClr val="tx1"/>
                </a:solidFill>
                <a:latin typeface="Calibri" panose="020F0502020204030204" pitchFamily="34" charset="0"/>
              </a:defRPr>
            </a:lvl7pPr>
            <a:lvl8pPr marL="3429000" indent="-228600" defTabSz="989013" eaLnBrk="0" fontAlgn="base" hangingPunct="0">
              <a:spcBef>
                <a:spcPct val="0"/>
              </a:spcBef>
              <a:spcAft>
                <a:spcPct val="0"/>
              </a:spcAft>
              <a:defRPr>
                <a:solidFill>
                  <a:schemeClr val="tx1"/>
                </a:solidFill>
                <a:latin typeface="Calibri" panose="020F0502020204030204" pitchFamily="34" charset="0"/>
              </a:defRPr>
            </a:lvl8pPr>
            <a:lvl9pPr marL="3886200" indent="-228600" defTabSz="989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C470C5-5B3F-40DE-B233-324C6922F687}" type="slidenum">
              <a:rPr lang="en-US" altLang="en-US" smtClean="0">
                <a:solidFill>
                  <a:srgbClr val="000000"/>
                </a:solidFill>
              </a:rPr>
              <a:pPr fontAlgn="base">
                <a:spcBef>
                  <a:spcPct val="0"/>
                </a:spcBef>
                <a:spcAft>
                  <a:spcPct val="0"/>
                </a:spcAft>
              </a:pPr>
              <a:t>3</a:t>
            </a:fld>
            <a:endParaRPr lang="en-US" altLang="en-US">
              <a:solidFill>
                <a:srgbClr val="000000"/>
              </a:solidFill>
            </a:endParaRPr>
          </a:p>
        </p:txBody>
      </p:sp>
    </p:spTree>
    <p:extLst>
      <p:ext uri="{BB962C8B-B14F-4D97-AF65-F5344CB8AC3E}">
        <p14:creationId xmlns:p14="http://schemas.microsoft.com/office/powerpoint/2010/main" val="4126130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Nevertheless, </a:t>
            </a:r>
            <a:r>
              <a:rPr lang="en-US" dirty="0"/>
              <a:t>through public relations campaigns using falsified data, presentations of unimplemented plans, and dismissing evidence of state-driven systemic abuse as isolated criminal cases,</a:t>
            </a:r>
            <a:r>
              <a:rPr lang="en-US" baseline="0" dirty="0"/>
              <a:t> </a:t>
            </a:r>
            <a:r>
              <a:rPr lang="en-US" sz="1200" kern="1200" dirty="0">
                <a:solidFill>
                  <a:schemeClr val="tx1"/>
                </a:solidFill>
                <a:effectLst/>
                <a:latin typeface="+mn-lt"/>
                <a:ea typeface="+mn-ea"/>
                <a:cs typeface="+mn-cs"/>
              </a:rPr>
              <a:t>China’s claimed reform has gained endorsement and even promotion by some international transplant experts.</a:t>
            </a:r>
            <a:endParaRPr lang="de-DE" dirty="0">
              <a:hlinkClick r:id="" action="ppaction://noaction"/>
            </a:endParaRPr>
          </a:p>
          <a:p>
            <a:endParaRPr lang="de-DE" dirty="0">
              <a:hlinkClick r:id="" action="ppaction://noaction"/>
            </a:endParaRPr>
          </a:p>
          <a:p>
            <a:r>
              <a:rPr lang="de-DE" dirty="0">
                <a:hlinkClick r:id="" action="ppaction://noaction"/>
              </a:rPr>
              <a:t>https</a:t>
            </a:r>
            <a:r>
              <a:rPr lang="de-DE" dirty="0">
                <a:hlinkClick r:id="rId3"/>
              </a:rPr>
              <a:t>://www.scmp.com/news/china/society/article/2154072/once-banned-chinese-scientists-now-heart-organ-transplant</a:t>
            </a:r>
            <a:endParaRPr lang="de-DE" dirty="0"/>
          </a:p>
          <a:p>
            <a:endParaRPr lang="de-DE" dirty="0"/>
          </a:p>
          <a:p>
            <a:r>
              <a:rPr lang="de-DE" dirty="0">
                <a:hlinkClick r:id="rId4"/>
              </a:rPr>
              <a:t>https://www.france24.com/en/20180706-chinas-organ-transplant-system-feted-despite-transparency-doubts</a:t>
            </a:r>
            <a:endParaRPr lang="de-DE" dirty="0"/>
          </a:p>
          <a:p>
            <a:endParaRPr lang="de-DE" dirty="0"/>
          </a:p>
        </p:txBody>
      </p:sp>
      <p:sp>
        <p:nvSpPr>
          <p:cNvPr id="4" name="Foliennummernplatzhalter 3"/>
          <p:cNvSpPr>
            <a:spLocks noGrp="1"/>
          </p:cNvSpPr>
          <p:nvPr>
            <p:ph type="sldNum" sz="quarter" idx="5"/>
          </p:nvPr>
        </p:nvSpPr>
        <p:spPr/>
        <p:txBody>
          <a:bodyPr/>
          <a:lstStyle/>
          <a:p>
            <a:fld id="{DB4CAD77-AFFC-4196-868B-CF9ED70834F6}" type="slidenum">
              <a:rPr lang="en-US" smtClean="0"/>
              <a:t>30</a:t>
            </a:fld>
            <a:endParaRPr lang="en-US"/>
          </a:p>
        </p:txBody>
      </p:sp>
    </p:spTree>
    <p:extLst>
      <p:ext uri="{BB962C8B-B14F-4D97-AF65-F5344CB8AC3E}">
        <p14:creationId xmlns:p14="http://schemas.microsoft.com/office/powerpoint/2010/main" val="1871731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https://www.theguardian.com/science/2019/feb/06/call-for-retraction-of-400-scientific-papers-amid-fears-organs-came-from-chinese-prisoners</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DB4CAD77-AFFC-4196-868B-CF9ED70834F6}" type="slidenum">
              <a:rPr lang="en-US" smtClean="0"/>
              <a:t>31</a:t>
            </a:fld>
            <a:endParaRPr lang="en-US"/>
          </a:p>
        </p:txBody>
      </p:sp>
    </p:spTree>
    <p:extLst>
      <p:ext uri="{BB962C8B-B14F-4D97-AF65-F5344CB8AC3E}">
        <p14:creationId xmlns:p14="http://schemas.microsoft.com/office/powerpoint/2010/main" val="2223802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4CAD77-AFFC-4196-868B-CF9ED70834F6}" type="slidenum">
              <a:rPr lang="en-US" smtClean="0"/>
              <a:t>32</a:t>
            </a:fld>
            <a:endParaRPr lang="en-US"/>
          </a:p>
        </p:txBody>
      </p:sp>
    </p:spTree>
    <p:extLst>
      <p:ext uri="{BB962C8B-B14F-4D97-AF65-F5344CB8AC3E}">
        <p14:creationId xmlns:p14="http://schemas.microsoft.com/office/powerpoint/2010/main" val="3078215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51516B6C-C712-49E7-802F-F3E65D787B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4D7AD373-340C-434D-BBDB-77698D37EF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300"/>
          </a:p>
        </p:txBody>
      </p:sp>
      <p:sp>
        <p:nvSpPr>
          <p:cNvPr id="134148" name="Slide Number Placeholder 3">
            <a:extLst>
              <a:ext uri="{FF2B5EF4-FFF2-40B4-BE49-F238E27FC236}">
                <a16:creationId xmlns:a16="http://schemas.microsoft.com/office/drawing/2014/main" id="{66E94CD8-E053-493B-AD27-4DF2F52F01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BF69D5-92B1-464B-933D-7BB71A789FE0}" type="slidenum">
              <a:rPr lang="en-US" altLang="en-US">
                <a:solidFill>
                  <a:srgbClr val="000000"/>
                </a:solidFill>
              </a:rPr>
              <a:pPr fontAlgn="base">
                <a:spcBef>
                  <a:spcPct val="0"/>
                </a:spcBef>
                <a:spcAft>
                  <a:spcPct val="0"/>
                </a:spcAft>
              </a:pPr>
              <a:t>33</a:t>
            </a:fld>
            <a:endParaRPr lang="en-US" altLang="en-US">
              <a:solidFill>
                <a:srgbClr val="000000"/>
              </a:solidFill>
            </a:endParaRPr>
          </a:p>
        </p:txBody>
      </p:sp>
    </p:spTree>
    <p:extLst>
      <p:ext uri="{BB962C8B-B14F-4D97-AF65-F5344CB8AC3E}">
        <p14:creationId xmlns:p14="http://schemas.microsoft.com/office/powerpoint/2010/main" val="844600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5332D09B-CABF-4307-8583-52C3E1952E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9079A6B-2FCF-46FD-A889-BB136BC95FCF}"/>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ts val="2400"/>
              </a:spcBef>
              <a:buFontTx/>
              <a:buChar char="•"/>
            </a:pPr>
            <a:r>
              <a:rPr lang="en-US" altLang="zh-CN" sz="1400" dirty="0">
                <a:solidFill>
                  <a:srgbClr val="404040"/>
                </a:solidFill>
              </a:rPr>
              <a:t>Early 1940s: “counter-revolutionaries” killed for cadavers</a:t>
            </a:r>
          </a:p>
          <a:p>
            <a:pPr marL="457200" indent="-457200">
              <a:spcBef>
                <a:spcPts val="2400"/>
              </a:spcBef>
              <a:buFontTx/>
              <a:buChar char="•"/>
            </a:pPr>
            <a:r>
              <a:rPr lang="en-US" altLang="zh-CN" sz="1400" dirty="0">
                <a:solidFill>
                  <a:srgbClr val="404040"/>
                </a:solidFill>
              </a:rPr>
              <a:t>1960: China performs first organ transplant</a:t>
            </a:r>
          </a:p>
          <a:p>
            <a:pPr marL="457200" indent="-457200">
              <a:spcBef>
                <a:spcPts val="2400"/>
              </a:spcBef>
              <a:buFontTx/>
              <a:buChar char="•"/>
            </a:pPr>
            <a:r>
              <a:rPr lang="en-US" altLang="zh-CN" sz="1400" dirty="0">
                <a:solidFill>
                  <a:srgbClr val="404040"/>
                </a:solidFill>
              </a:rPr>
              <a:t>1962: Central Military Commission issues guidance that all death-row and serious offenders can be disposed of according to the Party’s needs per “revolutionary protocol”</a:t>
            </a:r>
          </a:p>
          <a:p>
            <a:pPr marL="457200" indent="-457200">
              <a:spcBef>
                <a:spcPts val="2400"/>
              </a:spcBef>
              <a:buFontTx/>
              <a:buChar char="•"/>
            </a:pPr>
            <a:r>
              <a:rPr lang="en-US" altLang="zh-CN" sz="1400" dirty="0">
                <a:solidFill>
                  <a:srgbClr val="404040"/>
                </a:solidFill>
              </a:rPr>
              <a:t>1978 - First documented organ harvesting from a prisoner of conscience, Zhong </a:t>
            </a:r>
            <a:r>
              <a:rPr lang="en-US" altLang="zh-CN" sz="1400" dirty="0" err="1">
                <a:solidFill>
                  <a:srgbClr val="404040"/>
                </a:solidFill>
              </a:rPr>
              <a:t>Haiyuan</a:t>
            </a:r>
            <a:endParaRPr lang="en-US" altLang="zh-CN" sz="1600" dirty="0">
              <a:solidFill>
                <a:srgbClr val="404040"/>
              </a:solidFill>
            </a:endParaRPr>
          </a:p>
        </p:txBody>
      </p:sp>
      <p:sp>
        <p:nvSpPr>
          <p:cNvPr id="114692" name="Slide Number Placeholder 3">
            <a:extLst>
              <a:ext uri="{FF2B5EF4-FFF2-40B4-BE49-F238E27FC236}">
                <a16:creationId xmlns:a16="http://schemas.microsoft.com/office/drawing/2014/main" id="{484FFB78-22C4-4CF8-A7CC-EA202F812F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9C32E6-9B84-407F-9A50-460933A89643}" type="slidenum">
              <a:rPr lang="en-US" altLang="en-US">
                <a:solidFill>
                  <a:srgbClr val="000000"/>
                </a:solidFill>
              </a:rPr>
              <a:pPr fontAlgn="base">
                <a:spcBef>
                  <a:spcPct val="0"/>
                </a:spcBef>
                <a:spcAft>
                  <a:spcPct val="0"/>
                </a:spcAft>
              </a:pPr>
              <a:t>34</a:t>
            </a:fld>
            <a:endParaRPr lang="en-US"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55EA2776-6882-4BF9-AA62-EABC02423B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3903722E-2C23-4800-8D39-DC2D32F690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dirty="0"/>
              <a:t>You may remember from the video when a major transplant center thanked the government for supporting its organ procurement activities. This refers to a regulation passed in 1984 that </a:t>
            </a:r>
            <a:r>
              <a:rPr lang="en-US" altLang="zh-CN" sz="1300" dirty="0"/>
              <a:t>allows the bodies and organs of prisoners to be used under certain conditions.</a:t>
            </a:r>
          </a:p>
          <a:p>
            <a:pPr>
              <a:spcBef>
                <a:spcPct val="0"/>
              </a:spcBef>
            </a:pPr>
            <a:endParaRPr lang="en-US" altLang="zh-CN" sz="1300" dirty="0"/>
          </a:p>
          <a:p>
            <a:pPr>
              <a:spcBef>
                <a:spcPct val="0"/>
              </a:spcBef>
            </a:pPr>
            <a:r>
              <a:rPr lang="en-US" altLang="zh-CN" sz="1300" dirty="0"/>
              <a:t>During the persecution of Falun Gong, this regulation justifies the sourcing of organs from Falun Gong practitioners who refuse to disclose their identities without consent of either themselves or their family members, even though they have not been sentenced to death.</a:t>
            </a:r>
          </a:p>
          <a:p>
            <a:pPr>
              <a:spcBef>
                <a:spcPct val="0"/>
              </a:spcBef>
            </a:pPr>
            <a:endParaRPr lang="en-US" altLang="zh-CN" sz="1300" dirty="0"/>
          </a:p>
          <a:p>
            <a:pPr>
              <a:spcBef>
                <a:spcPct val="0"/>
              </a:spcBef>
            </a:pPr>
            <a:r>
              <a:rPr lang="en-US" altLang="zh-CN" sz="1300" dirty="0"/>
              <a:t>Huang </a:t>
            </a:r>
            <a:r>
              <a:rPr lang="en-US" altLang="zh-CN" sz="1300" dirty="0" err="1"/>
              <a:t>Jiefu’s</a:t>
            </a:r>
            <a:r>
              <a:rPr lang="en-US" altLang="zh-CN" sz="1300" dirty="0"/>
              <a:t> announcement about stopping the use of organs from death-row prisoners has no legal effect and cannot be traced to any official policy statements or laws. Organ harvesting is still supported and protected by the government today.</a:t>
            </a:r>
          </a:p>
        </p:txBody>
      </p:sp>
      <p:sp>
        <p:nvSpPr>
          <p:cNvPr id="116740" name="Slide Number Placeholder 3">
            <a:extLst>
              <a:ext uri="{FF2B5EF4-FFF2-40B4-BE49-F238E27FC236}">
                <a16:creationId xmlns:a16="http://schemas.microsoft.com/office/drawing/2014/main" id="{D1B00C50-631E-401E-8977-EC8276C29B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475987-6DEF-4F55-869D-C790BD56B374}" type="slidenum">
              <a:rPr lang="en-US" altLang="zh-CN">
                <a:solidFill>
                  <a:srgbClr val="000000"/>
                </a:solidFill>
              </a:rPr>
              <a:pPr fontAlgn="base">
                <a:spcBef>
                  <a:spcPct val="0"/>
                </a:spcBef>
                <a:spcAft>
                  <a:spcPct val="0"/>
                </a:spcAft>
              </a:pPr>
              <a:t>35</a:t>
            </a:fld>
            <a:endParaRPr lang="en-US" altLang="zh-CN">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3D0130D9-E904-4B98-98FD-11EEC2DD7E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8567CDB8-2CDF-4EDD-B793-59BD8685E15A}"/>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auto">
              <a:spcBef>
                <a:spcPct val="0"/>
              </a:spcBef>
              <a:spcAft>
                <a:spcPts val="0"/>
              </a:spcAft>
              <a:defRPr/>
            </a:pPr>
            <a:r>
              <a:rPr lang="en-US" altLang="zh-CN" sz="1400" dirty="0">
                <a:solidFill>
                  <a:schemeClr val="tx1">
                    <a:lumMod val="95000"/>
                    <a:lumOff val="5000"/>
                  </a:schemeClr>
                </a:solidFill>
              </a:rPr>
              <a:t>Starting in 2000, the PRC government has prioritized organ transplantation in its national strategy and Five-Year Plans with no attention given to a voluntary donation system. With heavy investments in organ transplant research and industrialization, China’s transplant system grew exponentially and became the most prolific in the world in the next few years, despite the lack of an organ donation system. The number of transplant centers also ballooned.</a:t>
            </a:r>
          </a:p>
        </p:txBody>
      </p:sp>
      <p:sp>
        <p:nvSpPr>
          <p:cNvPr id="118788" name="Slide Number Placeholder 3">
            <a:extLst>
              <a:ext uri="{FF2B5EF4-FFF2-40B4-BE49-F238E27FC236}">
                <a16:creationId xmlns:a16="http://schemas.microsoft.com/office/drawing/2014/main" id="{E9F80836-98CD-4224-93F4-D547D58FF9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CBF666-DBC8-40CC-9BA8-C158DDC49D86}" type="slidenum">
              <a:rPr lang="en-US" altLang="en-US">
                <a:solidFill>
                  <a:srgbClr val="000000"/>
                </a:solidFill>
              </a:rPr>
              <a:pPr fontAlgn="base">
                <a:spcBef>
                  <a:spcPct val="0"/>
                </a:spcBef>
                <a:spcAft>
                  <a:spcPct val="0"/>
                </a:spcAft>
              </a:pPr>
              <a:t>36</a:t>
            </a:fld>
            <a:endParaRPr lang="en-US" altLang="en-US" dirty="0">
              <a:solidFill>
                <a:srgbClr val="000000"/>
              </a:solidFill>
            </a:endParaRPr>
          </a:p>
        </p:txBody>
      </p:sp>
    </p:spTree>
    <p:extLst>
      <p:ext uri="{BB962C8B-B14F-4D97-AF65-F5344CB8AC3E}">
        <p14:creationId xmlns:p14="http://schemas.microsoft.com/office/powerpoint/2010/main" val="4033832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160ED69B-87A8-48DE-A2C9-CA96CF8AAE93}"/>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21C758A2-78BD-4F1B-8F87-DA4AB95E94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88916">
              <a:spcBef>
                <a:spcPct val="0"/>
              </a:spcBef>
            </a:pPr>
            <a:r>
              <a:rPr lang="en-US" altLang="zh-CN" dirty="0"/>
              <a:t>Before and after</a:t>
            </a:r>
          </a:p>
          <a:p>
            <a:pPr defTabSz="988916">
              <a:spcBef>
                <a:spcPct val="0"/>
              </a:spcBef>
            </a:pPr>
            <a:endParaRPr lang="en-US" altLang="zh-CN" dirty="0"/>
          </a:p>
          <a:p>
            <a:pPr defTabSz="988916">
              <a:spcBef>
                <a:spcPct val="0"/>
              </a:spcBef>
            </a:pPr>
            <a:r>
              <a:rPr lang="en-US" altLang="zh-CN" dirty="0"/>
              <a:t>This extremely quick growth happened alongside the start of a campaign by the Communist Party to wipe out Falun Gong, as we saw in the video.</a:t>
            </a:r>
          </a:p>
          <a:p>
            <a:pPr defTabSz="988916">
              <a:spcBef>
                <a:spcPct val="0"/>
              </a:spcBef>
            </a:pPr>
            <a:endParaRPr lang="en-US" altLang="zh-CN" dirty="0"/>
          </a:p>
          <a:p>
            <a:pPr defTabSz="988916">
              <a:spcBef>
                <a:spcPct val="0"/>
              </a:spcBef>
            </a:pPr>
            <a:r>
              <a:rPr lang="en-US" altLang="zh-CN" dirty="0"/>
              <a:t>The main issue is not about the organs from executed death-row prisoners. Huang </a:t>
            </a:r>
            <a:r>
              <a:rPr lang="en-US" altLang="zh-CN" dirty="0" err="1"/>
              <a:t>Jiefu</a:t>
            </a:r>
            <a:r>
              <a:rPr lang="en-US" altLang="zh-CN" dirty="0"/>
              <a:t> made death-row organs a big issue, but the more severe problem is the organs from Falun Gong practitioners, which the government has </a:t>
            </a:r>
            <a:r>
              <a:rPr lang="en-US" altLang="zh-CN" i="1" dirty="0"/>
              <a:t>not</a:t>
            </a:r>
            <a:r>
              <a:rPr lang="en-US" altLang="zh-CN" dirty="0"/>
              <a:t> acknowledged.</a:t>
            </a:r>
          </a:p>
          <a:p>
            <a:pPr defTabSz="988916">
              <a:spcBef>
                <a:spcPct val="0"/>
              </a:spcBef>
            </a:pPr>
            <a:endParaRPr lang="en-US" altLang="zh-CN" dirty="0"/>
          </a:p>
          <a:p>
            <a:pPr defTabSz="988916">
              <a:spcBef>
                <a:spcPct val="0"/>
              </a:spcBef>
            </a:pPr>
            <a:r>
              <a:rPr lang="en-US" altLang="zh-CN" dirty="0"/>
              <a:t>What we’ve seen is a state-driven crime.</a:t>
            </a:r>
          </a:p>
          <a:p>
            <a:pPr defTabSz="988916">
              <a:spcBef>
                <a:spcPct val="0"/>
              </a:spcBef>
            </a:pPr>
            <a:endParaRPr lang="en-US" altLang="zh-CN" dirty="0"/>
          </a:p>
          <a:p>
            <a:pPr defTabSz="988916">
              <a:spcBef>
                <a:spcPct val="0"/>
              </a:spcBef>
            </a:pPr>
            <a:r>
              <a:rPr lang="en-US" altLang="zh-CN" dirty="0"/>
              <a:t>A lot of people may be wondering: how did the Party get doctors and other people to go along with killing people for organs?</a:t>
            </a:r>
          </a:p>
        </p:txBody>
      </p:sp>
      <p:sp>
        <p:nvSpPr>
          <p:cNvPr id="120836" name="Slide Number Placeholder 3">
            <a:extLst>
              <a:ext uri="{FF2B5EF4-FFF2-40B4-BE49-F238E27FC236}">
                <a16:creationId xmlns:a16="http://schemas.microsoft.com/office/drawing/2014/main" id="{F0ADE49D-0C9E-47BD-99A3-304A487C2F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8916">
              <a:defRPr>
                <a:solidFill>
                  <a:schemeClr val="tx1"/>
                </a:solidFill>
                <a:latin typeface="Calibri" panose="020F0502020204030204" pitchFamily="34" charset="0"/>
              </a:defRPr>
            </a:lvl1pPr>
            <a:lvl2pPr marL="742877" indent="-285722" defTabSz="988916">
              <a:defRPr>
                <a:solidFill>
                  <a:schemeClr val="tx1"/>
                </a:solidFill>
                <a:latin typeface="Calibri" panose="020F0502020204030204" pitchFamily="34" charset="0"/>
              </a:defRPr>
            </a:lvl2pPr>
            <a:lvl3pPr marL="1142888" indent="-228578" defTabSz="988916">
              <a:defRPr>
                <a:solidFill>
                  <a:schemeClr val="tx1"/>
                </a:solidFill>
                <a:latin typeface="Calibri" panose="020F0502020204030204" pitchFamily="34" charset="0"/>
              </a:defRPr>
            </a:lvl3pPr>
            <a:lvl4pPr marL="1600043" indent="-228578" defTabSz="988916">
              <a:defRPr>
                <a:solidFill>
                  <a:schemeClr val="tx1"/>
                </a:solidFill>
                <a:latin typeface="Calibri" panose="020F0502020204030204" pitchFamily="34" charset="0"/>
              </a:defRPr>
            </a:lvl4pPr>
            <a:lvl5pPr marL="2057198" indent="-228578" defTabSz="988916">
              <a:defRPr>
                <a:solidFill>
                  <a:schemeClr val="tx1"/>
                </a:solidFill>
                <a:latin typeface="Calibri" panose="020F0502020204030204" pitchFamily="34" charset="0"/>
              </a:defRPr>
            </a:lvl5pPr>
            <a:lvl6pPr marL="2514353" indent="-228578" defTabSz="988916" fontAlgn="base">
              <a:spcBef>
                <a:spcPct val="0"/>
              </a:spcBef>
              <a:spcAft>
                <a:spcPct val="0"/>
              </a:spcAft>
              <a:defRPr>
                <a:solidFill>
                  <a:schemeClr val="tx1"/>
                </a:solidFill>
                <a:latin typeface="Calibri" panose="020F0502020204030204" pitchFamily="34" charset="0"/>
              </a:defRPr>
            </a:lvl6pPr>
            <a:lvl7pPr marL="2971509" indent="-228578" defTabSz="988916" fontAlgn="base">
              <a:spcBef>
                <a:spcPct val="0"/>
              </a:spcBef>
              <a:spcAft>
                <a:spcPct val="0"/>
              </a:spcAft>
              <a:defRPr>
                <a:solidFill>
                  <a:schemeClr val="tx1"/>
                </a:solidFill>
                <a:latin typeface="Calibri" panose="020F0502020204030204" pitchFamily="34" charset="0"/>
              </a:defRPr>
            </a:lvl7pPr>
            <a:lvl8pPr marL="3428664" indent="-228578" defTabSz="988916" fontAlgn="base">
              <a:spcBef>
                <a:spcPct val="0"/>
              </a:spcBef>
              <a:spcAft>
                <a:spcPct val="0"/>
              </a:spcAft>
              <a:defRPr>
                <a:solidFill>
                  <a:schemeClr val="tx1"/>
                </a:solidFill>
                <a:latin typeface="Calibri" panose="020F0502020204030204" pitchFamily="34" charset="0"/>
              </a:defRPr>
            </a:lvl8pPr>
            <a:lvl9pPr marL="3885819" indent="-228578" defTabSz="988916"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4698B3-6A42-4150-8BBA-716683B45C88}" type="slidenum">
              <a:rPr lang="en-US" altLang="zh-CN">
                <a:solidFill>
                  <a:srgbClr val="000000"/>
                </a:solidFill>
              </a:rPr>
              <a:pPr fontAlgn="base">
                <a:spcBef>
                  <a:spcPct val="0"/>
                </a:spcBef>
                <a:spcAft>
                  <a:spcPct val="0"/>
                </a:spcAft>
              </a:pPr>
              <a:t>37</a:t>
            </a:fld>
            <a:endParaRPr lang="en-US" altLang="zh-CN">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a:extLst>
              <a:ext uri="{FF2B5EF4-FFF2-40B4-BE49-F238E27FC236}">
                <a16:creationId xmlns:a16="http://schemas.microsoft.com/office/drawing/2014/main" id="{C3924DDE-5C89-4C4B-8745-5ACBF4B5A48E}"/>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DEB9E383-1759-4B6F-9D93-C3F2B6CC2323}"/>
              </a:ext>
            </a:extLst>
          </p:cNvPr>
          <p:cNvSpPr>
            <a:spLocks noGrp="1"/>
          </p:cNvSpPr>
          <p:nvPr>
            <p:ph type="body" idx="1"/>
          </p:nvPr>
        </p:nvSpPr>
        <p:spPr/>
        <p:txBody>
          <a:bodyPr wrap="square" numCol="1" anchor="t" anchorCtr="0" compatLnSpc="1">
            <a:prstTxWarp prst="textNoShape">
              <a:avLst/>
            </a:prstTxWarp>
          </a:bodyPr>
          <a:lstStyle/>
          <a:p>
            <a:pPr defTabSz="988916">
              <a:spcBef>
                <a:spcPct val="0"/>
              </a:spcBef>
            </a:pPr>
            <a:r>
              <a:rPr lang="en-US" altLang="zh-CN" dirty="0"/>
              <a:t>The Communist Party’s former leader Jiang Zemin saw Falun Gong’s popularity as a threat to his rule. In violation of the Chinese Constitution, Jiang launched a campaign in 1999 to ruin their reputations, bankrupt them financially, and destroy them physically. Under the instruction of 100% “transformation” without exemption, Falun Gong practitioners have been systematically arrested and tortured in prisons, labor camps, and secret detention facilities for refusing to renounce their faith. </a:t>
            </a:r>
          </a:p>
          <a:p>
            <a:pPr defTabSz="988916">
              <a:spcBef>
                <a:spcPct val="0"/>
              </a:spcBef>
            </a:pPr>
            <a:endParaRPr lang="en-US" altLang="zh-CN" dirty="0"/>
          </a:p>
          <a:p>
            <a:pPr defTabSz="988916">
              <a:spcBef>
                <a:spcPct val="0"/>
              </a:spcBef>
            </a:pPr>
            <a:r>
              <a:rPr lang="en-US" altLang="zh-CN" dirty="0"/>
              <a:t>In 2001, the campaign against Falun Gong was included in China's Tenth Five-Year Plan. Meanwhile, organ transplantation has been prioritized in China’s national development strategy without a voluntary organ donation system.</a:t>
            </a:r>
          </a:p>
        </p:txBody>
      </p:sp>
      <p:sp>
        <p:nvSpPr>
          <p:cNvPr id="122884" name="灯片编号占位符 3">
            <a:extLst>
              <a:ext uri="{FF2B5EF4-FFF2-40B4-BE49-F238E27FC236}">
                <a16:creationId xmlns:a16="http://schemas.microsoft.com/office/drawing/2014/main" id="{61D1F8B5-73FA-42A5-B01A-444B77D551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E93AB5-860E-4DE3-849E-298D849CD60E}" type="slidenum">
              <a:rPr lang="en-US" altLang="zh-CN"/>
              <a:pPr fontAlgn="base">
                <a:spcBef>
                  <a:spcPct val="0"/>
                </a:spcBef>
                <a:spcAft>
                  <a:spcPct val="0"/>
                </a:spcAft>
              </a:pPr>
              <a:t>38</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Violence often originates from hatred, and hatred usually arises from distorted information. This is thoroughly reflected in the Chinese regime’s persecution of Falun Gong.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party-state has used nationwide propaganda campaigns as key tools in its suppression of Falun Gong. Since the persecution began in July 1999, the regime has used more than 3,000 newspapers and magazines, as well as hundreds of television and radio stations, to spread propaganda defaming Falun Gong.</a:t>
            </a:r>
          </a:p>
          <a:p>
            <a:endParaRPr lang="en-US" dirty="0"/>
          </a:p>
          <a:p>
            <a:r>
              <a:rPr lang="en-US" dirty="0"/>
              <a:t>The demonization of and incitement to hatred toward Falun Gong provided a basis on which crimes against practitioners could be justified.</a:t>
            </a:r>
          </a:p>
        </p:txBody>
      </p:sp>
      <p:sp>
        <p:nvSpPr>
          <p:cNvPr id="4" name="Slide Number Placeholder 3"/>
          <p:cNvSpPr>
            <a:spLocks noGrp="1"/>
          </p:cNvSpPr>
          <p:nvPr>
            <p:ph type="sldNum" sz="quarter" idx="10"/>
          </p:nvPr>
        </p:nvSpPr>
        <p:spPr/>
        <p:txBody>
          <a:bodyPr/>
          <a:lstStyle/>
          <a:p>
            <a:fld id="{DB4CAD77-AFFC-4196-868B-CF9ED70834F6}" type="slidenum">
              <a:rPr lang="en-US" smtClean="0"/>
              <a:t>39</a:t>
            </a:fld>
            <a:endParaRPr lang="en-US"/>
          </a:p>
        </p:txBody>
      </p:sp>
    </p:spTree>
    <p:extLst>
      <p:ext uri="{BB962C8B-B14F-4D97-AF65-F5344CB8AC3E}">
        <p14:creationId xmlns:p14="http://schemas.microsoft.com/office/powerpoint/2010/main" val="4196841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these crimes are still going on, digging for the true data </a:t>
            </a:r>
            <a:r>
              <a:rPr lang="en-US" altLang="zh-CN" sz="1200" kern="1200" dirty="0">
                <a:solidFill>
                  <a:schemeClr val="tx1"/>
                </a:solidFill>
                <a:effectLst/>
                <a:latin typeface="+mn-lt"/>
                <a:ea typeface="+mn-ea"/>
                <a:cs typeface="+mn-cs"/>
              </a:rPr>
              <a:t>is very </a:t>
            </a:r>
            <a:r>
              <a:rPr lang="en-US" sz="1200" kern="1200" dirty="0">
                <a:solidFill>
                  <a:schemeClr val="tx1"/>
                </a:solidFill>
                <a:effectLst/>
                <a:latin typeface="+mn-lt"/>
                <a:ea typeface="+mn-ea"/>
                <a:cs typeface="+mn-cs"/>
              </a:rPr>
              <a:t>difficult. In fact, the true number of transplants and their sources are treated as a state secret. T</a:t>
            </a:r>
            <a:r>
              <a:rPr lang="en-US" dirty="0">
                <a:solidFill>
                  <a:srgbClr val="C00000"/>
                </a:solidFill>
              </a:rPr>
              <a:t>he evidence has been systematically hidden and destroyed, and </a:t>
            </a:r>
            <a:r>
              <a:rPr lang="en-US" sz="1200" kern="1200" dirty="0">
                <a:solidFill>
                  <a:srgbClr val="C00000"/>
                </a:solidFill>
                <a:effectLst/>
                <a:latin typeface="+mn-lt"/>
                <a:ea typeface="+mn-ea"/>
                <a:cs typeface="+mn-cs"/>
              </a:rPr>
              <a:t>data is falsified level by level because of </a:t>
            </a:r>
            <a:r>
              <a:rPr lang="en-US" dirty="0">
                <a:solidFill>
                  <a:srgbClr val="C00000"/>
                </a:solidFill>
              </a:rPr>
              <a:t>financial incentives and </a:t>
            </a:r>
            <a:r>
              <a:rPr lang="en-US" sz="1200" kern="1200" dirty="0">
                <a:solidFill>
                  <a:srgbClr val="C00000"/>
                </a:solidFill>
                <a:effectLst/>
                <a:latin typeface="+mn-lt"/>
                <a:ea typeface="+mn-ea"/>
                <a:cs typeface="+mn-cs"/>
              </a:rPr>
              <a:t>unaccountable organ sources. As a result, the true number of transplants performed in China may never be known.</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While it is impossible to directly observe this giant, it is possible to gauge its size by measuring the dimensions of its footprints and understand its characteristics by a study of its habitat. The methodology of our research is very much similar to that in the study of paleontology. </a:t>
            </a:r>
            <a:r>
              <a:rPr lang="en-US" altLang="zh-CN" sz="1200" kern="1200" dirty="0">
                <a:solidFill>
                  <a:schemeClr val="tx1"/>
                </a:solidFill>
                <a:effectLst/>
                <a:latin typeface="+mn-lt"/>
                <a:ea typeface="+mn-ea"/>
                <a:cs typeface="+mn-cs"/>
              </a:rPr>
              <a:t>We have systematically examined and analyzed hundreds of transplant hospitals, government and industry statements, policies, legislation, regulations, media reports, medical journals, and other information. That formed the foundation of the evidence system of China’s forced organ</a:t>
            </a:r>
            <a:r>
              <a:rPr lang="en-US" altLang="zh-CN" sz="1200" kern="1200" baseline="0" dirty="0">
                <a:solidFill>
                  <a:schemeClr val="tx1"/>
                </a:solidFill>
                <a:effectLst/>
                <a:latin typeface="+mn-lt"/>
                <a:ea typeface="+mn-ea"/>
                <a:cs typeface="+mn-cs"/>
              </a:rPr>
              <a:t> harvesting</a:t>
            </a:r>
            <a:r>
              <a:rPr lang="en-US" altLang="zh-CN"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B0B29AB-FF04-4B4E-A106-76BD3A8F8EB1}" type="slidenum">
              <a:rPr lang="en-US" smtClean="0"/>
              <a:t>4</a:t>
            </a:fld>
            <a:endParaRPr lang="en-US" dirty="0"/>
          </a:p>
        </p:txBody>
      </p:sp>
    </p:spTree>
    <p:extLst>
      <p:ext uri="{BB962C8B-B14F-4D97-AF65-F5344CB8AC3E}">
        <p14:creationId xmlns:p14="http://schemas.microsoft.com/office/powerpoint/2010/main" val="2308396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F1031AFC-9D5A-4918-A9F2-7D7B91B89D16}"/>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8560793-B64C-47F7-A07E-865E7F7EAE9F}"/>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zh-CN" dirty="0"/>
              <a:t>This diagram shows the power structure the Communist Party leadership set up to carry this out. It’s a state-led campaign.</a:t>
            </a:r>
            <a:endParaRPr lang="en-US" altLang="zh-CN" sz="800" dirty="0">
              <a:solidFill>
                <a:srgbClr val="404040"/>
              </a:solidFill>
            </a:endParaRPr>
          </a:p>
          <a:p>
            <a:pPr>
              <a:spcBef>
                <a:spcPct val="0"/>
              </a:spcBef>
            </a:pPr>
            <a:endParaRPr lang="en-US" altLang="zh-CN" dirty="0"/>
          </a:p>
          <a:p>
            <a:pPr>
              <a:spcBef>
                <a:spcPct val="0"/>
              </a:spcBef>
            </a:pPr>
            <a:r>
              <a:rPr lang="en-US" altLang="zh-CN" dirty="0"/>
              <a:t>When Jiang Zemin started to persecute Falun Gong, there was no legal basis for doing so. Jiang decided to start a political campaign and established an extralegal chain of command centered around what was called the “610 Office.” The 610 Office has been endowed with extraordinarily broad and extralegal powers to systematically eradicate Falun Gong. Through the 610 system, the Party mobilized the entire state apparatus to carry out this campaign, which includes organ harvesting in its directives.</a:t>
            </a:r>
          </a:p>
        </p:txBody>
      </p:sp>
      <p:sp>
        <p:nvSpPr>
          <p:cNvPr id="124932" name="Slide Number Placeholder 3">
            <a:extLst>
              <a:ext uri="{FF2B5EF4-FFF2-40B4-BE49-F238E27FC236}">
                <a16:creationId xmlns:a16="http://schemas.microsoft.com/office/drawing/2014/main" id="{5C229615-D48B-4760-BDDE-3FD8504BE2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8916">
              <a:defRPr>
                <a:solidFill>
                  <a:schemeClr val="tx1"/>
                </a:solidFill>
                <a:latin typeface="Calibri" panose="020F0502020204030204" pitchFamily="34" charset="0"/>
              </a:defRPr>
            </a:lvl1pPr>
            <a:lvl2pPr marL="742877" indent="-285722" defTabSz="988916">
              <a:defRPr>
                <a:solidFill>
                  <a:schemeClr val="tx1"/>
                </a:solidFill>
                <a:latin typeface="Calibri" panose="020F0502020204030204" pitchFamily="34" charset="0"/>
              </a:defRPr>
            </a:lvl2pPr>
            <a:lvl3pPr marL="1142888" indent="-228578" defTabSz="988916">
              <a:defRPr>
                <a:solidFill>
                  <a:schemeClr val="tx1"/>
                </a:solidFill>
                <a:latin typeface="Calibri" panose="020F0502020204030204" pitchFamily="34" charset="0"/>
              </a:defRPr>
            </a:lvl3pPr>
            <a:lvl4pPr marL="1600043" indent="-228578" defTabSz="988916">
              <a:defRPr>
                <a:solidFill>
                  <a:schemeClr val="tx1"/>
                </a:solidFill>
                <a:latin typeface="Calibri" panose="020F0502020204030204" pitchFamily="34" charset="0"/>
              </a:defRPr>
            </a:lvl4pPr>
            <a:lvl5pPr marL="2057198" indent="-228578" defTabSz="988916">
              <a:defRPr>
                <a:solidFill>
                  <a:schemeClr val="tx1"/>
                </a:solidFill>
                <a:latin typeface="Calibri" panose="020F0502020204030204" pitchFamily="34" charset="0"/>
              </a:defRPr>
            </a:lvl5pPr>
            <a:lvl6pPr marL="2514353" indent="-228578" defTabSz="988916" fontAlgn="base">
              <a:spcBef>
                <a:spcPct val="0"/>
              </a:spcBef>
              <a:spcAft>
                <a:spcPct val="0"/>
              </a:spcAft>
              <a:defRPr>
                <a:solidFill>
                  <a:schemeClr val="tx1"/>
                </a:solidFill>
                <a:latin typeface="Calibri" panose="020F0502020204030204" pitchFamily="34" charset="0"/>
              </a:defRPr>
            </a:lvl6pPr>
            <a:lvl7pPr marL="2971509" indent="-228578" defTabSz="988916" fontAlgn="base">
              <a:spcBef>
                <a:spcPct val="0"/>
              </a:spcBef>
              <a:spcAft>
                <a:spcPct val="0"/>
              </a:spcAft>
              <a:defRPr>
                <a:solidFill>
                  <a:schemeClr val="tx1"/>
                </a:solidFill>
                <a:latin typeface="Calibri" panose="020F0502020204030204" pitchFamily="34" charset="0"/>
              </a:defRPr>
            </a:lvl7pPr>
            <a:lvl8pPr marL="3428664" indent="-228578" defTabSz="988916" fontAlgn="base">
              <a:spcBef>
                <a:spcPct val="0"/>
              </a:spcBef>
              <a:spcAft>
                <a:spcPct val="0"/>
              </a:spcAft>
              <a:defRPr>
                <a:solidFill>
                  <a:schemeClr val="tx1"/>
                </a:solidFill>
                <a:latin typeface="Calibri" panose="020F0502020204030204" pitchFamily="34" charset="0"/>
              </a:defRPr>
            </a:lvl8pPr>
            <a:lvl9pPr marL="3885819" indent="-228578" defTabSz="988916"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69A416C-2188-4A0F-8109-8AAC342503CC}" type="slidenum">
              <a:rPr lang="en-US" altLang="zh-CN">
                <a:solidFill>
                  <a:srgbClr val="000000"/>
                </a:solidFill>
              </a:rPr>
              <a:pPr fontAlgn="base">
                <a:spcBef>
                  <a:spcPct val="0"/>
                </a:spcBef>
                <a:spcAft>
                  <a:spcPct val="0"/>
                </a:spcAft>
              </a:pPr>
              <a:t>40</a:t>
            </a:fld>
            <a:endParaRPr lang="en-US" altLang="zh-CN">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B29AB-FF04-4B4E-A106-76BD3A8F8EB1}" type="slidenum">
              <a:rPr lang="en-US" smtClean="0"/>
              <a:t>41</a:t>
            </a:fld>
            <a:endParaRPr lang="en-US"/>
          </a:p>
        </p:txBody>
      </p:sp>
    </p:spTree>
    <p:extLst>
      <p:ext uri="{BB962C8B-B14F-4D97-AF65-F5344CB8AC3E}">
        <p14:creationId xmlns:p14="http://schemas.microsoft.com/office/powerpoint/2010/main" val="2441647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play video at link: https://</a:t>
            </a:r>
            <a:r>
              <a:rPr lang="en-US" altLang="zh-CN" sz="1200" kern="1200" dirty="0" err="1">
                <a:solidFill>
                  <a:schemeClr val="tx1"/>
                </a:solidFill>
                <a:effectLst/>
                <a:latin typeface="+mn-lt"/>
                <a:ea typeface="+mn-ea"/>
                <a:cs typeface="+mn-cs"/>
              </a:rPr>
              <a:t>vimeo.com</a:t>
            </a:r>
            <a:r>
              <a:rPr lang="en-US" altLang="zh-CN" sz="1200" kern="1200" dirty="0">
                <a:solidFill>
                  <a:schemeClr val="tx1"/>
                </a:solidFill>
                <a:effectLst/>
                <a:latin typeface="+mn-lt"/>
                <a:ea typeface="+mn-ea"/>
                <a:cs typeface="+mn-cs"/>
              </a:rPr>
              <a:t>/348679809/110306efbb</a:t>
            </a:r>
          </a:p>
        </p:txBody>
      </p:sp>
      <p:sp>
        <p:nvSpPr>
          <p:cNvPr id="4" name="Slide Number Placeholder 3"/>
          <p:cNvSpPr>
            <a:spLocks noGrp="1"/>
          </p:cNvSpPr>
          <p:nvPr>
            <p:ph type="sldNum" sz="quarter" idx="10"/>
          </p:nvPr>
        </p:nvSpPr>
        <p:spPr/>
        <p:txBody>
          <a:bodyPr/>
          <a:lstStyle/>
          <a:p>
            <a:fld id="{BB0B29AB-FF04-4B4E-A106-76BD3A8F8EB1}" type="slidenum">
              <a:rPr lang="en-US" smtClean="0"/>
              <a:t>42</a:t>
            </a:fld>
            <a:endParaRPr lang="en-US"/>
          </a:p>
        </p:txBody>
      </p:sp>
    </p:spTree>
    <p:extLst>
      <p:ext uri="{BB962C8B-B14F-4D97-AF65-F5344CB8AC3E}">
        <p14:creationId xmlns:p14="http://schemas.microsoft.com/office/powerpoint/2010/main" val="2414042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9DCF76BB-D3D3-4A36-8AE7-3E1316BAA8A5}"/>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4C233F8A-FC01-400E-AE2C-8B07E94B42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zh-CN" dirty="0"/>
          </a:p>
        </p:txBody>
      </p:sp>
      <p:sp>
        <p:nvSpPr>
          <p:cNvPr id="126980" name="Slide Number Placeholder 3">
            <a:extLst>
              <a:ext uri="{FF2B5EF4-FFF2-40B4-BE49-F238E27FC236}">
                <a16:creationId xmlns:a16="http://schemas.microsoft.com/office/drawing/2014/main" id="{87865473-FB1A-4E80-BED3-01F5886237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6CD78F-8748-49B9-9DE4-0B9D810991EA}" type="slidenum">
              <a:rPr lang="en-US" altLang="zh-CN"/>
              <a:pPr fontAlgn="base">
                <a:spcBef>
                  <a:spcPct val="0"/>
                </a:spcBef>
                <a:spcAft>
                  <a:spcPct val="0"/>
                </a:spcAft>
              </a:pPr>
              <a:t>43</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9DCF76BB-D3D3-4A36-8AE7-3E1316BAA8A5}"/>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4C233F8A-FC01-400E-AE2C-8B07E94B42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b="0" dirty="0"/>
              <a:t>Here are two examples:</a:t>
            </a:r>
          </a:p>
          <a:p>
            <a:pPr>
              <a:spcBef>
                <a:spcPct val="0"/>
              </a:spcBef>
            </a:pPr>
            <a:endParaRPr lang="en-US" altLang="zh-CN" b="0"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sz="1200" b="0" kern="1200" dirty="0">
                <a:solidFill>
                  <a:schemeClr val="tx1"/>
                </a:solidFill>
                <a:effectLst/>
                <a:latin typeface="+mn-lt"/>
                <a:ea typeface="+mn-ea"/>
                <a:cs typeface="+mn-cs"/>
              </a:rPr>
              <a:t>One </a:t>
            </a:r>
            <a:r>
              <a:rPr lang="en-US" altLang="zh-CN" sz="1200" dirty="0">
                <a:solidFill>
                  <a:srgbClr val="404040"/>
                </a:solidFill>
              </a:rPr>
              <a:t>example is Jiang </a:t>
            </a:r>
            <a:r>
              <a:rPr lang="en-US" altLang="zh-CN" sz="1200" dirty="0" err="1">
                <a:solidFill>
                  <a:srgbClr val="404040"/>
                </a:solidFill>
              </a:rPr>
              <a:t>Xiqing’s</a:t>
            </a:r>
            <a:r>
              <a:rPr lang="en-US" altLang="zh-CN" sz="1200" dirty="0">
                <a:solidFill>
                  <a:srgbClr val="404040"/>
                </a:solidFill>
              </a:rPr>
              <a:t> case, which we saw in the video testimonies:</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Jiang </a:t>
            </a:r>
            <a:r>
              <a:rPr lang="en-US" sz="1200" kern="1200" dirty="0" err="1">
                <a:solidFill>
                  <a:schemeClr val="tx1"/>
                </a:solidFill>
                <a:effectLst/>
                <a:latin typeface="+mn-lt"/>
                <a:ea typeface="+mn-ea"/>
                <a:cs typeface="+mn-cs"/>
              </a:rPr>
              <a:t>Qingxi</a:t>
            </a:r>
            <a:r>
              <a:rPr lang="en-US" sz="1200" kern="1200" dirty="0">
                <a:solidFill>
                  <a:schemeClr val="tx1"/>
                </a:solidFill>
                <a:effectLst/>
                <a:latin typeface="+mn-lt"/>
                <a:ea typeface="+mn-ea"/>
                <a:cs typeface="+mn-cs"/>
              </a:rPr>
              <a:t> was put into a mortuary freezer when he was still alive.</a:t>
            </a:r>
            <a:r>
              <a:rPr lang="en-US" sz="1200" kern="1200" baseline="0" dirty="0">
                <a:solidFill>
                  <a:schemeClr val="tx1"/>
                </a:solidFill>
                <a:effectLst/>
                <a:latin typeface="+mn-lt"/>
                <a:ea typeface="+mn-ea"/>
                <a:cs typeface="+mn-cs"/>
              </a:rPr>
              <a:t> His family members were forcibly removed from the facility when they found him still alive and tried to rescue him. The entire process was directed, monitored and conducted by the local police bureau. </a:t>
            </a:r>
            <a:r>
              <a:rPr lang="en-US" sz="1200" kern="1200" dirty="0">
                <a:solidFill>
                  <a:schemeClr val="tx1"/>
                </a:solidFill>
                <a:effectLst/>
                <a:latin typeface="+mn-lt"/>
                <a:ea typeface="+mn-ea"/>
                <a:cs typeface="+mn-cs"/>
              </a:rPr>
              <a:t>Many police cars were parked around the mortuary, and many armed police officers surrounded the perimeter wall.</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Among the persecuted attorneys was Wang </a:t>
            </a:r>
            <a:r>
              <a:rPr lang="en-US" sz="1200" kern="1200" dirty="0" err="1">
                <a:solidFill>
                  <a:schemeClr val="tx1"/>
                </a:solidFill>
                <a:effectLst/>
                <a:latin typeface="+mn-lt"/>
                <a:ea typeface="+mn-ea"/>
                <a:cs typeface="+mn-cs"/>
              </a:rPr>
              <a:t>Quanzhang</a:t>
            </a:r>
            <a:r>
              <a:rPr lang="en-US" sz="1200" kern="1200" dirty="0">
                <a:solidFill>
                  <a:schemeClr val="tx1"/>
                </a:solidFill>
                <a:effectLst/>
                <a:latin typeface="+mn-lt"/>
                <a:ea typeface="+mn-ea"/>
                <a:cs typeface="+mn-cs"/>
              </a:rPr>
              <a:t>, who was illegally arrested in August 2015 and disappeared for more than a thousand days for defending the rights of Falun Gong practitioners. His wife revealed that he was often threatened and beaten by the authorities: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a:t>
            </a:r>
            <a:r>
              <a:rPr lang="en-US" sz="1200" kern="1200" dirty="0" err="1">
                <a:solidFill>
                  <a:schemeClr val="tx1"/>
                </a:solidFill>
                <a:effectLst/>
                <a:latin typeface="+mn-lt"/>
                <a:ea typeface="+mn-ea"/>
                <a:cs typeface="+mn-cs"/>
              </a:rPr>
              <a:t>Quanzhang</a:t>
            </a:r>
            <a:r>
              <a:rPr lang="en-US" sz="1200" kern="1200" dirty="0">
                <a:solidFill>
                  <a:schemeClr val="tx1"/>
                </a:solidFill>
                <a:effectLst/>
                <a:latin typeface="+mn-lt"/>
                <a:ea typeface="+mn-ea"/>
                <a:cs typeface="+mn-cs"/>
              </a:rPr>
              <a:t> was defending a Falun Gong practitioner once, he said one sentence, and a bailiff slapped him in the face and asked if he wanted to keep talking. He did, so he was hit again. Altogether he was hit more than a hundred times.”</a:t>
            </a:r>
          </a:p>
        </p:txBody>
      </p:sp>
      <p:sp>
        <p:nvSpPr>
          <p:cNvPr id="126980" name="Slide Number Placeholder 3">
            <a:extLst>
              <a:ext uri="{FF2B5EF4-FFF2-40B4-BE49-F238E27FC236}">
                <a16:creationId xmlns:a16="http://schemas.microsoft.com/office/drawing/2014/main" id="{87865473-FB1A-4E80-BED3-01F5886237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6CD78F-8748-49B9-9DE4-0B9D810991EA}" type="slidenum">
              <a:rPr lang="en-US" altLang="zh-CN"/>
              <a:pPr fontAlgn="base">
                <a:spcBef>
                  <a:spcPct val="0"/>
                </a:spcBef>
                <a:spcAft>
                  <a:spcPct val="0"/>
                </a:spcAft>
              </a:pPr>
              <a:t>44</a:t>
            </a:fld>
            <a:endParaRPr lang="en-US"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幻灯片图像占位符 1">
            <a:extLst>
              <a:ext uri="{FF2B5EF4-FFF2-40B4-BE49-F238E27FC236}">
                <a16:creationId xmlns:a16="http://schemas.microsoft.com/office/drawing/2014/main" id="{DB60B366-1E2E-432A-8BEB-32A849699074}"/>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5AA1B86D-560B-4127-97D6-BED3EF3DDCD4}"/>
              </a:ext>
            </a:extLst>
          </p:cNvPr>
          <p:cNvSpPr>
            <a:spLocks noGrp="1"/>
          </p:cNvSpPr>
          <p:nvPr>
            <p:ph type="body" idx="1"/>
          </p:nvPr>
        </p:nvSpPr>
        <p:spPr/>
        <p:txBody>
          <a:bodyPr wrap="square" numCol="1" anchor="t" anchorCtr="0" compatLnSpc="1">
            <a:prstTxWarp prst="textNoShape">
              <a:avLst/>
            </a:prstTxWarp>
          </a:bodyPr>
          <a:lstStyle/>
          <a:p>
            <a:pPr marL="0" lvl="0" indent="0">
              <a:spcBef>
                <a:spcPts val="2399"/>
              </a:spcBef>
              <a:buFontTx/>
              <a:buNone/>
            </a:pPr>
            <a:r>
              <a:rPr lang="en-US" sz="1200" kern="1200" dirty="0">
                <a:solidFill>
                  <a:schemeClr val="tx1"/>
                </a:solidFill>
                <a:effectLst/>
                <a:latin typeface="+mn-lt"/>
                <a:ea typeface="+mn-ea"/>
                <a:cs typeface="+mn-cs"/>
              </a:rPr>
              <a:t>The Chinese regime uses intricately designed mental and physical torture methods to force Falun Gong practitioners to renounce their faith and betray their conscience:</a:t>
            </a:r>
            <a:endParaRPr lang="en-US" altLang="zh-CN" sz="2800" dirty="0">
              <a:solidFill>
                <a:srgbClr val="404040"/>
              </a:solidFill>
            </a:endParaRPr>
          </a:p>
          <a:p>
            <a:pPr marL="914355" lvl="1" indent="-457155">
              <a:spcBef>
                <a:spcPts val="2399"/>
              </a:spcBef>
              <a:buFontTx/>
              <a:buChar char="•"/>
            </a:pPr>
            <a:r>
              <a:rPr lang="en-US" altLang="zh-CN" sz="2800" dirty="0">
                <a:solidFill>
                  <a:srgbClr val="404040"/>
                </a:solidFill>
              </a:rPr>
              <a:t>Shocking with electric batons</a:t>
            </a:r>
          </a:p>
          <a:p>
            <a:pPr marL="914311" lvl="1" indent="-457155">
              <a:spcBef>
                <a:spcPct val="0"/>
              </a:spcBef>
              <a:buFontTx/>
              <a:buChar char="•"/>
            </a:pPr>
            <a:r>
              <a:rPr lang="en-US" altLang="zh-CN" sz="2800" dirty="0">
                <a:solidFill>
                  <a:srgbClr val="404040"/>
                </a:solidFill>
              </a:rPr>
              <a:t>Rape, gang rape and sexual torture</a:t>
            </a:r>
          </a:p>
          <a:p>
            <a:pPr marL="914311" lvl="1" indent="-457155">
              <a:spcBef>
                <a:spcPct val="0"/>
              </a:spcBef>
              <a:buFontTx/>
              <a:buChar char="•"/>
            </a:pPr>
            <a:r>
              <a:rPr lang="en-US" altLang="zh-CN" sz="2800" dirty="0">
                <a:solidFill>
                  <a:srgbClr val="404040"/>
                </a:solidFill>
              </a:rPr>
              <a:t>Burning with hot metal rods, melted wax and boiling water</a:t>
            </a:r>
          </a:p>
          <a:p>
            <a:pPr marL="914311" lvl="1" indent="-457155">
              <a:spcBef>
                <a:spcPct val="0"/>
              </a:spcBef>
              <a:buFontTx/>
              <a:buChar char="•"/>
            </a:pPr>
            <a:r>
              <a:rPr lang="en-US" altLang="zh-CN" sz="2800" dirty="0">
                <a:solidFill>
                  <a:srgbClr val="404040"/>
                </a:solidFill>
              </a:rPr>
              <a:t>Beating with spiked sticks, leather whips and steel bars</a:t>
            </a:r>
          </a:p>
          <a:p>
            <a:pPr marL="914311" lvl="1" indent="-457155">
              <a:spcBef>
                <a:spcPct val="0"/>
              </a:spcBef>
              <a:buFontTx/>
              <a:buChar char="•"/>
            </a:pPr>
            <a:r>
              <a:rPr lang="en-US" altLang="zh-CN" sz="2800" dirty="0">
                <a:solidFill>
                  <a:srgbClr val="404040"/>
                </a:solidFill>
              </a:rPr>
              <a:t>Hammering bamboo sticks and metal nails into fingers</a:t>
            </a:r>
          </a:p>
          <a:p>
            <a:pPr marL="914311" lvl="1" indent="-457155">
              <a:spcBef>
                <a:spcPct val="0"/>
              </a:spcBef>
              <a:buFontTx/>
              <a:buChar char="•"/>
            </a:pPr>
            <a:r>
              <a:rPr lang="en-US" altLang="zh-CN" sz="2800" dirty="0">
                <a:solidFill>
                  <a:srgbClr val="404040"/>
                </a:solidFill>
              </a:rPr>
              <a:t>Forced administration of psychiatric drugs</a:t>
            </a:r>
          </a:p>
          <a:p>
            <a:pPr marL="457155" indent="-457155">
              <a:spcBef>
                <a:spcPct val="0"/>
              </a:spcBef>
            </a:pPr>
            <a:endParaRPr lang="zh-CN" altLang="en-US" dirty="0"/>
          </a:p>
        </p:txBody>
      </p:sp>
      <p:sp>
        <p:nvSpPr>
          <p:cNvPr id="129028" name="灯片编号占位符 3">
            <a:extLst>
              <a:ext uri="{FF2B5EF4-FFF2-40B4-BE49-F238E27FC236}">
                <a16:creationId xmlns:a16="http://schemas.microsoft.com/office/drawing/2014/main" id="{C1E57B98-2215-45C1-8C7E-3581DA7750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A1C735-5904-402E-8D84-A4CF6713B844}" type="slidenum">
              <a:rPr lang="en-US" altLang="zh-CN"/>
              <a:pPr fontAlgn="base">
                <a:spcBef>
                  <a:spcPct val="0"/>
                </a:spcBef>
                <a:spcAft>
                  <a:spcPct val="0"/>
                </a:spcAft>
              </a:pPr>
              <a:t>45</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幻灯片图像占位符 1">
            <a:extLst>
              <a:ext uri="{FF2B5EF4-FFF2-40B4-BE49-F238E27FC236}">
                <a16:creationId xmlns:a16="http://schemas.microsoft.com/office/drawing/2014/main" id="{F629380C-A430-4CC4-9CCB-932910C6B7C6}"/>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备注占位符 2">
            <a:extLst>
              <a:ext uri="{FF2B5EF4-FFF2-40B4-BE49-F238E27FC236}">
                <a16:creationId xmlns:a16="http://schemas.microsoft.com/office/drawing/2014/main" id="{496D2C17-9D56-450E-8606-9A9C2135A2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zh-CN" sz="1200" kern="1200" dirty="0">
                <a:solidFill>
                  <a:schemeClr val="tx1"/>
                </a:solidFill>
                <a:effectLst/>
                <a:latin typeface="+mn-lt"/>
                <a:ea typeface="+mn-ea"/>
                <a:cs typeface="+mn-cs"/>
              </a:rPr>
              <a:t>When the regime faces practitioners who refuse to “transform” under torture, it uses physical destruction as the last method to achieve its desired “100% conversion rate.”</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1200" kern="1200" dirty="0">
                <a:solidFill>
                  <a:schemeClr val="tx1"/>
                </a:solidFill>
                <a:effectLst/>
                <a:latin typeface="+mn-lt"/>
                <a:ea typeface="+mn-ea"/>
                <a:cs typeface="+mn-cs"/>
              </a:rPr>
              <a:t>The physical destruction has been carried out through the Chinese law enforcement system by torturing Falun Gong practitioners to death and killing them through the administration of nerve, organ, and/or brain-damaging drugs. It has also been carried out through the Chinese medical system by harvesting the organs of Falun</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Gong practitioners to supply the organ transplant industry.</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sz="1200" kern="1200" dirty="0">
                <a:solidFill>
                  <a:schemeClr val="tx1"/>
                </a:solidFill>
                <a:effectLst/>
                <a:latin typeface="+mn-lt"/>
                <a:ea typeface="+mn-ea"/>
                <a:cs typeface="+mn-cs"/>
              </a:rPr>
              <a:t>Officials in China’s organ transplantation system also actively implemented this campaign by publishing anti-Falun Gong propaganda. For example, Huang Jiefu, the de facto person in charge of organ transplantation, actively incited hatred of Falun Gong in earlier years by propagating the Party’s rhetoric against the group in the medical community.</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zh-CN" dirty="0" err="1"/>
              <a:t>Enver</a:t>
            </a:r>
            <a:r>
              <a:rPr lang="en-US" altLang="zh-CN" dirty="0"/>
              <a:t> Tohti, a former Uyghur surgeon who</a:t>
            </a:r>
            <a:r>
              <a:rPr lang="en-US" altLang="zh-CN" baseline="0" dirty="0"/>
              <a:t> </a:t>
            </a:r>
            <a:r>
              <a:rPr lang="en-US" altLang="zh-CN" dirty="0"/>
              <a:t>was told to extract organs from a living prisoner, explains in his testimony the indoctrination techniques that have enabled doctors to rationalize harvesting organs from living people.</a:t>
            </a:r>
          </a:p>
        </p:txBody>
      </p:sp>
      <p:sp>
        <p:nvSpPr>
          <p:cNvPr id="136196" name="灯片编号占位符 3">
            <a:extLst>
              <a:ext uri="{FF2B5EF4-FFF2-40B4-BE49-F238E27FC236}">
                <a16:creationId xmlns:a16="http://schemas.microsoft.com/office/drawing/2014/main" id="{EC5DE1F2-8B8D-40B1-9263-45C5187F93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D9FBD9-DB3C-411E-86FB-121F221DE0DB}" type="slidenum">
              <a:rPr lang="en-US" altLang="zh-CN"/>
              <a:pPr fontAlgn="base">
                <a:spcBef>
                  <a:spcPct val="0"/>
                </a:spcBef>
                <a:spcAft>
                  <a:spcPct val="0"/>
                </a:spcAft>
              </a:pPr>
              <a:t>46</a:t>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47760248-F953-42EF-BEC4-6A1D04E7F9AA}"/>
              </a:ext>
            </a:extLst>
          </p:cNvPr>
          <p:cNvSpPr>
            <a:spLocks noGrp="1" noRot="1" noChangeAspect="1" noChangeArrowheads="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9ED7457E-543D-46E3-B50E-87CD5ABF17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To be clear, we don’t want to discount the impact of such a horrific crime on any particular victim group, but we do see a difference in relative proportions.</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From the evidence we have seen, most organs come from Falun Gong practitioners, the largest group openly targeted by the Communist Party. There were more than 70 million Falun Gong practitioners when the persecution started, they are distributed all over the country, and for most of the past 20 years, they were the largest group of prisoners of conscience in China. At least hundreds of state and military hospitals all over China have participated in these illicit transplants.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Relatively speaking, the concerted persecution and targeting of Uyghurs for organ harvesting is more recent and limited in scope, both in number and geographic coverage. More evidence of organ harvesting from this group could emerge over time. </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a:solidFill>
                  <a:schemeClr val="tx1">
                    <a:lumMod val="75000"/>
                    <a:lumOff val="25000"/>
                  </a:schemeClr>
                </a:solidFill>
              </a:rPr>
              <a:t>The Party is expanding its targets for reeducation campaigns, surveillance, and organ harvesting to exploit much larger populations across China.</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a:p>
        </p:txBody>
      </p:sp>
      <p:sp>
        <p:nvSpPr>
          <p:cNvPr id="138244" name="Slide Number Placeholder 3">
            <a:extLst>
              <a:ext uri="{FF2B5EF4-FFF2-40B4-BE49-F238E27FC236}">
                <a16:creationId xmlns:a16="http://schemas.microsoft.com/office/drawing/2014/main" id="{D4623E9D-F807-41E9-B515-3CF3A90BC8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877" indent="-285722">
              <a:defRPr>
                <a:solidFill>
                  <a:schemeClr val="tx1"/>
                </a:solidFill>
                <a:latin typeface="Calibri" panose="020F0502020204030204" pitchFamily="34" charset="0"/>
              </a:defRPr>
            </a:lvl2pPr>
            <a:lvl3pPr marL="1142888" indent="-228578">
              <a:defRPr>
                <a:solidFill>
                  <a:schemeClr val="tx1"/>
                </a:solidFill>
                <a:latin typeface="Calibri" panose="020F0502020204030204" pitchFamily="34" charset="0"/>
              </a:defRPr>
            </a:lvl3pPr>
            <a:lvl4pPr marL="1600043" indent="-228578">
              <a:defRPr>
                <a:solidFill>
                  <a:schemeClr val="tx1"/>
                </a:solidFill>
                <a:latin typeface="Calibri" panose="020F0502020204030204" pitchFamily="34" charset="0"/>
              </a:defRPr>
            </a:lvl4pPr>
            <a:lvl5pPr marL="2057198" indent="-228578">
              <a:defRPr>
                <a:solidFill>
                  <a:schemeClr val="tx1"/>
                </a:solidFill>
                <a:latin typeface="Calibri" panose="020F0502020204030204" pitchFamily="34" charset="0"/>
              </a:defRPr>
            </a:lvl5pPr>
            <a:lvl6pPr marL="2514353" indent="-228578" fontAlgn="base">
              <a:spcBef>
                <a:spcPct val="0"/>
              </a:spcBef>
              <a:spcAft>
                <a:spcPct val="0"/>
              </a:spcAft>
              <a:defRPr>
                <a:solidFill>
                  <a:schemeClr val="tx1"/>
                </a:solidFill>
                <a:latin typeface="Calibri" panose="020F0502020204030204" pitchFamily="34" charset="0"/>
              </a:defRPr>
            </a:lvl6pPr>
            <a:lvl7pPr marL="2971509" indent="-228578" fontAlgn="base">
              <a:spcBef>
                <a:spcPct val="0"/>
              </a:spcBef>
              <a:spcAft>
                <a:spcPct val="0"/>
              </a:spcAft>
              <a:defRPr>
                <a:solidFill>
                  <a:schemeClr val="tx1"/>
                </a:solidFill>
                <a:latin typeface="Calibri" panose="020F0502020204030204" pitchFamily="34" charset="0"/>
              </a:defRPr>
            </a:lvl7pPr>
            <a:lvl8pPr marL="3428664" indent="-228578" fontAlgn="base">
              <a:spcBef>
                <a:spcPct val="0"/>
              </a:spcBef>
              <a:spcAft>
                <a:spcPct val="0"/>
              </a:spcAft>
              <a:defRPr>
                <a:solidFill>
                  <a:schemeClr val="tx1"/>
                </a:solidFill>
                <a:latin typeface="Calibri" panose="020F0502020204030204" pitchFamily="34" charset="0"/>
              </a:defRPr>
            </a:lvl8pPr>
            <a:lvl9pPr marL="3885819" indent="-22857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AD0CD6-793C-4AB3-A916-DD47EDC69711}" type="slidenum">
              <a:rPr lang="en-US" altLang="zh-CN"/>
              <a:pPr fontAlgn="base">
                <a:spcBef>
                  <a:spcPct val="0"/>
                </a:spcBef>
                <a:spcAft>
                  <a:spcPct val="0"/>
                </a:spcAft>
              </a:pPr>
              <a:t>47</a:t>
            </a:fld>
            <a:endParaRPr lang="en-US" altLang="zh-CN"/>
          </a:p>
        </p:txBody>
      </p:sp>
    </p:spTree>
    <p:extLst>
      <p:ext uri="{BB962C8B-B14F-4D97-AF65-F5344CB8AC3E}">
        <p14:creationId xmlns:p14="http://schemas.microsoft.com/office/powerpoint/2010/main" val="34046199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51516B6C-C712-49E7-802F-F3E65D787B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4D7AD373-340C-434D-BBDB-77698D37EF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300"/>
          </a:p>
        </p:txBody>
      </p:sp>
      <p:sp>
        <p:nvSpPr>
          <p:cNvPr id="134148" name="Slide Number Placeholder 3">
            <a:extLst>
              <a:ext uri="{FF2B5EF4-FFF2-40B4-BE49-F238E27FC236}">
                <a16:creationId xmlns:a16="http://schemas.microsoft.com/office/drawing/2014/main" id="{66E94CD8-E053-493B-AD27-4DF2F52F01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BF69D5-92B1-464B-933D-7BB71A789FE0}" type="slidenum">
              <a:rPr lang="en-US" altLang="en-US">
                <a:solidFill>
                  <a:srgbClr val="000000"/>
                </a:solidFill>
              </a:rPr>
              <a:pPr fontAlgn="base">
                <a:spcBef>
                  <a:spcPct val="0"/>
                </a:spcBef>
                <a:spcAft>
                  <a:spcPct val="0"/>
                </a:spcAft>
              </a:pPr>
              <a:t>48</a:t>
            </a:fld>
            <a:endParaRPr lang="en-US"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of our allegations against the PRC is genocide. Article II of the UN Convention on Genocide sets forth three elements of genocide:</a:t>
            </a:r>
          </a:p>
          <a:p>
            <a:pPr marL="628650" lvl="1" indent="-171450">
              <a:buFont typeface="Arial" panose="020B0604020202020204" pitchFamily="34" charset="0"/>
              <a:buChar char="•"/>
            </a:pPr>
            <a:r>
              <a:rPr lang="en-US" dirty="0"/>
              <a:t>acts that are indicative of genocide</a:t>
            </a:r>
          </a:p>
          <a:p>
            <a:pPr marL="628650" lvl="1" indent="-171450">
              <a:buFont typeface="Arial" panose="020B0604020202020204" pitchFamily="34" charset="0"/>
              <a:buChar char="•"/>
            </a:pPr>
            <a:r>
              <a:rPr lang="en-US" dirty="0"/>
              <a:t>protected group</a:t>
            </a:r>
          </a:p>
          <a:p>
            <a:pPr marL="628650" lvl="1" indent="-171450">
              <a:buFont typeface="Arial" panose="020B0604020202020204" pitchFamily="34" charset="0"/>
              <a:buChar char="•"/>
            </a:pPr>
            <a:r>
              <a:rPr lang="en-US" dirty="0"/>
              <a:t>intent to destroy, in whole or in part</a:t>
            </a:r>
          </a:p>
        </p:txBody>
      </p:sp>
      <p:sp>
        <p:nvSpPr>
          <p:cNvPr id="4" name="Slide Number Placeholder 3"/>
          <p:cNvSpPr>
            <a:spLocks noGrp="1"/>
          </p:cNvSpPr>
          <p:nvPr>
            <p:ph type="sldNum" sz="quarter" idx="5"/>
          </p:nvPr>
        </p:nvSpPr>
        <p:spPr/>
        <p:txBody>
          <a:bodyPr/>
          <a:lstStyle/>
          <a:p>
            <a:fld id="{DB4CAD77-AFFC-4196-868B-CF9ED70834F6}" type="slidenum">
              <a:rPr lang="en-US" smtClean="0"/>
              <a:t>49</a:t>
            </a:fld>
            <a:endParaRPr lang="en-US"/>
          </a:p>
        </p:txBody>
      </p:sp>
    </p:spTree>
    <p:extLst>
      <p:ext uri="{BB962C8B-B14F-4D97-AF65-F5344CB8AC3E}">
        <p14:creationId xmlns:p14="http://schemas.microsoft.com/office/powerpoint/2010/main" val="5658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1200" kern="1200" dirty="0">
                <a:solidFill>
                  <a:schemeClr val="tx1"/>
                </a:solidFill>
                <a:effectLst/>
                <a:latin typeface="+mn-lt"/>
                <a:ea typeface="+mn-ea"/>
                <a:cs typeface="+mn-cs"/>
              </a:rPr>
              <a:t>We finished the research for a 680-page report published in 2016, which was cited by major media outlets around the world. After that, we formally founded the China Organ Harvest Research Center with the hope to deepen and broaden the research to help end China’s organ abuses.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2017, to increase the accessibility of the long report, we produced an investigative documentary film which drew a full picture of China’s organ transplantation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then continued to unearth the facts and strengthen the body of evidence we built during the past decade.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the Chinese regime started claiming in 2015 that it entirely transitioned from sourcing death-row prisoners’ organs to voluntary donations, we spent more than two years digging into how its organ donation system was implemented. In July 2018, we released a new 337-page report at the annual conference of The Transplantation Society. The report was titled “Transplant Abuse Continues in China Despite Claims of Reform,” and you can find it on our website at </a:t>
            </a:r>
            <a:r>
              <a:rPr lang="en-US" sz="1200" kern="1200" dirty="0" err="1">
                <a:solidFill>
                  <a:schemeClr val="tx1"/>
                </a:solidFill>
                <a:effectLst/>
                <a:latin typeface="+mn-lt"/>
                <a:ea typeface="+mn-ea"/>
                <a:cs typeface="+mn-cs"/>
              </a:rPr>
              <a:t>ChinaOrganHarvest.org</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we continued to explore the victims and driving forces of China’s illicit organ harvesting. When all the facts and evidence are put together, it became clear that the Chinese Communist Party’s campaign to eradicate Falun Gong, which has lasted for 20 years, is the background of China’s organ crimes and fully fulfills the criteria for a genocide and a crime against humanity.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new 2019 report includes a summary of our previous findings and recent developments in China’s transplant system since 2016. It also includes testimonies of relatives of suspected organ harvesting victims and other missing persons, as well as survivors who were detained and tortured in China for their religious beliefs. We also apply the facts to international law.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provide this report to facilitate policymakers to develop an effective response to these state-driven crimes, to support justice and ensure accountability.</a:t>
            </a:r>
          </a:p>
        </p:txBody>
      </p:sp>
      <p:sp>
        <p:nvSpPr>
          <p:cNvPr id="4" name="Slide Number Placeholder 3"/>
          <p:cNvSpPr>
            <a:spLocks noGrp="1"/>
          </p:cNvSpPr>
          <p:nvPr>
            <p:ph type="sldNum" sz="quarter" idx="5"/>
          </p:nvPr>
        </p:nvSpPr>
        <p:spPr/>
        <p:txBody>
          <a:bodyPr/>
          <a:lstStyle/>
          <a:p>
            <a:fld id="{DB4CAD77-AFFC-4196-868B-CF9ED70834F6}" type="slidenum">
              <a:rPr lang="en-US" smtClean="0"/>
              <a:t>5</a:t>
            </a:fld>
            <a:endParaRPr lang="en-US"/>
          </a:p>
        </p:txBody>
      </p:sp>
    </p:spTree>
    <p:extLst>
      <p:ext uri="{BB962C8B-B14F-4D97-AF65-F5344CB8AC3E}">
        <p14:creationId xmlns:p14="http://schemas.microsoft.com/office/powerpoint/2010/main" val="2519712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elements</a:t>
            </a:r>
          </a:p>
          <a:p>
            <a:br>
              <a:rPr lang="en-US" dirty="0"/>
            </a:br>
            <a:r>
              <a:rPr lang="en-US" dirty="0"/>
              <a:t>Evidence was a slam dunk with respect to 2 out of 3:</a:t>
            </a:r>
          </a:p>
          <a:p>
            <a:pPr marL="171450" indent="-171450">
              <a:buFont typeface="Arial" panose="020B0604020202020204" pitchFamily="34" charset="0"/>
              <a:buChar char="•"/>
            </a:pPr>
            <a:r>
              <a:rPr lang="en-US" dirty="0"/>
              <a:t>acts clearly indicative of genocide</a:t>
            </a:r>
          </a:p>
          <a:p>
            <a:pPr marL="171450" indent="-171450">
              <a:buFont typeface="Arial" panose="020B0604020202020204" pitchFamily="34" charset="0"/>
              <a:buChar char="•"/>
            </a:pPr>
            <a:r>
              <a:rPr lang="en-US" dirty="0"/>
              <a:t>Falun Gong is clearly a group of the type intended to be protected under the statute</a:t>
            </a:r>
            <a:br>
              <a:rPr lang="en-US" dirty="0"/>
            </a:br>
            <a:endParaRPr lang="en-US" dirty="0"/>
          </a:p>
          <a:p>
            <a:pPr marL="0" lvl="0" indent="0">
              <a:buFont typeface="Arial" panose="020B0604020202020204" pitchFamily="34" charset="0"/>
              <a:buNone/>
            </a:pPr>
            <a:r>
              <a:rPr lang="en-US" dirty="0"/>
              <a:t>The China Tribunal found Intent to be problematic – given the evidence gathered to date, the Tribunal had some concerns and unanswered questions.</a:t>
            </a:r>
            <a:br>
              <a:rPr lang="en-US" dirty="0"/>
            </a:br>
            <a:r>
              <a:rPr lang="en-US" dirty="0"/>
              <a:t>But the Tribunal did not exonerate China with respect to Genocide.</a:t>
            </a:r>
          </a:p>
        </p:txBody>
      </p:sp>
      <p:sp>
        <p:nvSpPr>
          <p:cNvPr id="4" name="Slide Number Placeholder 3"/>
          <p:cNvSpPr>
            <a:spLocks noGrp="1"/>
          </p:cNvSpPr>
          <p:nvPr>
            <p:ph type="sldNum" sz="quarter" idx="5"/>
          </p:nvPr>
        </p:nvSpPr>
        <p:spPr/>
        <p:txBody>
          <a:bodyPr/>
          <a:lstStyle/>
          <a:p>
            <a:fld id="{DB4CAD77-AFFC-4196-868B-CF9ED70834F6}" type="slidenum">
              <a:rPr lang="en-US" smtClean="0"/>
              <a:t>50</a:t>
            </a:fld>
            <a:endParaRPr lang="en-US"/>
          </a:p>
        </p:txBody>
      </p:sp>
    </p:spTree>
    <p:extLst>
      <p:ext uri="{BB962C8B-B14F-4D97-AF65-F5344CB8AC3E}">
        <p14:creationId xmlns:p14="http://schemas.microsoft.com/office/powerpoint/2010/main" val="2015268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Falun Gong is a Buddhist meditation system that was independent of the government agencies that manage religion in China.</a:t>
            </a:r>
          </a:p>
          <a:p>
            <a:endParaRPr lang="en-US" dirty="0"/>
          </a:p>
          <a:p>
            <a:r>
              <a:rPr lang="en-US" dirty="0"/>
              <a:t>Practitioners are targeted for “transformation” and pressured to renounce their beliefs.</a:t>
            </a:r>
          </a:p>
        </p:txBody>
      </p:sp>
      <p:sp>
        <p:nvSpPr>
          <p:cNvPr id="4" name="Slide Number Placeholder 3"/>
          <p:cNvSpPr>
            <a:spLocks noGrp="1"/>
          </p:cNvSpPr>
          <p:nvPr>
            <p:ph type="sldNum" sz="quarter" idx="5"/>
          </p:nvPr>
        </p:nvSpPr>
        <p:spPr/>
        <p:txBody>
          <a:bodyPr/>
          <a:lstStyle/>
          <a:p>
            <a:fld id="{DB4CAD77-AFFC-4196-868B-CF9ED70834F6}" type="slidenum">
              <a:rPr lang="en-US" smtClean="0"/>
              <a:t>51</a:t>
            </a:fld>
            <a:endParaRPr lang="en-US"/>
          </a:p>
        </p:txBody>
      </p:sp>
    </p:spTree>
    <p:extLst>
      <p:ext uri="{BB962C8B-B14F-4D97-AF65-F5344CB8AC3E}">
        <p14:creationId xmlns:p14="http://schemas.microsoft.com/office/powerpoint/2010/main" val="40940731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Tribunal was hesitant to find that organ harvesting itself constituted genocide because of the possible complicating motive of profit seeking,</a:t>
            </a:r>
            <a:br>
              <a:rPr lang="en-US" dirty="0"/>
            </a:br>
            <a:r>
              <a:rPr lang="en-US" dirty="0"/>
              <a:t>the overall campaign against Falun Gong, of which organ harvesting is just one tool, satisfies the elements of genocide pretty comfortably.</a:t>
            </a:r>
          </a:p>
          <a:p>
            <a:endParaRPr lang="en-US" dirty="0"/>
          </a:p>
          <a:p>
            <a:r>
              <a:rPr lang="en-US" dirty="0"/>
              <a:t>The Tribunal invited the UN General Assembly to solicit an advisory opinion on the issue from the International Criminal Court.</a:t>
            </a:r>
          </a:p>
        </p:txBody>
      </p:sp>
      <p:sp>
        <p:nvSpPr>
          <p:cNvPr id="4" name="Slide Number Placeholder 3"/>
          <p:cNvSpPr>
            <a:spLocks noGrp="1"/>
          </p:cNvSpPr>
          <p:nvPr>
            <p:ph type="sldNum" sz="quarter" idx="5"/>
          </p:nvPr>
        </p:nvSpPr>
        <p:spPr/>
        <p:txBody>
          <a:bodyPr/>
          <a:lstStyle/>
          <a:p>
            <a:fld id="{DB4CAD77-AFFC-4196-868B-CF9ED70834F6}" type="slidenum">
              <a:rPr lang="en-US" smtClean="0"/>
              <a:t>52</a:t>
            </a:fld>
            <a:endParaRPr lang="en-US"/>
          </a:p>
        </p:txBody>
      </p:sp>
    </p:spTree>
    <p:extLst>
      <p:ext uri="{BB962C8B-B14F-4D97-AF65-F5344CB8AC3E}">
        <p14:creationId xmlns:p14="http://schemas.microsoft.com/office/powerpoint/2010/main" val="4202245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elements:</a:t>
            </a:r>
          </a:p>
          <a:p>
            <a:pPr marL="628650" lvl="1" indent="-171450">
              <a:buFont typeface="Arial" panose="020B0604020202020204" pitchFamily="34" charset="0"/>
              <a:buChar char="•"/>
            </a:pPr>
            <a:r>
              <a:rPr lang="en-US" dirty="0"/>
              <a:t>prohibited acts</a:t>
            </a:r>
          </a:p>
          <a:p>
            <a:pPr marL="628650" lvl="1" indent="-171450">
              <a:buFont typeface="Arial" panose="020B0604020202020204" pitchFamily="34" charset="0"/>
              <a:buChar char="•"/>
            </a:pPr>
            <a:r>
              <a:rPr lang="en-US" dirty="0"/>
              <a:t>widespread or systemic attack</a:t>
            </a:r>
          </a:p>
          <a:p>
            <a:pPr marL="628650" lvl="1" indent="-171450">
              <a:buFont typeface="Arial" panose="020B0604020202020204" pitchFamily="34" charset="0"/>
              <a:buChar char="•"/>
            </a:pPr>
            <a:r>
              <a:rPr lang="en-US" dirty="0"/>
              <a:t>knowledge of the attack</a:t>
            </a:r>
          </a:p>
          <a:p>
            <a:pPr marL="628650" lvl="1" indent="-171450">
              <a:buFont typeface="Arial" panose="020B0604020202020204" pitchFamily="34" charset="0"/>
              <a:buChar char="•"/>
            </a:pPr>
            <a:r>
              <a:rPr lang="en-US" dirty="0"/>
              <a:t>state or organizational policy</a:t>
            </a:r>
          </a:p>
        </p:txBody>
      </p:sp>
      <p:sp>
        <p:nvSpPr>
          <p:cNvPr id="4" name="Slide Number Placeholder 3"/>
          <p:cNvSpPr>
            <a:spLocks noGrp="1"/>
          </p:cNvSpPr>
          <p:nvPr>
            <p:ph type="sldNum" sz="quarter" idx="5"/>
          </p:nvPr>
        </p:nvSpPr>
        <p:spPr/>
        <p:txBody>
          <a:bodyPr/>
          <a:lstStyle/>
          <a:p>
            <a:fld id="{DB4CAD77-AFFC-4196-868B-CF9ED70834F6}" type="slidenum">
              <a:rPr lang="en-US" smtClean="0"/>
              <a:t>53</a:t>
            </a:fld>
            <a:endParaRPr lang="en-US"/>
          </a:p>
        </p:txBody>
      </p:sp>
    </p:spTree>
    <p:extLst>
      <p:ext uri="{BB962C8B-B14F-4D97-AF65-F5344CB8AC3E}">
        <p14:creationId xmlns:p14="http://schemas.microsoft.com/office/powerpoint/2010/main" val="3354188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acts are prohibited by the statutes?</a:t>
            </a:r>
            <a:br>
              <a:rPr lang="en-US" dirty="0"/>
            </a:br>
            <a:endParaRPr lang="en-US" dirty="0"/>
          </a:p>
          <a:p>
            <a:pPr marL="171450" indent="-171450">
              <a:buFont typeface="Arial" panose="020B0604020202020204" pitchFamily="34" charset="0"/>
              <a:buChar char="•"/>
            </a:pPr>
            <a:r>
              <a:rPr lang="en-US" dirty="0"/>
              <a:t>murder and extermination – ample and indisputable evidence of both</a:t>
            </a:r>
          </a:p>
          <a:p>
            <a:pPr marL="171450" indent="-171450">
              <a:buFont typeface="Arial" panose="020B0604020202020204" pitchFamily="34" charset="0"/>
              <a:buChar char="•"/>
            </a:pPr>
            <a:r>
              <a:rPr lang="en-US" dirty="0"/>
              <a:t>enslavement – many detainees are forced to manufacture products that are sold internationally</a:t>
            </a:r>
            <a:br>
              <a:rPr lang="en-US" dirty="0"/>
            </a:br>
            <a:r>
              <a:rPr lang="en-US" dirty="0"/>
              <a:t>Those holiday decorations you bought? May well have been put together in a Chinese prison or detention center by a prisoner of conscience who was not paid for his or her work – see new documentary film </a:t>
            </a:r>
            <a:r>
              <a:rPr lang="en-US" i="1" dirty="0"/>
              <a:t>Letter from </a:t>
            </a:r>
            <a:r>
              <a:rPr lang="en-US" i="1" dirty="0" err="1"/>
              <a:t>Masanjia</a:t>
            </a:r>
            <a:endParaRPr lang="en-US" i="1" dirty="0"/>
          </a:p>
          <a:p>
            <a:pPr marL="171450" indent="-171450">
              <a:buFont typeface="Arial" panose="020B0604020202020204" pitchFamily="34" charset="0"/>
              <a:buChar char="•"/>
            </a:pPr>
            <a:r>
              <a:rPr lang="en-US" dirty="0"/>
              <a:t>deportation may be the only act that is not relevant</a:t>
            </a:r>
          </a:p>
          <a:p>
            <a:pPr marL="171450" indent="-171450">
              <a:buFont typeface="Arial" panose="020B0604020202020204" pitchFamily="34" charset="0"/>
              <a:buChar char="•"/>
            </a:pPr>
            <a:r>
              <a:rPr lang="en-US" dirty="0"/>
              <a:t>imprisonment, torture, rape, religious persecution – indisputable evidence of all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Summary: 7 out of 8 acts feature prominently in the persecution of Falun Gong</a:t>
            </a:r>
          </a:p>
        </p:txBody>
      </p:sp>
      <p:sp>
        <p:nvSpPr>
          <p:cNvPr id="4" name="Slide Number Placeholder 3"/>
          <p:cNvSpPr>
            <a:spLocks noGrp="1"/>
          </p:cNvSpPr>
          <p:nvPr>
            <p:ph type="sldNum" sz="quarter" idx="5"/>
          </p:nvPr>
        </p:nvSpPr>
        <p:spPr/>
        <p:txBody>
          <a:bodyPr/>
          <a:lstStyle/>
          <a:p>
            <a:fld id="{DB4CAD77-AFFC-4196-868B-CF9ED70834F6}" type="slidenum">
              <a:rPr lang="en-US" smtClean="0"/>
              <a:t>54</a:t>
            </a:fld>
            <a:endParaRPr lang="en-US"/>
          </a:p>
        </p:txBody>
      </p:sp>
    </p:spTree>
    <p:extLst>
      <p:ext uri="{BB962C8B-B14F-4D97-AF65-F5344CB8AC3E}">
        <p14:creationId xmlns:p14="http://schemas.microsoft.com/office/powerpoint/2010/main" val="3421803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83CF1845-ACAB-4211-82BA-3DD30FFF3D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8A86B991-2C27-4434-B34F-F1DF33CD61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300" dirty="0"/>
          </a:p>
        </p:txBody>
      </p:sp>
      <p:sp>
        <p:nvSpPr>
          <p:cNvPr id="140292" name="Slide Number Placeholder 3">
            <a:extLst>
              <a:ext uri="{FF2B5EF4-FFF2-40B4-BE49-F238E27FC236}">
                <a16:creationId xmlns:a16="http://schemas.microsoft.com/office/drawing/2014/main" id="{A759DEC0-D7CB-4D5D-A19E-4F1A0CA3AC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95DD31-2AE6-47AE-A12C-39FDC2454733}" type="slidenum">
              <a:rPr lang="en-US" altLang="en-US">
                <a:solidFill>
                  <a:srgbClr val="000000"/>
                </a:solidFill>
              </a:rPr>
              <a:pPr fontAlgn="base">
                <a:spcBef>
                  <a:spcPct val="0"/>
                </a:spcBef>
                <a:spcAft>
                  <a:spcPct val="0"/>
                </a:spcAft>
              </a:pPr>
              <a:t>55</a:t>
            </a:fld>
            <a:endParaRPr lang="en-US" alt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48425867-A1E0-4AF9-AD24-ED4CA961E2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B533B791-C751-4A8D-B077-B77526BFEC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300" dirty="0"/>
              <a:t>Actors knew they were engaged in a campaign</a:t>
            </a:r>
            <a:br>
              <a:rPr lang="en-US" altLang="en-US" sz="1300" dirty="0"/>
            </a:br>
            <a:r>
              <a:rPr lang="en-US" altLang="en-US" sz="1300" dirty="0"/>
              <a:t>Jiang’s Politburo speech</a:t>
            </a:r>
            <a:br>
              <a:rPr lang="en-US" altLang="en-US" sz="1300" dirty="0"/>
            </a:br>
            <a:r>
              <a:rPr lang="en-US" altLang="en-US" sz="1300" dirty="0"/>
              <a:t>Admissions</a:t>
            </a:r>
          </a:p>
        </p:txBody>
      </p:sp>
      <p:sp>
        <p:nvSpPr>
          <p:cNvPr id="142340" name="Slide Number Placeholder 3">
            <a:extLst>
              <a:ext uri="{FF2B5EF4-FFF2-40B4-BE49-F238E27FC236}">
                <a16:creationId xmlns:a16="http://schemas.microsoft.com/office/drawing/2014/main" id="{5BBE9539-5C6B-4371-AF72-80DE5B8F6C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5039ED-9F7F-4BA7-969A-318066872CA4}" type="slidenum">
              <a:rPr lang="en-US" altLang="en-US">
                <a:solidFill>
                  <a:srgbClr val="000000"/>
                </a:solidFill>
              </a:rPr>
              <a:pPr fontAlgn="base">
                <a:spcBef>
                  <a:spcPct val="0"/>
                </a:spcBef>
                <a:spcAft>
                  <a:spcPct val="0"/>
                </a:spcAft>
              </a:pPr>
              <a:t>56</a:t>
            </a:fld>
            <a:endParaRPr lang="en-US" alt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5C43A725-B60C-4EC9-ADB3-DA76357DA6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11197B9E-8906-4A08-8B2A-D14D7171C0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300"/>
          </a:p>
        </p:txBody>
      </p:sp>
      <p:sp>
        <p:nvSpPr>
          <p:cNvPr id="144388" name="Slide Number Placeholder 3">
            <a:extLst>
              <a:ext uri="{FF2B5EF4-FFF2-40B4-BE49-F238E27FC236}">
                <a16:creationId xmlns:a16="http://schemas.microsoft.com/office/drawing/2014/main" id="{96033F80-6723-4BFE-B15E-C231507DCC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C468F2-D58B-451B-A1C4-7D8EAC7FE5E7}" type="slidenum">
              <a:rPr lang="en-US" altLang="en-US">
                <a:solidFill>
                  <a:srgbClr val="000000"/>
                </a:solidFill>
              </a:rPr>
              <a:pPr fontAlgn="base">
                <a:spcBef>
                  <a:spcPct val="0"/>
                </a:spcBef>
                <a:spcAft>
                  <a:spcPct val="0"/>
                </a:spcAft>
              </a:pPr>
              <a:t>57</a:t>
            </a:fld>
            <a:endParaRPr lang="en-US" alt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51516B6C-C712-49E7-802F-F3E65D787B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4D7AD373-340C-434D-BBDB-77698D37EF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300"/>
          </a:p>
        </p:txBody>
      </p:sp>
      <p:sp>
        <p:nvSpPr>
          <p:cNvPr id="134148" name="Slide Number Placeholder 3">
            <a:extLst>
              <a:ext uri="{FF2B5EF4-FFF2-40B4-BE49-F238E27FC236}">
                <a16:creationId xmlns:a16="http://schemas.microsoft.com/office/drawing/2014/main" id="{66E94CD8-E053-493B-AD27-4DF2F52F01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9013">
              <a:defRPr>
                <a:solidFill>
                  <a:schemeClr val="tx1"/>
                </a:solidFill>
                <a:latin typeface="Calibri" panose="020F0502020204030204" pitchFamily="34" charset="0"/>
              </a:defRPr>
            </a:lvl1pPr>
            <a:lvl2pPr marL="742950" indent="-285750" defTabSz="989013">
              <a:defRPr>
                <a:solidFill>
                  <a:schemeClr val="tx1"/>
                </a:solidFill>
                <a:latin typeface="Calibri" panose="020F0502020204030204" pitchFamily="34" charset="0"/>
              </a:defRPr>
            </a:lvl2pPr>
            <a:lvl3pPr marL="1143000" indent="-228600" defTabSz="989013">
              <a:defRPr>
                <a:solidFill>
                  <a:schemeClr val="tx1"/>
                </a:solidFill>
                <a:latin typeface="Calibri" panose="020F0502020204030204" pitchFamily="34" charset="0"/>
              </a:defRPr>
            </a:lvl3pPr>
            <a:lvl4pPr marL="1600200" indent="-228600" defTabSz="989013">
              <a:defRPr>
                <a:solidFill>
                  <a:schemeClr val="tx1"/>
                </a:solidFill>
                <a:latin typeface="Calibri" panose="020F0502020204030204" pitchFamily="34" charset="0"/>
              </a:defRPr>
            </a:lvl4pPr>
            <a:lvl5pPr marL="2057400" indent="-228600" defTabSz="989013">
              <a:defRPr>
                <a:solidFill>
                  <a:schemeClr val="tx1"/>
                </a:solidFill>
                <a:latin typeface="Calibri" panose="020F0502020204030204" pitchFamily="34" charset="0"/>
              </a:defRPr>
            </a:lvl5pPr>
            <a:lvl6pPr marL="2514600" indent="-228600" defTabSz="989013" fontAlgn="base">
              <a:spcBef>
                <a:spcPct val="0"/>
              </a:spcBef>
              <a:spcAft>
                <a:spcPct val="0"/>
              </a:spcAft>
              <a:defRPr>
                <a:solidFill>
                  <a:schemeClr val="tx1"/>
                </a:solidFill>
                <a:latin typeface="Calibri" panose="020F0502020204030204" pitchFamily="34" charset="0"/>
              </a:defRPr>
            </a:lvl6pPr>
            <a:lvl7pPr marL="2971800" indent="-228600" defTabSz="989013" fontAlgn="base">
              <a:spcBef>
                <a:spcPct val="0"/>
              </a:spcBef>
              <a:spcAft>
                <a:spcPct val="0"/>
              </a:spcAft>
              <a:defRPr>
                <a:solidFill>
                  <a:schemeClr val="tx1"/>
                </a:solidFill>
                <a:latin typeface="Calibri" panose="020F0502020204030204" pitchFamily="34" charset="0"/>
              </a:defRPr>
            </a:lvl7pPr>
            <a:lvl8pPr marL="3429000" indent="-228600" defTabSz="989013" fontAlgn="base">
              <a:spcBef>
                <a:spcPct val="0"/>
              </a:spcBef>
              <a:spcAft>
                <a:spcPct val="0"/>
              </a:spcAft>
              <a:defRPr>
                <a:solidFill>
                  <a:schemeClr val="tx1"/>
                </a:solidFill>
                <a:latin typeface="Calibri" panose="020F0502020204030204" pitchFamily="34" charset="0"/>
              </a:defRPr>
            </a:lvl8pPr>
            <a:lvl9pPr marL="3886200" indent="-228600" defTabSz="989013"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BF69D5-92B1-464B-933D-7BB71A789FE0}" type="slidenum">
              <a:rPr lang="en-US" altLang="en-US">
                <a:solidFill>
                  <a:srgbClr val="000000"/>
                </a:solidFill>
              </a:rPr>
              <a:pPr fontAlgn="base">
                <a:spcBef>
                  <a:spcPct val="0"/>
                </a:spcBef>
                <a:spcAft>
                  <a:spcPct val="0"/>
                </a:spcAft>
              </a:pPr>
              <a:t>58</a:t>
            </a:fld>
            <a:endParaRPr lang="en-US" altLang="en-US">
              <a:solidFill>
                <a:srgbClr val="000000"/>
              </a:solidFill>
            </a:endParaRPr>
          </a:p>
        </p:txBody>
      </p:sp>
    </p:spTree>
    <p:extLst>
      <p:ext uri="{BB962C8B-B14F-4D97-AF65-F5344CB8AC3E}">
        <p14:creationId xmlns:p14="http://schemas.microsoft.com/office/powerpoint/2010/main" val="2873808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a:t>
            </a:r>
            <a:endParaRPr lang="de-DE" sz="7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China Tribunal – a panel of 7 judges, all known leaders in the fields of law, medicine and international relations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en-US" sz="1200" dirty="0"/>
            </a:br>
            <a:r>
              <a:rPr lang="en-US" altLang="en-US" sz="1200" dirty="0"/>
              <a:t>Led by Sir Geoffrey Nice, a British attorney with over 40 years of experience as a barrister and judge. Between 1998 and 2006, he led the prosecution in the trial of former Yugoslavian president Slobodan Milosevich at the UN’s International Criminal Tribunal following the civil war in Yugoslavia.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Tribunal’s conclusions:</a:t>
            </a:r>
            <a:br>
              <a:rPr lang="en-US" altLang="en-US" sz="1200" dirty="0"/>
            </a:br>
            <a:r>
              <a:rPr lang="en-US" altLang="en-US" sz="1200" dirty="0"/>
              <a:t>1) Forced organ harvesting has been going on for years on a large scale</a:t>
            </a:r>
            <a:br>
              <a:rPr lang="en-US" altLang="en-US" sz="1200" dirty="0"/>
            </a:br>
            <a:r>
              <a:rPr lang="en-US" altLang="en-US" sz="1200" dirty="0"/>
              <a:t>2) Falun Gong practitioners are probably the main source of organ supplies</a:t>
            </a:r>
            <a:br>
              <a:rPr lang="en-US" altLang="en-US" sz="1200" dirty="0"/>
            </a:br>
            <a:r>
              <a:rPr lang="en-US" altLang="en-US" sz="1200" dirty="0"/>
              <a:t>3) There is no evidence that China has abandoned the practice</a:t>
            </a:r>
          </a:p>
        </p:txBody>
      </p:sp>
      <p:sp>
        <p:nvSpPr>
          <p:cNvPr id="4" name="Foliennummernplatzhalter 3"/>
          <p:cNvSpPr>
            <a:spLocks noGrp="1"/>
          </p:cNvSpPr>
          <p:nvPr>
            <p:ph type="sldNum" sz="quarter" idx="5"/>
          </p:nvPr>
        </p:nvSpPr>
        <p:spPr/>
        <p:txBody>
          <a:bodyPr/>
          <a:lstStyle/>
          <a:p>
            <a:pPr defTabSz="558044">
              <a:defRPr/>
            </a:pPr>
            <a:fld id="{F4302CEC-9D83-4B89-A320-6EEB0A9437F0}" type="slidenum">
              <a:rPr lang="en-US">
                <a:solidFill>
                  <a:prstClr val="black"/>
                </a:solidFill>
                <a:latin typeface="Calibri"/>
              </a:rPr>
              <a:pPr defTabSz="558044">
                <a:defRPr/>
              </a:pPr>
              <a:t>59</a:t>
            </a:fld>
            <a:endParaRPr lang="en-US">
              <a:solidFill>
                <a:prstClr val="black"/>
              </a:solidFill>
              <a:latin typeface="Calibri"/>
            </a:endParaRPr>
          </a:p>
        </p:txBody>
      </p:sp>
    </p:spTree>
    <p:extLst>
      <p:ext uri="{BB962C8B-B14F-4D97-AF65-F5344CB8AC3E}">
        <p14:creationId xmlns:p14="http://schemas.microsoft.com/office/powerpoint/2010/main" val="208469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Now we’re going to play this documentary film to give a glimpse into the full picture of China’s organ transplantation system.</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play video at: https://</a:t>
            </a:r>
            <a:r>
              <a:rPr lang="en-US" altLang="zh-CN" sz="1200" kern="1200" dirty="0" err="1">
                <a:solidFill>
                  <a:schemeClr val="tx1"/>
                </a:solidFill>
                <a:effectLst/>
                <a:latin typeface="+mn-lt"/>
                <a:ea typeface="+mn-ea"/>
                <a:cs typeface="+mn-cs"/>
              </a:rPr>
              <a:t>vimeo.com</a:t>
            </a:r>
            <a:r>
              <a:rPr lang="en-US" altLang="zh-CN" sz="1200" kern="1200" dirty="0">
                <a:solidFill>
                  <a:schemeClr val="tx1"/>
                </a:solidFill>
                <a:effectLst/>
                <a:latin typeface="+mn-lt"/>
                <a:ea typeface="+mn-ea"/>
                <a:cs typeface="+mn-cs"/>
              </a:rPr>
              <a:t>/207039399</a:t>
            </a:r>
          </a:p>
        </p:txBody>
      </p:sp>
      <p:sp>
        <p:nvSpPr>
          <p:cNvPr id="4" name="Slide Number Placeholder 3"/>
          <p:cNvSpPr>
            <a:spLocks noGrp="1"/>
          </p:cNvSpPr>
          <p:nvPr>
            <p:ph type="sldNum" sz="quarter" idx="10"/>
          </p:nvPr>
        </p:nvSpPr>
        <p:spPr/>
        <p:txBody>
          <a:bodyPr/>
          <a:lstStyle/>
          <a:p>
            <a:fld id="{BB0B29AB-FF04-4B4E-A106-76BD3A8F8EB1}" type="slidenum">
              <a:rPr lang="en-US" smtClean="0"/>
              <a:t>6</a:t>
            </a:fld>
            <a:endParaRPr lang="en-US"/>
          </a:p>
        </p:txBody>
      </p:sp>
    </p:spTree>
    <p:extLst>
      <p:ext uri="{BB962C8B-B14F-4D97-AF65-F5344CB8AC3E}">
        <p14:creationId xmlns:p14="http://schemas.microsoft.com/office/powerpoint/2010/main" val="668330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from Sir Geoffrey Nice towards the end of their presentation says it all. </a:t>
            </a:r>
            <a:br>
              <a:rPr lang="en-US" dirty="0"/>
            </a:br>
            <a:endParaRPr lang="en-US" dirty="0"/>
          </a:p>
          <a:p>
            <a:r>
              <a:rPr lang="en-US" dirty="0"/>
              <a:t>There is overwhelming evidence that China has committed crimes against humanity in its persecution of Falun Gong.</a:t>
            </a:r>
          </a:p>
        </p:txBody>
      </p:sp>
      <p:sp>
        <p:nvSpPr>
          <p:cNvPr id="4" name="Slide Number Placeholder 3"/>
          <p:cNvSpPr>
            <a:spLocks noGrp="1"/>
          </p:cNvSpPr>
          <p:nvPr>
            <p:ph type="sldNum" sz="quarter" idx="5"/>
          </p:nvPr>
        </p:nvSpPr>
        <p:spPr/>
        <p:txBody>
          <a:bodyPr/>
          <a:lstStyle/>
          <a:p>
            <a:fld id="{DB4CAD77-AFFC-4196-868B-CF9ED70834F6}" type="slidenum">
              <a:rPr lang="en-US" smtClean="0"/>
              <a:t>60</a:t>
            </a:fld>
            <a:endParaRPr lang="en-US"/>
          </a:p>
        </p:txBody>
      </p:sp>
    </p:spTree>
    <p:extLst>
      <p:ext uri="{BB962C8B-B14F-4D97-AF65-F5344CB8AC3E}">
        <p14:creationId xmlns:p14="http://schemas.microsoft.com/office/powerpoint/2010/main" val="2248029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spcBef>
                <a:spcPct val="0"/>
              </a:spcBef>
            </a:pPr>
            <a:endParaRPr lang="en-US" altLang="zh-CN" sz="1200" b="1" kern="1200" dirty="0">
              <a:solidFill>
                <a:srgbClr val="3D3D3D"/>
              </a:solidFill>
              <a:latin typeface="+mn-lt"/>
              <a:ea typeface="+mn-ea"/>
              <a:cs typeface="+mn-cs"/>
            </a:endParaRPr>
          </a:p>
          <a:p>
            <a:pPr>
              <a:lnSpc>
                <a:spcPct val="100000"/>
              </a:lnSpc>
              <a:spcBef>
                <a:spcPct val="0"/>
              </a:spcBef>
              <a:buNone/>
            </a:pPr>
            <a:r>
              <a:rPr lang="en-US" altLang="zh-CN" sz="1200" b="0" kern="1200" dirty="0">
                <a:solidFill>
                  <a:srgbClr val="3D3D3D"/>
                </a:solidFill>
                <a:latin typeface="+mn-lt"/>
                <a:ea typeface="+mn-ea"/>
                <a:cs typeface="+mn-cs"/>
              </a:rPr>
              <a:t>Since this crime was first reported in 2006, some governments have passed resolutions and legislation to </a:t>
            </a:r>
            <a:r>
              <a:rPr lang="en-US" altLang="zh-CN" sz="1200" b="0" dirty="0">
                <a:solidFill>
                  <a:srgbClr val="3D3D3D"/>
                </a:solidFill>
              </a:rPr>
              <a:t>imposed criminal penalties to restrict illicit organ tourism</a:t>
            </a:r>
            <a:r>
              <a:rPr lang="en-US" altLang="zh-CN" sz="1200" b="0" kern="1200" dirty="0">
                <a:solidFill>
                  <a:srgbClr val="3D3D3D"/>
                </a:solidFill>
                <a:latin typeface="+mn-lt"/>
                <a:ea typeface="+mn-ea"/>
                <a:cs typeface="+mn-cs"/>
              </a:rPr>
              <a:t>, as well as resolutions condemning the atrocities.</a:t>
            </a:r>
          </a:p>
        </p:txBody>
      </p:sp>
      <p:sp>
        <p:nvSpPr>
          <p:cNvPr id="4" name="Slide Number Placeholder 3"/>
          <p:cNvSpPr>
            <a:spLocks noGrp="1"/>
          </p:cNvSpPr>
          <p:nvPr>
            <p:ph type="sldNum" sz="quarter" idx="5"/>
          </p:nvPr>
        </p:nvSpPr>
        <p:spPr/>
        <p:txBody>
          <a:bodyPr/>
          <a:lstStyle/>
          <a:p>
            <a:fld id="{DB4CAD77-AFFC-4196-868B-CF9ED70834F6}" type="slidenum">
              <a:rPr lang="en-US" smtClean="0"/>
              <a:t>61</a:t>
            </a:fld>
            <a:endParaRPr lang="en-US"/>
          </a:p>
        </p:txBody>
      </p:sp>
    </p:spTree>
    <p:extLst>
      <p:ext uri="{BB962C8B-B14F-4D97-AF65-F5344CB8AC3E}">
        <p14:creationId xmlns:p14="http://schemas.microsoft.com/office/powerpoint/2010/main" val="22480293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B4CAD77-AFFC-4196-868B-CF9ED70834F6}" type="slidenum">
              <a:rPr lang="en-US" smtClean="0"/>
              <a:t>62</a:t>
            </a:fld>
            <a:endParaRPr lang="en-US"/>
          </a:p>
        </p:txBody>
      </p:sp>
    </p:spTree>
    <p:extLst>
      <p:ext uri="{BB962C8B-B14F-4D97-AF65-F5344CB8AC3E}">
        <p14:creationId xmlns:p14="http://schemas.microsoft.com/office/powerpoint/2010/main" val="2248029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B4CAD77-AFFC-4196-868B-CF9ED70834F6}" type="slidenum">
              <a:rPr lang="en-US" smtClean="0"/>
              <a:t>63</a:t>
            </a:fld>
            <a:endParaRPr lang="en-US"/>
          </a:p>
        </p:txBody>
      </p:sp>
    </p:spTree>
    <p:extLst>
      <p:ext uri="{BB962C8B-B14F-4D97-AF65-F5344CB8AC3E}">
        <p14:creationId xmlns:p14="http://schemas.microsoft.com/office/powerpoint/2010/main" val="22480293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4CAD77-AFFC-4196-868B-CF9ED70834F6}" type="slidenum">
              <a:rPr lang="en-US" smtClean="0"/>
              <a:t>64</a:t>
            </a:fld>
            <a:endParaRPr lang="en-US"/>
          </a:p>
        </p:txBody>
      </p:sp>
    </p:spTree>
    <p:extLst>
      <p:ext uri="{BB962C8B-B14F-4D97-AF65-F5344CB8AC3E}">
        <p14:creationId xmlns:p14="http://schemas.microsoft.com/office/powerpoint/2010/main" val="41941883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B4CAD77-AFFC-4196-868B-CF9ED70834F6}" type="slidenum">
              <a:rPr lang="en-US" smtClean="0"/>
              <a:t>65</a:t>
            </a:fld>
            <a:endParaRPr lang="en-US"/>
          </a:p>
        </p:txBody>
      </p:sp>
    </p:spTree>
    <p:extLst>
      <p:ext uri="{BB962C8B-B14F-4D97-AF65-F5344CB8AC3E}">
        <p14:creationId xmlns:p14="http://schemas.microsoft.com/office/powerpoint/2010/main" val="22480293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B4CAD77-AFFC-4196-868B-CF9ED70834F6}" type="slidenum">
              <a:rPr lang="en-US" smtClean="0"/>
              <a:t>66</a:t>
            </a:fld>
            <a:endParaRPr lang="en-US"/>
          </a:p>
        </p:txBody>
      </p:sp>
    </p:spTree>
    <p:extLst>
      <p:ext uri="{BB962C8B-B14F-4D97-AF65-F5344CB8AC3E}">
        <p14:creationId xmlns:p14="http://schemas.microsoft.com/office/powerpoint/2010/main" val="27134504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B4CAD77-AFFC-4196-868B-CF9ED70834F6}" type="slidenum">
              <a:rPr lang="en-US" smtClean="0"/>
              <a:t>67</a:t>
            </a:fld>
            <a:endParaRPr lang="en-US"/>
          </a:p>
        </p:txBody>
      </p:sp>
    </p:spTree>
    <p:extLst>
      <p:ext uri="{BB962C8B-B14F-4D97-AF65-F5344CB8AC3E}">
        <p14:creationId xmlns:p14="http://schemas.microsoft.com/office/powerpoint/2010/main" val="27134504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dirty="0"/>
              <a:t>As a historical reference, 70 years ago, when Nazi doctors stood trial at Nuremberg after World War II, the chief American prosecutor Robert H. Jackson said, “The wrongs which we seek to condemn and punish have been so calculated, so malignant, and so devastating, that civilization cannot tolerate their being ignored, because it cannot survive their being repeated.” </a:t>
            </a:r>
          </a:p>
          <a:p>
            <a:pPr defTabSz="990478">
              <a:defRPr/>
            </a:pPr>
            <a:endParaRPr lang="en-US" dirty="0"/>
          </a:p>
          <a:p>
            <a:pPr defTabSz="990478">
              <a:defRPr/>
            </a:pPr>
            <a:r>
              <a:rPr lang="en-US" dirty="0"/>
              <a:t>Unfortunately, such crimes against humanity have been repeated, and it has been happening since the beginning of this century. This </a:t>
            </a:r>
            <a:r>
              <a:rPr lang="en-US" altLang="zh-CN" dirty="0"/>
              <a:t>requires a response.</a:t>
            </a:r>
            <a:endParaRPr lang="en-US" dirty="0"/>
          </a:p>
        </p:txBody>
      </p:sp>
      <p:sp>
        <p:nvSpPr>
          <p:cNvPr id="4" name="Slide Number Placeholder 3"/>
          <p:cNvSpPr>
            <a:spLocks noGrp="1"/>
          </p:cNvSpPr>
          <p:nvPr>
            <p:ph type="sldNum" sz="quarter" idx="10"/>
          </p:nvPr>
        </p:nvSpPr>
        <p:spPr/>
        <p:txBody>
          <a:bodyPr/>
          <a:lstStyle/>
          <a:p>
            <a:fld id="{BB0B29AB-FF04-4B4E-A106-76BD3A8F8EB1}" type="slidenum">
              <a:rPr lang="en-US" smtClean="0"/>
              <a:t>68</a:t>
            </a:fld>
            <a:endParaRPr lang="en-US"/>
          </a:p>
        </p:txBody>
      </p:sp>
    </p:spTree>
    <p:extLst>
      <p:ext uri="{BB962C8B-B14F-4D97-AF65-F5344CB8AC3E}">
        <p14:creationId xmlns:p14="http://schemas.microsoft.com/office/powerpoint/2010/main" val="212394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We will highlight some key aspects of this industry: its nature, scale, and organ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First, let’s </a:t>
            </a:r>
            <a:r>
              <a:rPr lang="en-US" altLang="zh-CN" sz="1200" dirty="0"/>
              <a:t>look at its nature. </a:t>
            </a:r>
            <a:r>
              <a:rPr lang="en-US" sz="1200" kern="1200" dirty="0">
                <a:solidFill>
                  <a:schemeClr val="tx1"/>
                </a:solidFill>
                <a:effectLst/>
                <a:latin typeface="+mn-lt"/>
                <a:ea typeface="+mn-ea"/>
                <a:cs typeface="+mn-cs"/>
              </a:rPr>
              <a:t>As we know, organ transplants around the world are conducted only as donors become available, but in China, with few donations, vital organs can be made available as needed.  This hospital even advertised on its website that it had “donors seeking matched recipients.”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T</a:t>
            </a:r>
            <a:r>
              <a:rPr lang="en-US" altLang="zh-CN" sz="1200" baseline="0" dirty="0"/>
              <a:t>he on-demand nature of China’s organ transplants has three characteristics:</a:t>
            </a:r>
            <a:endParaRPr lang="en-US" sz="1200" kern="1200" dirty="0">
              <a:solidFill>
                <a:schemeClr val="tx1"/>
              </a:solidFill>
              <a:effectLst/>
              <a:latin typeface="+mn-lt"/>
              <a:ea typeface="+mn-ea"/>
              <a:cs typeface="+mn-cs"/>
            </a:endParaRPr>
          </a:p>
          <a:p>
            <a:pPr marL="800100" lvl="1" indent="-342900">
              <a:lnSpc>
                <a:spcPts val="4500"/>
              </a:lnSpc>
              <a:buFont typeface="Arial" panose="020B0604020202020204" pitchFamily="34" charset="0"/>
              <a:buChar char="•"/>
            </a:pPr>
            <a:r>
              <a:rPr lang="en-US" altLang="zh-CN" sz="3600" dirty="0"/>
              <a:t>transplant operations scheduled in advance</a:t>
            </a:r>
          </a:p>
          <a:p>
            <a:pPr marL="800100" lvl="1" indent="-342900">
              <a:lnSpc>
                <a:spcPts val="4500"/>
              </a:lnSpc>
              <a:buFont typeface="Arial" panose="020B0604020202020204" pitchFamily="34" charset="0"/>
              <a:buChar char="•"/>
            </a:pPr>
            <a:r>
              <a:rPr lang="en-US" altLang="zh-CN" sz="3600" dirty="0"/>
              <a:t>organs procured from living sources</a:t>
            </a:r>
          </a:p>
          <a:p>
            <a:pPr marL="800100" lvl="1" indent="-342900">
              <a:lnSpc>
                <a:spcPts val="4500"/>
              </a:lnSpc>
              <a:buFont typeface="Arial" panose="020B0604020202020204" pitchFamily="34" charset="0"/>
              <a:buChar char="•"/>
            </a:pPr>
            <a:r>
              <a:rPr lang="en-US" altLang="zh-CN" sz="3600" dirty="0"/>
              <a:t>short wait times</a:t>
            </a:r>
          </a:p>
        </p:txBody>
      </p:sp>
      <p:sp>
        <p:nvSpPr>
          <p:cNvPr id="4" name="Foliennummernplatzhalter 3"/>
          <p:cNvSpPr>
            <a:spLocks noGrp="1"/>
          </p:cNvSpPr>
          <p:nvPr>
            <p:ph type="sldNum" sz="quarter" idx="10"/>
          </p:nvPr>
        </p:nvSpPr>
        <p:spPr/>
        <p:txBody>
          <a:bodyPr/>
          <a:lstStyle/>
          <a:p>
            <a:fld id="{DB4CAD77-AFFC-4196-868B-CF9ED70834F6}" type="slidenum">
              <a:rPr lang="en-US" smtClean="0"/>
              <a:t>7</a:t>
            </a:fld>
            <a:endParaRPr lang="en-US" dirty="0"/>
          </a:p>
        </p:txBody>
      </p:sp>
    </p:spTree>
    <p:extLst>
      <p:ext uri="{BB962C8B-B14F-4D97-AF65-F5344CB8AC3E}">
        <p14:creationId xmlns:p14="http://schemas.microsoft.com/office/powerpoint/2010/main" val="30434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Israeli transplant expert reported </a:t>
            </a:r>
            <a:r>
              <a:rPr lang="en-US" altLang="zh-CN" sz="1200" kern="1200" dirty="0">
                <a:solidFill>
                  <a:schemeClr val="tx1"/>
                </a:solidFill>
                <a:effectLst/>
                <a:latin typeface="+mn-lt"/>
                <a:ea typeface="+mn-ea"/>
                <a:cs typeface="+mn-cs"/>
              </a:rPr>
              <a:t>that one his patients went to China for a heart transplant scheduled two weeks ahead of time.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rPr>
              <a:t>This remained the case even after China announced its transition to voluntary donations, a source less readily available than death-row executions.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rPr>
              <a:t>We found that in 2013, a hospital performed 4 heart transplants simultaneously in one afternoon. Hospitals are on record performing 10, 20, or even more transplants in a single day, sometimes carried out concurrently.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such procedures suggest that the Chinese transplant system can guarantee not only a donor’s death but also the time of his/her death.  This would have required not only advance planning but also a nationwide infrastructure of organ procurement networks.</a:t>
            </a:r>
          </a:p>
        </p:txBody>
      </p:sp>
      <p:sp>
        <p:nvSpPr>
          <p:cNvPr id="4" name="Foliennummernplatzhalter 3"/>
          <p:cNvSpPr>
            <a:spLocks noGrp="1"/>
          </p:cNvSpPr>
          <p:nvPr>
            <p:ph type="sldNum" sz="quarter" idx="10"/>
          </p:nvPr>
        </p:nvSpPr>
        <p:spPr/>
        <p:txBody>
          <a:bodyPr/>
          <a:lstStyle/>
          <a:p>
            <a:fld id="{DB4CAD77-AFFC-4196-868B-CF9ED70834F6}" type="slidenum">
              <a:rPr lang="en-US" smtClean="0"/>
              <a:t>8</a:t>
            </a:fld>
            <a:endParaRPr lang="en-US"/>
          </a:p>
        </p:txBody>
      </p:sp>
    </p:spTree>
    <p:extLst>
      <p:ext uri="{BB962C8B-B14F-4D97-AF65-F5344CB8AC3E}">
        <p14:creationId xmlns:p14="http://schemas.microsoft.com/office/powerpoint/2010/main" val="2482164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en-US" sz="1600" b="0" i="0" u="none" strike="noStrike" kern="0" cap="none" spc="-40" normalizeH="0" baseline="0" noProof="0" dirty="0">
                <a:ln>
                  <a:noFill/>
                </a:ln>
                <a:solidFill>
                  <a:srgbClr val="79151A"/>
                </a:solidFill>
                <a:effectLst/>
                <a:uLnTx/>
                <a:uFillTx/>
              </a:rPr>
              <a:t>A core ethical principle in transplantation of vital organs is the “dead donor rule,” which stipulates that organ donors must be dead prior to procurement and that the procurement itself must not cause the death of the donor. However, evidence shows that many organs were excised in China from living people who were then killed in the process.</a:t>
            </a:r>
          </a:p>
          <a:p>
            <a:endParaRPr kumimoji="0" lang="en-US" sz="1600" b="0" i="0" u="none" strike="noStrike" kern="0" cap="none" spc="-40" normalizeH="0" baseline="0" noProof="0" dirty="0">
              <a:ln>
                <a:noFill/>
              </a:ln>
              <a:solidFill>
                <a:srgbClr val="79151A"/>
              </a:solidFill>
              <a:effectLst/>
              <a:uLnTx/>
              <a:uFillTx/>
            </a:endParaRPr>
          </a:p>
          <a:p>
            <a:r>
              <a:rPr kumimoji="0" lang="en-US" sz="1600" b="0" i="0" u="none" strike="noStrike" kern="0" cap="none" spc="-40" normalizeH="0" baseline="0" noProof="0" dirty="0">
                <a:ln>
                  <a:noFill/>
                </a:ln>
                <a:solidFill>
                  <a:srgbClr val="79151A"/>
                </a:solidFill>
                <a:effectLst/>
                <a:uLnTx/>
                <a:uFillTx/>
              </a:rPr>
              <a:t>China International Transplantation Network Assistance Center (CITNAC) said on its website: </a:t>
            </a:r>
            <a:r>
              <a:rPr kumimoji="0" lang="en-US" altLang="zh-CN" sz="1600" b="0" i="0" u="none" strike="noStrike" kern="0" cap="none" spc="0" normalizeH="0" baseline="0" noProof="0" dirty="0">
                <a:ln>
                  <a:noFill/>
                </a:ln>
                <a:effectLst/>
                <a:uLnTx/>
                <a:uFillTx/>
              </a:rPr>
              <a:t>“</a:t>
            </a:r>
            <a:r>
              <a:rPr kumimoji="0" lang="en-US" altLang="zh-CN" sz="1600" b="1" i="0" u="none" strike="noStrike" kern="0" cap="none" spc="0" normalizeH="0" baseline="0" noProof="0" dirty="0">
                <a:ln>
                  <a:noFill/>
                </a:ln>
                <a:effectLst/>
                <a:uLnTx/>
                <a:uFillTx/>
              </a:rPr>
              <a:t>In China, we carry out living donor kidney transplants</a:t>
            </a:r>
            <a:r>
              <a:rPr kumimoji="0" lang="zh-CN" altLang="en-US" sz="1600" b="1" i="0" u="none" strike="noStrike" kern="0" cap="none" spc="0" normalizeH="0" baseline="0" noProof="0" dirty="0">
                <a:ln>
                  <a:noFill/>
                </a:ln>
                <a:effectLst/>
                <a:uLnTx/>
                <a:uFillTx/>
              </a:rPr>
              <a:t> </a:t>
            </a:r>
            <a:r>
              <a:rPr kumimoji="0" lang="en-US" altLang="zh-CN" sz="1600" b="1" i="0" u="none" strike="noStrike" kern="0" cap="none" spc="0" normalizeH="0" baseline="0" noProof="0" dirty="0">
                <a:ln>
                  <a:noFill/>
                </a:ln>
                <a:effectLst/>
                <a:uLnTx/>
                <a:uFillTx/>
              </a:rPr>
              <a:t>…</a:t>
            </a:r>
            <a:r>
              <a:rPr kumimoji="0" lang="en-US" altLang="zh-CN" sz="1600" b="0" i="0" u="none" strike="noStrike" kern="0" cap="none" spc="0" normalizeH="0" baseline="0" noProof="0" dirty="0">
                <a:ln>
                  <a:noFill/>
                </a:ln>
                <a:effectLst/>
                <a:uLnTx/>
                <a:uFillTx/>
              </a:rPr>
              <a:t>”</a:t>
            </a:r>
            <a:r>
              <a:rPr kumimoji="0" lang="en-US" altLang="zh-CN" sz="1600" b="0" i="0" u="none" strike="noStrike" kern="0" cap="none" spc="0" normalizeH="0" baseline="0" noProof="0" dirty="0">
                <a:ln>
                  <a:noFill/>
                </a:ln>
                <a:solidFill>
                  <a:schemeClr val="tx1"/>
                </a:solidFill>
                <a:effectLst/>
                <a:uLnTx/>
                <a:uFillTx/>
              </a:rPr>
              <a:t> </a:t>
            </a:r>
            <a:r>
              <a:rPr kumimoji="0" lang="en-US" sz="1600" b="0" i="0" u="none" strike="noStrike" kern="0" cap="none" spc="-40" normalizeH="0" baseline="0" noProof="0" dirty="0">
                <a:ln>
                  <a:noFill/>
                </a:ln>
                <a:solidFill>
                  <a:srgbClr val="79151A"/>
                </a:solidFill>
                <a:effectLst/>
                <a:uLnTx/>
                <a:uFillTx/>
              </a:rPr>
              <a:t>This was said when China had no organ donation system.</a:t>
            </a:r>
          </a:p>
          <a:p>
            <a:endParaRPr kumimoji="0" lang="en-US" sz="1600" b="0" i="0" u="none" strike="noStrike" kern="0" cap="none" spc="-40" normalizeH="0" baseline="0" noProof="0" dirty="0">
              <a:ln>
                <a:noFill/>
              </a:ln>
              <a:solidFill>
                <a:srgbClr val="79151A"/>
              </a:solidFill>
              <a:effectLst/>
              <a:uLnTx/>
              <a:uFillTx/>
            </a:endParaRPr>
          </a:p>
          <a:p>
            <a:r>
              <a:rPr kumimoji="0" lang="en-US" sz="1600" b="0" i="0" u="none" strike="noStrike" kern="0" cap="none" spc="-40" normalizeH="0" baseline="0" noProof="0" dirty="0">
                <a:ln>
                  <a:noFill/>
                </a:ln>
                <a:solidFill>
                  <a:srgbClr val="79151A"/>
                </a:solidFill>
                <a:effectLst/>
                <a:uLnTx/>
                <a:uFillTx/>
              </a:rPr>
              <a:t>In 20</a:t>
            </a:r>
            <a:r>
              <a:rPr kumimoji="0" lang="en-US" altLang="zh-CN" sz="1600" b="0" i="0" u="none" strike="noStrike" kern="0" cap="none" spc="-40" normalizeH="0" baseline="0" noProof="0" dirty="0">
                <a:ln>
                  <a:noFill/>
                </a:ln>
                <a:solidFill>
                  <a:srgbClr val="79151A"/>
                </a:solidFill>
                <a:effectLst/>
                <a:uLnTx/>
                <a:uFillTx/>
              </a:rPr>
              <a:t>0</a:t>
            </a:r>
            <a:r>
              <a:rPr kumimoji="0" lang="en-US" sz="1600" b="0" i="0" u="none" strike="noStrike" kern="0" cap="none" spc="-40" normalizeH="0" baseline="0" noProof="0" dirty="0">
                <a:ln>
                  <a:noFill/>
                </a:ln>
                <a:solidFill>
                  <a:srgbClr val="79151A"/>
                </a:solidFill>
                <a:effectLst/>
                <a:uLnTx/>
                <a:uFillTx/>
              </a:rPr>
              <a:t>4, there were only </a:t>
            </a:r>
            <a:r>
              <a:rPr lang="en-US" sz="1600" kern="0" spc="-40" dirty="0"/>
              <a:t>64 living kidney donations. As of 2005, living donations accounted for only about 1.5% of all kidney transplants, and </a:t>
            </a:r>
            <a:r>
              <a:rPr lang="en-US" altLang="zh-CN" sz="1600" kern="0" spc="-40" dirty="0"/>
              <a:t>there had been only 73 living liver donations. </a:t>
            </a:r>
            <a:br>
              <a:rPr lang="en-US" altLang="zh-CN" sz="1600" kern="0" spc="-40" dirty="0"/>
            </a:br>
            <a:r>
              <a:rPr lang="en-US" altLang="zh-CN" sz="1600" kern="0" spc="-40" dirty="0"/>
              <a:t>In the 34 years between</a:t>
            </a:r>
            <a:r>
              <a:rPr lang="en-US" sz="1600" kern="0" spc="-40" baseline="0" dirty="0"/>
              <a:t> </a:t>
            </a:r>
            <a:r>
              <a:rPr lang="en-US" sz="1600" kern="0" spc="-40" dirty="0"/>
              <a:t>1972 and 2006, there were only 700 living donor kidney transplants in total in all of China.</a:t>
            </a:r>
          </a:p>
        </p:txBody>
      </p:sp>
      <p:sp>
        <p:nvSpPr>
          <p:cNvPr id="4" name="Foliennummernplatzhalter 3"/>
          <p:cNvSpPr>
            <a:spLocks noGrp="1"/>
          </p:cNvSpPr>
          <p:nvPr>
            <p:ph type="sldNum" sz="quarter" idx="10"/>
          </p:nvPr>
        </p:nvSpPr>
        <p:spPr/>
        <p:txBody>
          <a:bodyPr/>
          <a:lstStyle/>
          <a:p>
            <a:fld id="{DB4CAD77-AFFC-4196-868B-CF9ED70834F6}" type="slidenum">
              <a:rPr lang="en-US" smtClean="0"/>
              <a:t>9</a:t>
            </a:fld>
            <a:endParaRPr lang="en-US"/>
          </a:p>
        </p:txBody>
      </p:sp>
    </p:spTree>
    <p:extLst>
      <p:ext uri="{BB962C8B-B14F-4D97-AF65-F5344CB8AC3E}">
        <p14:creationId xmlns:p14="http://schemas.microsoft.com/office/powerpoint/2010/main" val="897543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E426EC-5ED6-4D26-A7BA-277FF34A9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194"/>
          </a:xfrm>
          <a:prstGeom prst="rect">
            <a:avLst/>
          </a:prstGeom>
        </p:spPr>
      </p:pic>
    </p:spTree>
    <p:extLst>
      <p:ext uri="{BB962C8B-B14F-4D97-AF65-F5344CB8AC3E}">
        <p14:creationId xmlns:p14="http://schemas.microsoft.com/office/powerpoint/2010/main" val="321318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93E05-1387-4ADC-9AF5-D2373B6335C5}"/>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3" name="Footer Placeholder 2">
            <a:extLst>
              <a:ext uri="{FF2B5EF4-FFF2-40B4-BE49-F238E27FC236}">
                <a16:creationId xmlns:a16="http://schemas.microsoft.com/office/drawing/2014/main" id="{FDF65234-493C-41E9-80D5-384ADC3F20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6B20BF-27EE-4FC0-926A-A65F831BB1D7}"/>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1704972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0480-6E37-42F0-B6D5-C67756841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5339D4-F263-4FCE-99E2-DCCAB5654B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26EE14-3F17-465C-84BE-F97F5D625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BDA05F-35D5-4C50-BC27-B4FA8E706BB2}"/>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6" name="Footer Placeholder 5">
            <a:extLst>
              <a:ext uri="{FF2B5EF4-FFF2-40B4-BE49-F238E27FC236}">
                <a16:creationId xmlns:a16="http://schemas.microsoft.com/office/drawing/2014/main" id="{CF79BB46-9003-4F86-B011-762A699E1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E52D3-351A-4572-96D9-FCCBF53C44D0}"/>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61632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ECCA-8580-4CF7-955F-169A59906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1143FE-EDEC-414F-BF6F-40E931AAA2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21A620-BCEC-44C4-B629-5C39609CF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B46BD-4966-429F-87BC-2C6F13BFC92C}"/>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6" name="Footer Placeholder 5">
            <a:extLst>
              <a:ext uri="{FF2B5EF4-FFF2-40B4-BE49-F238E27FC236}">
                <a16:creationId xmlns:a16="http://schemas.microsoft.com/office/drawing/2014/main" id="{B12FD94F-AA87-4563-A206-04EE06376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AD116-6B5D-494E-B8D2-1E7EE9526B05}"/>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3195032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70F7-5D3A-4D1B-ACF3-2325C7476C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63B5D-062B-4C11-A725-F9437E6D2E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25B8C-2032-4F8C-AB07-B563252FA84A}"/>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770AADEC-A808-4AA5-8776-895CFF488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4A307-EAA8-4609-9539-AE3B86B4452D}"/>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291316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2309A-B0D7-4906-9BE7-9B2696AD66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EC0245-D60B-488E-B1F3-2D0E6259D3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77B0B-65C9-4541-AB83-83F2F26ED8E2}"/>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20C994D1-3814-4301-8368-FA4F8BFA8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ABD21-A365-4470-8828-6F30DFB5EEAF}"/>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3261806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F4FA-0820-430F-BC60-10E59EBB59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13CFE-0CA0-40A8-9B24-8A5C79605A1A}"/>
              </a:ext>
            </a:extLst>
          </p:cNvPr>
          <p:cNvSpPr>
            <a:spLocks noGrp="1"/>
          </p:cNvSpPr>
          <p:nvPr>
            <p:ph idx="1" hasCustomPrompt="1"/>
          </p:nvPr>
        </p:nvSpPr>
        <p:spPr/>
        <p:txBody>
          <a:bodyPr/>
          <a:lstStyle>
            <a:lvl1pPr>
              <a:defRPr/>
            </a:lvl1pPr>
          </a:lstStyle>
          <a:p>
            <a:pPr lvl="0"/>
            <a:r>
              <a:rPr lang="en-US" dirty="0"/>
              <a:t>Since 2000, China's organ transplantation has seen tremendous growth. In just a few years, China became a global center for those in need of new vital organs. Meanwhile, it had few organ donations. Over the past decade, we've seen allegations and investigations into where these organs come from, how many transplants have been performed, and its implications for the rest of the world. Today, we welcome the China Organ Harvest Research Center and the Human Rights Law Foundation to share us with their findings from more than a decade of </a:t>
            </a:r>
            <a:r>
              <a:rPr lang="en-US" dirty="0" err="1"/>
              <a:t>research.Second</a:t>
            </a:r>
            <a:r>
              <a:rPr lang="en-US" dirty="0"/>
              <a:t>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4F92E8C-6384-4D36-A554-2F19B2BDF2E0}"/>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EBFBF967-B008-4AF4-979D-D4DD779E3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A3E6F-37C2-4D45-AB7F-184E4B6C9849}"/>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1922669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15218-A959-4F1B-9867-F1B2CD50F77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D76916A-1532-4DFA-9C22-84BDB11053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43AD3-8FD1-4235-ACF9-792AD6CFAAE3}"/>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B1A6E811-0308-47D8-9088-08995CC1E70D}"/>
              </a:ext>
            </a:extLst>
          </p:cNvPr>
          <p:cNvSpPr>
            <a:spLocks noGrp="1"/>
          </p:cNvSpPr>
          <p:nvPr>
            <p:ph type="ftr" sz="quarter" idx="11"/>
          </p:nvPr>
        </p:nvSpPr>
        <p:spPr>
          <a:xfrm>
            <a:off x="7239000" y="394942"/>
            <a:ext cx="4114800" cy="757997"/>
          </a:xfrm>
        </p:spPr>
        <p:txBody>
          <a:bodyPr/>
          <a:lstStyle/>
          <a:p>
            <a:endParaRPr lang="en-US" dirty="0"/>
          </a:p>
        </p:txBody>
      </p:sp>
      <p:sp>
        <p:nvSpPr>
          <p:cNvPr id="6" name="Slide Number Placeholder 5">
            <a:extLst>
              <a:ext uri="{FF2B5EF4-FFF2-40B4-BE49-F238E27FC236}">
                <a16:creationId xmlns:a16="http://schemas.microsoft.com/office/drawing/2014/main" id="{B78A3C5E-9CEE-4152-B541-34BE3A470573}"/>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167893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71DF-E0C3-4687-9FB0-9E51F79A24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76A383-7C6D-43F6-9523-A0B78F0C0B33}"/>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4" name="Footer Placeholder 3">
            <a:extLst>
              <a:ext uri="{FF2B5EF4-FFF2-40B4-BE49-F238E27FC236}">
                <a16:creationId xmlns:a16="http://schemas.microsoft.com/office/drawing/2014/main" id="{395421BC-3F5E-495D-BB7F-C923F776A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4B7BB0-A711-4487-92D4-B6F22DA643F1}"/>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23663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F4FA-0820-430F-BC60-10E59EBB59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13CFE-0CA0-40A8-9B24-8A5C79605A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92E8C-6384-4D36-A554-2F19B2BDF2E0}"/>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EBFBF967-B008-4AF4-979D-D4DD779E3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A3E6F-37C2-4D45-AB7F-184E4B6C9849}"/>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2097548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BB7F-11ED-43AD-B9BA-9382980A52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9161B-EBF2-4D3F-8432-DE41432D32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79668A-0931-444E-8731-23A23CA7215C}"/>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5" name="Footer Placeholder 4">
            <a:extLst>
              <a:ext uri="{FF2B5EF4-FFF2-40B4-BE49-F238E27FC236}">
                <a16:creationId xmlns:a16="http://schemas.microsoft.com/office/drawing/2014/main" id="{5148721E-0A1F-4529-AA9C-987F659854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2B93D9-6A60-4264-856C-6D35B6EC5A16}"/>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56450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218D3-FDBC-4789-9DAF-5608EBCC7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B241A-9EAC-47C3-B7B0-C7B3DD905A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F0FFFB-0423-44EA-A958-A8793190F8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75F0B9-74E1-4603-830A-DA299536659E}"/>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6" name="Footer Placeholder 5">
            <a:extLst>
              <a:ext uri="{FF2B5EF4-FFF2-40B4-BE49-F238E27FC236}">
                <a16:creationId xmlns:a16="http://schemas.microsoft.com/office/drawing/2014/main" id="{E8B35AE1-FF43-426A-A1BE-833948C68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81777-08CC-47AC-8074-C263AB368153}"/>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80677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1A07D-BC89-4FDB-B5D4-8746067BFA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3D064-D882-42AA-A089-340329D6F4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61C40E-6CB7-4D57-BBF6-A3B375CAAA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B89BD7-80C0-4091-A03F-CFB193EA65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A7E8E5-2F0E-4365-8FF7-816BA2963A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70846-3117-4093-A5B9-175A254734AC}"/>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8" name="Footer Placeholder 7">
            <a:extLst>
              <a:ext uri="{FF2B5EF4-FFF2-40B4-BE49-F238E27FC236}">
                <a16:creationId xmlns:a16="http://schemas.microsoft.com/office/drawing/2014/main" id="{B82A9F5D-6710-4224-9B3F-B90E5AD537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FC52AA-74AD-491E-A12C-DD566DDF0C93}"/>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3571314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A4EE-767D-4030-84C4-D10012F761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23207A-8C50-4CB8-9949-E9FCA45C1489}"/>
              </a:ext>
            </a:extLst>
          </p:cNvPr>
          <p:cNvSpPr>
            <a:spLocks noGrp="1"/>
          </p:cNvSpPr>
          <p:nvPr>
            <p:ph type="dt" sz="half" idx="10"/>
          </p:nvPr>
        </p:nvSpPr>
        <p:spPr/>
        <p:txBody>
          <a:bodyPr/>
          <a:lstStyle/>
          <a:p>
            <a:fld id="{7EEC9E96-6C45-403C-867B-617386C7D06A}" type="datetimeFigureOut">
              <a:rPr lang="en-US" smtClean="0"/>
              <a:t>12/2/2019</a:t>
            </a:fld>
            <a:endParaRPr lang="en-US"/>
          </a:p>
        </p:txBody>
      </p:sp>
      <p:sp>
        <p:nvSpPr>
          <p:cNvPr id="4" name="Footer Placeholder 3">
            <a:extLst>
              <a:ext uri="{FF2B5EF4-FFF2-40B4-BE49-F238E27FC236}">
                <a16:creationId xmlns:a16="http://schemas.microsoft.com/office/drawing/2014/main" id="{0C2515B8-9163-42C1-82FD-E48E20C401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B6DFB7-8922-4F58-B272-4384F62F4BDB}"/>
              </a:ext>
            </a:extLst>
          </p:cNvPr>
          <p:cNvSpPr>
            <a:spLocks noGrp="1"/>
          </p:cNvSpPr>
          <p:nvPr>
            <p:ph type="sldNum" sz="quarter" idx="12"/>
          </p:nvPr>
        </p:nvSpPr>
        <p:spPr/>
        <p:txBody>
          <a:bodyPr/>
          <a:lstStyle/>
          <a:p>
            <a:fld id="{EFEFA9D0-A35A-47D4-A515-D6D5023B99ED}" type="slidenum">
              <a:rPr lang="en-US" smtClean="0"/>
              <a:t>‹#›</a:t>
            </a:fld>
            <a:endParaRPr lang="en-US"/>
          </a:p>
        </p:txBody>
      </p:sp>
    </p:spTree>
    <p:extLst>
      <p:ext uri="{BB962C8B-B14F-4D97-AF65-F5344CB8AC3E}">
        <p14:creationId xmlns:p14="http://schemas.microsoft.com/office/powerpoint/2010/main" val="365748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C6B05-1C28-40E1-898A-3756E8C2A6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8676C3-52FD-46B1-AC77-DF31A9D935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67E7A9B-D962-42C0-8775-A614F937C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2000">
                <a:solidFill>
                  <a:schemeClr val="tx1">
                    <a:tint val="75000"/>
                  </a:schemeClr>
                </a:solidFill>
              </a:defRPr>
            </a:lvl1pPr>
          </a:lstStyle>
          <a:p>
            <a:r>
              <a:rPr lang="en-US" dirty="0"/>
              <a:t>Oct 8, 2017</a:t>
            </a:r>
          </a:p>
        </p:txBody>
      </p:sp>
      <p:sp>
        <p:nvSpPr>
          <p:cNvPr id="5" name="Footer Placeholder 4">
            <a:extLst>
              <a:ext uri="{FF2B5EF4-FFF2-40B4-BE49-F238E27FC236}">
                <a16:creationId xmlns:a16="http://schemas.microsoft.com/office/drawing/2014/main" id="{0B6117D2-CA4F-436C-A250-25EFDF51376F}"/>
              </a:ext>
            </a:extLst>
          </p:cNvPr>
          <p:cNvSpPr>
            <a:spLocks noGrp="1"/>
          </p:cNvSpPr>
          <p:nvPr>
            <p:ph type="ftr" sz="quarter" idx="3"/>
          </p:nvPr>
        </p:nvSpPr>
        <p:spPr>
          <a:xfrm>
            <a:off x="7239000" y="365125"/>
            <a:ext cx="4114800" cy="7579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2C31A2F-251F-41AD-8198-7634515E94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EFEFA9D0-A35A-47D4-A515-D6D5023B99ED}" type="slidenum">
              <a:rPr lang="en-US" smtClean="0"/>
              <a:pPr/>
              <a:t>‹#›</a:t>
            </a:fld>
            <a:endParaRPr lang="en-US" dirty="0"/>
          </a:p>
        </p:txBody>
      </p:sp>
      <p:pic>
        <p:nvPicPr>
          <p:cNvPr id="8" name="Picture 7">
            <a:extLst>
              <a:ext uri="{FF2B5EF4-FFF2-40B4-BE49-F238E27FC236}">
                <a16:creationId xmlns:a16="http://schemas.microsoft.com/office/drawing/2014/main" id="{C8B674C6-F0C6-4CE8-A232-A83119BAC2B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354957" y="372141"/>
            <a:ext cx="3998842" cy="800676"/>
          </a:xfrm>
          <a:prstGeom prst="rect">
            <a:avLst/>
          </a:prstGeom>
        </p:spPr>
      </p:pic>
    </p:spTree>
    <p:extLst>
      <p:ext uri="{BB962C8B-B14F-4D97-AF65-F5344CB8AC3E}">
        <p14:creationId xmlns:p14="http://schemas.microsoft.com/office/powerpoint/2010/main" val="36082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uXYjTW6UB5w&amp;feature=youtu.be&amp;a="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hyperlink" Target="https://vimeo.com/353397025/bd49393f76" TargetMode="Externa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hyperlink" Target="https://vimeo.com/348679809/110306efbb"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20703939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895AFDE4-EB45-45A2-A8D3-A0A574277657}"/>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6" y="0"/>
            <a:ext cx="1219726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3" descr="china-map-no-skin-full">
            <a:extLst>
              <a:ext uri="{FF2B5EF4-FFF2-40B4-BE49-F238E27FC236}">
                <a16:creationId xmlns:a16="http://schemas.microsoft.com/office/drawing/2014/main" id="{81DBEBC6-62DB-4828-8FEB-75FBBBC98BEF}"/>
              </a:ext>
            </a:extLst>
          </p:cNvPr>
          <p:cNvPicPr>
            <a:picLocks noGrp="1" noChangeAspect="1" noChangeArrowheads="1"/>
          </p:cNvPicPr>
          <p:nvPr isPhoto="1"/>
        </p:nvPicPr>
        <p:blipFill>
          <a:blip r:embed="rId4" cstate="print">
            <a:extLst>
              <a:ext uri="{28A0092B-C50C-407E-A947-70E740481C1C}">
                <a14:useLocalDpi xmlns:a14="http://schemas.microsoft.com/office/drawing/2010/main" val="0"/>
              </a:ext>
            </a:extLst>
          </a:blip>
          <a:srcRect/>
          <a:stretch>
            <a:fillRect/>
          </a:stretch>
        </p:blipFill>
        <p:spPr bwMode="auto">
          <a:xfrm>
            <a:off x="-5266" y="1268413"/>
            <a:ext cx="6647366" cy="484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4395286E-9337-4FC3-A4A9-BB936C2B8890}"/>
              </a:ext>
            </a:extLst>
          </p:cNvPr>
          <p:cNvSpPr>
            <a:spLocks noGrp="1"/>
          </p:cNvSpPr>
          <p:nvPr>
            <p:ph type="ctrTitle"/>
          </p:nvPr>
        </p:nvSpPr>
        <p:spPr>
          <a:xfrm>
            <a:off x="6861174" y="1974255"/>
            <a:ext cx="4992571" cy="2619375"/>
          </a:xfrm>
        </p:spPr>
        <p:txBody>
          <a:bodyPr rtlCol="0">
            <a:normAutofit fontScale="90000"/>
          </a:bodyPr>
          <a:lstStyle/>
          <a:p>
            <a:pPr algn="l">
              <a:defRPr/>
            </a:pPr>
            <a:r>
              <a:rPr lang="en-US" sz="3800" dirty="0">
                <a:solidFill>
                  <a:srgbClr val="79151A"/>
                </a:solidFill>
                <a:latin typeface="+mn-lt"/>
              </a:rPr>
              <a:t>China’s Expanding Organ Transplant Abuse and </a:t>
            </a:r>
            <a:br>
              <a:rPr lang="en-US" sz="3800" dirty="0">
                <a:solidFill>
                  <a:srgbClr val="79151A"/>
                </a:solidFill>
                <a:latin typeface="+mn-lt"/>
              </a:rPr>
            </a:br>
            <a:r>
              <a:rPr lang="en-US" sz="3800" dirty="0">
                <a:solidFill>
                  <a:srgbClr val="79151A"/>
                </a:solidFill>
                <a:latin typeface="+mn-lt"/>
              </a:rPr>
              <a:t>Its Implications for International Health Policy</a:t>
            </a:r>
          </a:p>
        </p:txBody>
      </p:sp>
      <p:pic>
        <p:nvPicPr>
          <p:cNvPr id="18438" name="Picture 25">
            <a:extLst>
              <a:ext uri="{FF2B5EF4-FFF2-40B4-BE49-F238E27FC236}">
                <a16:creationId xmlns:a16="http://schemas.microsoft.com/office/drawing/2014/main" id="{2DCF4E44-71DD-4322-931F-0EB74E4DE2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9650" y="473075"/>
            <a:ext cx="3995738"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EB4EDF53-4E2D-4C50-A7EC-9CE253BD2BBF}"/>
              </a:ext>
            </a:extLst>
          </p:cNvPr>
          <p:cNvSpPr txBox="1">
            <a:spLocks/>
          </p:cNvSpPr>
          <p:nvPr/>
        </p:nvSpPr>
        <p:spPr>
          <a:xfrm>
            <a:off x="6846847" y="5307986"/>
            <a:ext cx="4508541" cy="89604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10000"/>
              </a:lnSpc>
              <a:spcBef>
                <a:spcPts val="600"/>
              </a:spcBef>
            </a:pPr>
            <a:r>
              <a:rPr lang="en-US" sz="2800" dirty="0">
                <a:solidFill>
                  <a:schemeClr val="tx1">
                    <a:lumMod val="75000"/>
                    <a:lumOff val="25000"/>
                  </a:schemeClr>
                </a:solidFill>
              </a:rPr>
              <a:t>Sample Slides for a</a:t>
            </a:r>
            <a:br>
              <a:rPr lang="en-US" sz="2800" dirty="0">
                <a:solidFill>
                  <a:schemeClr val="tx1">
                    <a:lumMod val="75000"/>
                    <a:lumOff val="25000"/>
                  </a:schemeClr>
                </a:solidFill>
              </a:rPr>
            </a:br>
            <a:r>
              <a:rPr lang="en-US" sz="2800" dirty="0">
                <a:solidFill>
                  <a:schemeClr val="tx1">
                    <a:lumMod val="75000"/>
                    <a:lumOff val="25000"/>
                  </a:schemeClr>
                </a:solidFill>
              </a:rPr>
              <a:t>90-Minute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9580" y="1554488"/>
            <a:ext cx="5707754" cy="2872040"/>
            <a:chOff x="-473312" y="-557354"/>
            <a:chExt cx="12505826" cy="5208236"/>
          </a:xfrm>
        </p:grpSpPr>
        <p:pic>
          <p:nvPicPr>
            <p:cNvPr id="12" name="Picture 11"/>
            <p:cNvPicPr>
              <a:picLocks noChangeAspect="1"/>
            </p:cNvPicPr>
            <p:nvPr/>
          </p:nvPicPr>
          <p:blipFill rotWithShape="1">
            <a:blip r:embed="rId3"/>
            <a:srcRect l="19871" t="13555" r="1550" b="1212"/>
            <a:stretch/>
          </p:blipFill>
          <p:spPr bwMode="auto">
            <a:xfrm>
              <a:off x="-473312" y="-557354"/>
              <a:ext cx="12505826" cy="5208236"/>
            </a:xfrm>
            <a:prstGeom prst="rect">
              <a:avLst/>
            </a:prstGeom>
            <a:ln w="3175">
              <a:solidFill>
                <a:schemeClr val="accent5">
                  <a:lumMod val="50000"/>
                </a:schemeClr>
              </a:solidFill>
            </a:ln>
            <a:extLst>
              <a:ext uri="{53640926-AAD7-44D8-BBD7-CCE9431645EC}">
                <a14:shadowObscured xmlns:a14="http://schemas.microsoft.com/office/drawing/2010/main"/>
              </a:ext>
            </a:extLst>
          </p:spPr>
        </p:pic>
        <p:cxnSp>
          <p:nvCxnSpPr>
            <p:cNvPr id="13" name="Straight Connector 12"/>
            <p:cNvCxnSpPr/>
            <p:nvPr/>
          </p:nvCxnSpPr>
          <p:spPr>
            <a:xfrm>
              <a:off x="10920814" y="2965295"/>
              <a:ext cx="828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937046" y="3192288"/>
              <a:ext cx="581176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04570" y="3412518"/>
              <a:ext cx="3638217" cy="0"/>
            </a:xfrm>
            <a:prstGeom prst="line">
              <a:avLst/>
            </a:prstGeom>
            <a:noFill/>
            <a:ln w="19050" cap="flat" cmpd="sng" algn="ctr">
              <a:solidFill>
                <a:srgbClr val="C00000"/>
              </a:solidFill>
              <a:prstDash val="solid"/>
              <a:miter lim="800000"/>
            </a:ln>
            <a:effectLst/>
          </p:spPr>
        </p:cxnSp>
      </p:grpSp>
      <p:sp>
        <p:nvSpPr>
          <p:cNvPr id="11" name="Rectangular Callout 10"/>
          <p:cNvSpPr>
            <a:spLocks noChangeArrowheads="1"/>
          </p:cNvSpPr>
          <p:nvPr/>
        </p:nvSpPr>
        <p:spPr bwMode="auto">
          <a:xfrm>
            <a:off x="20744" y="4426527"/>
            <a:ext cx="5707754" cy="1526040"/>
          </a:xfrm>
          <a:prstGeom prst="wedgeRectCallout">
            <a:avLst>
              <a:gd name="adj1" fmla="val 15876"/>
              <a:gd name="adj2" fmla="val -88524"/>
            </a:avLst>
          </a:prstGeom>
          <a:solidFill>
            <a:srgbClr val="F0F0F0"/>
          </a:solidFill>
          <a:ln w="9525">
            <a:solidFill>
              <a:srgbClr val="000000"/>
            </a:solidFill>
            <a:miter lim="800000"/>
            <a:headEnd/>
            <a:tailEnd/>
          </a:ln>
        </p:spPr>
        <p:txBody>
          <a:bodyPr rot="0" vert="horz" wrap="square" lIns="91440" tIns="72000" rIns="91440" bIns="45720" anchor="t" anchorCtr="0" upright="1">
            <a:noAutofit/>
          </a:bodyPr>
          <a:lstStyle/>
          <a:p>
            <a:pPr marL="114300" marR="28575">
              <a:lnSpc>
                <a:spcPct val="80000"/>
              </a:lnSpc>
              <a:spcBef>
                <a:spcPts val="600"/>
              </a:spcBef>
              <a:spcAft>
                <a:spcPts val="0"/>
              </a:spcAft>
            </a:pPr>
            <a:r>
              <a:rPr lang="en-US" sz="2200" b="1" i="1" dirty="0">
                <a:solidFill>
                  <a:srgbClr val="FF0000"/>
                </a:solidFill>
                <a:effectLst/>
                <a:ea typeface="PMingLiU"/>
                <a:cs typeface="Times New Roman"/>
              </a:rPr>
              <a:t>L</a:t>
            </a:r>
            <a:r>
              <a:rPr lang="en-US" altLang="zh-CN" sz="2200" b="1" i="1" dirty="0">
                <a:solidFill>
                  <a:srgbClr val="FF0000"/>
                </a:solidFill>
                <a:effectLst/>
                <a:ea typeface="PMingLiU"/>
                <a:cs typeface="Times New Roman"/>
              </a:rPr>
              <a:t>iver Transplant:  </a:t>
            </a:r>
            <a:r>
              <a:rPr lang="en-US" sz="2200" i="1" dirty="0">
                <a:solidFill>
                  <a:srgbClr val="1F3864"/>
                </a:solidFill>
                <a:effectLst/>
                <a:ea typeface="PMingLiU"/>
                <a:cs typeface="Times New Roman"/>
              </a:rPr>
              <a:t>Our department adopts peritoneal quick combined cutting technique to cut the liver, shorten the time of warm ischemia, reduce the rate of organ rejection, and facilitate the recovery of graft function</a:t>
            </a:r>
            <a:r>
              <a:rPr lang="en-US" sz="2200" i="1" dirty="0">
                <a:solidFill>
                  <a:srgbClr val="1F3864"/>
                </a:solidFill>
                <a:ea typeface="PMingLiU"/>
                <a:cs typeface="Times New Roman"/>
              </a:rPr>
              <a:t> …</a:t>
            </a:r>
            <a:endParaRPr lang="en-US" sz="2200" dirty="0">
              <a:effectLst/>
              <a:ea typeface="PMingLiU"/>
              <a:cs typeface="Times New Roman"/>
            </a:endParaRPr>
          </a:p>
        </p:txBody>
      </p:sp>
      <p:sp>
        <p:nvSpPr>
          <p:cNvPr id="9" name="Text Box 118"/>
          <p:cNvSpPr txBox="1">
            <a:spLocks noChangeArrowheads="1"/>
          </p:cNvSpPr>
          <p:nvPr/>
        </p:nvSpPr>
        <p:spPr bwMode="auto">
          <a:xfrm>
            <a:off x="151177" y="6028277"/>
            <a:ext cx="6265665" cy="18273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254000">
              <a:spcAft>
                <a:spcPts val="0"/>
              </a:spcAft>
            </a:pPr>
            <a:r>
              <a:rPr lang="en-US" sz="1900" i="1" kern="0" spc="-40" dirty="0">
                <a:solidFill>
                  <a:srgbClr val="79151A"/>
                </a:solidFill>
              </a:rPr>
              <a:t>S</a:t>
            </a:r>
            <a:r>
              <a:rPr lang="en-US" altLang="zh-CN" sz="1900" i="1" kern="0" spc="-40" dirty="0">
                <a:solidFill>
                  <a:srgbClr val="79151A"/>
                </a:solidFill>
              </a:rPr>
              <a:t>creenshot: </a:t>
            </a:r>
            <a:r>
              <a:rPr lang="en-US" sz="1900" i="1" kern="0" spc="-40" dirty="0">
                <a:solidFill>
                  <a:srgbClr val="79151A"/>
                </a:solidFill>
              </a:rPr>
              <a:t> China International Transplantation Network Assistance Center (2004)</a:t>
            </a:r>
            <a:endParaRPr lang="en-US" sz="1900" dirty="0">
              <a:effectLst/>
              <a:latin typeface="Times New Roman"/>
              <a:ea typeface="PMingLiU"/>
              <a:cs typeface="Times New Roman"/>
            </a:endParaRPr>
          </a:p>
        </p:txBody>
      </p:sp>
      <p:cxnSp>
        <p:nvCxnSpPr>
          <p:cNvPr id="16" name="Straight Connector 4">
            <a:extLst>
              <a:ext uri="{FF2B5EF4-FFF2-40B4-BE49-F238E27FC236}">
                <a16:creationId xmlns:a16="http://schemas.microsoft.com/office/drawing/2014/main" id="{E943ECA9-1684-4995-87AE-9EAA84A9164F}"/>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7" name="Rechteck 35">
            <a:extLst>
              <a:ext uri="{FF2B5EF4-FFF2-40B4-BE49-F238E27FC236}">
                <a16:creationId xmlns:a16="http://schemas.microsoft.com/office/drawing/2014/main" id="{E2F1E5F8-4959-40A3-80F9-2B816BEF086B}"/>
              </a:ext>
            </a:extLst>
          </p:cNvPr>
          <p:cNvSpPr/>
          <p:nvPr/>
        </p:nvSpPr>
        <p:spPr>
          <a:xfrm>
            <a:off x="5992713" y="1805214"/>
            <a:ext cx="5924549" cy="4779620"/>
          </a:xfrm>
          <a:prstGeom prst="rect">
            <a:avLst/>
          </a:prstGeom>
          <a:noFill/>
        </p:spPr>
        <p:txBody>
          <a:bodyPr wrap="square" lIns="72000" bIns="180000">
            <a:spAutoFit/>
          </a:bodyPr>
          <a:lstStyle/>
          <a:p>
            <a:pPr marL="357188" indent="-271463">
              <a:lnSpc>
                <a:spcPct val="90000"/>
              </a:lnSpc>
              <a:spcBef>
                <a:spcPts val="1200"/>
              </a:spcBef>
              <a:buClr>
                <a:srgbClr val="0070C0"/>
              </a:buClr>
              <a:buFont typeface="Wingdings" pitchFamily="2" charset="2"/>
              <a:buChar char="§"/>
            </a:pPr>
            <a:endParaRPr lang="en-US" sz="1200" dirty="0">
              <a:solidFill>
                <a:srgbClr val="79151A"/>
              </a:solidFill>
            </a:endParaRPr>
          </a:p>
          <a:p>
            <a:pPr marL="357188" indent="-271463">
              <a:lnSpc>
                <a:spcPct val="85000"/>
              </a:lnSpc>
              <a:spcBef>
                <a:spcPts val="1200"/>
              </a:spcBef>
              <a:buClr>
                <a:srgbClr val="0070C0"/>
              </a:buClr>
              <a:buFont typeface="Wingdings" pitchFamily="2" charset="2"/>
              <a:buChar char="§"/>
            </a:pPr>
            <a:r>
              <a:rPr lang="en-US" sz="2400" dirty="0">
                <a:solidFill>
                  <a:srgbClr val="79151A"/>
                </a:solidFill>
              </a:rPr>
              <a:t>Liver extraction procedures with warm ischemia times (WITs) of 0-5 minutes had become an industry standard, well before China piloted its organ donation system</a:t>
            </a:r>
          </a:p>
          <a:p>
            <a:pPr marL="357188" indent="-271463">
              <a:lnSpc>
                <a:spcPct val="85000"/>
              </a:lnSpc>
              <a:spcBef>
                <a:spcPts val="1200"/>
              </a:spcBef>
              <a:buClr>
                <a:srgbClr val="0070C0"/>
              </a:buClr>
              <a:buFont typeface="Wingdings" pitchFamily="2" charset="2"/>
              <a:buChar char="§"/>
            </a:pPr>
            <a:r>
              <a:rPr lang="en-US" sz="2400" dirty="0">
                <a:solidFill>
                  <a:srgbClr val="79151A"/>
                </a:solidFill>
              </a:rPr>
              <a:t>Medical papers published in China cited    </a:t>
            </a:r>
            <a:r>
              <a:rPr lang="en-US" altLang="zh-CN" sz="2400" dirty="0">
                <a:solidFill>
                  <a:srgbClr val="79151A"/>
                </a:solidFill>
              </a:rPr>
              <a:t>0-10 min </a:t>
            </a:r>
            <a:r>
              <a:rPr lang="en-US" sz="2400" dirty="0">
                <a:solidFill>
                  <a:srgbClr val="79151A"/>
                </a:solidFill>
              </a:rPr>
              <a:t>WITs</a:t>
            </a:r>
          </a:p>
          <a:p>
            <a:pPr marL="357188" indent="-271463">
              <a:lnSpc>
                <a:spcPct val="85000"/>
              </a:lnSpc>
              <a:spcBef>
                <a:spcPts val="1200"/>
              </a:spcBef>
              <a:buClr>
                <a:srgbClr val="0070C0"/>
              </a:buClr>
              <a:buFont typeface="Wingdings" pitchFamily="2" charset="2"/>
              <a:buChar char="§"/>
            </a:pPr>
            <a:r>
              <a:rPr lang="en-US" sz="2400" dirty="0">
                <a:solidFill>
                  <a:srgbClr val="79151A"/>
                </a:solidFill>
              </a:rPr>
              <a:t>Most liver transplants in China were whole liver instead of partial liver transplants</a:t>
            </a:r>
          </a:p>
          <a:p>
            <a:pPr marL="357188" indent="-271463">
              <a:lnSpc>
                <a:spcPct val="85000"/>
              </a:lnSpc>
              <a:spcBef>
                <a:spcPts val="1200"/>
              </a:spcBef>
              <a:buClr>
                <a:srgbClr val="0070C0"/>
              </a:buClr>
              <a:buFont typeface="Wingdings" pitchFamily="2" charset="2"/>
              <a:buChar char="§"/>
            </a:pPr>
            <a:r>
              <a:rPr lang="en-US" sz="2400" dirty="0">
                <a:solidFill>
                  <a:srgbClr val="79151A"/>
                </a:solidFill>
              </a:rPr>
              <a:t>Without organ donation system,  such organs could only be obtained if organs were procured from living people, who were killed during organ procurement</a:t>
            </a:r>
          </a:p>
        </p:txBody>
      </p:sp>
    </p:spTree>
    <p:extLst>
      <p:ext uri="{BB962C8B-B14F-4D97-AF65-F5344CB8AC3E}">
        <p14:creationId xmlns:p14="http://schemas.microsoft.com/office/powerpoint/2010/main" val="3403437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FC00844-6AE4-4A9A-80FD-D614CDD1EBC5}"/>
              </a:ext>
            </a:extLst>
          </p:cNvPr>
          <p:cNvPicPr>
            <a:picLocks noChangeAspect="1"/>
          </p:cNvPicPr>
          <p:nvPr/>
        </p:nvPicPr>
        <p:blipFill>
          <a:blip r:embed="rId3"/>
          <a:stretch>
            <a:fillRect/>
          </a:stretch>
        </p:blipFill>
        <p:spPr>
          <a:xfrm>
            <a:off x="171451" y="2100877"/>
            <a:ext cx="5924549" cy="3247296"/>
          </a:xfrm>
          <a:prstGeom prst="rect">
            <a:avLst/>
          </a:prstGeom>
        </p:spPr>
      </p:pic>
      <p:sp>
        <p:nvSpPr>
          <p:cNvPr id="5" name="Rectangle 6">
            <a:extLst>
              <a:ext uri="{FF2B5EF4-FFF2-40B4-BE49-F238E27FC236}">
                <a16:creationId xmlns:a16="http://schemas.microsoft.com/office/drawing/2014/main" id="{F414765B-2615-4C63-820F-1738CDB3A196}"/>
              </a:ext>
            </a:extLst>
          </p:cNvPr>
          <p:cNvSpPr/>
          <p:nvPr/>
        </p:nvSpPr>
        <p:spPr>
          <a:xfrm>
            <a:off x="1070874" y="269601"/>
            <a:ext cx="5041900" cy="1138773"/>
          </a:xfrm>
          <a:prstGeom prst="rect">
            <a:avLst/>
          </a:prstGeom>
        </p:spPr>
        <p:txBody>
          <a:bodyPr wrap="square">
            <a:spAutoFit/>
          </a:bodyPr>
          <a:lstStyle/>
          <a:p>
            <a:pPr>
              <a:defRPr/>
            </a:pPr>
            <a:r>
              <a:rPr lang="en-US" altLang="zh-CN" sz="3600" b="1" kern="0" dirty="0">
                <a:solidFill>
                  <a:srgbClr val="79151A"/>
                </a:solidFill>
              </a:rPr>
              <a:t>Characteristics: </a:t>
            </a:r>
          </a:p>
          <a:p>
            <a:pPr lvl="0">
              <a:defRPr/>
            </a:pPr>
            <a:r>
              <a:rPr lang="en-US" sz="3200" kern="0" dirty="0">
                <a:solidFill>
                  <a:srgbClr val="79151A"/>
                </a:solidFill>
              </a:rPr>
              <a:t>Short Wait Times</a:t>
            </a:r>
          </a:p>
        </p:txBody>
      </p:sp>
      <p:cxnSp>
        <p:nvCxnSpPr>
          <p:cNvPr id="4" name="Straight Connector 4">
            <a:extLst>
              <a:ext uri="{FF2B5EF4-FFF2-40B4-BE49-F238E27FC236}">
                <a16:creationId xmlns:a16="http://schemas.microsoft.com/office/drawing/2014/main" id="{19005EEE-35A4-41CD-B517-F971EC207222}"/>
              </a:ext>
            </a:extLst>
          </p:cNvPr>
          <p:cNvCxnSpPr/>
          <p:nvPr/>
        </p:nvCxnSpPr>
        <p:spPr>
          <a:xfrm>
            <a:off x="20743" y="1572885"/>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Rechteck 35">
            <a:extLst>
              <a:ext uri="{FF2B5EF4-FFF2-40B4-BE49-F238E27FC236}">
                <a16:creationId xmlns:a16="http://schemas.microsoft.com/office/drawing/2014/main" id="{731FE123-02E8-4B9B-95A2-1D46DA7BB75B}"/>
              </a:ext>
            </a:extLst>
          </p:cNvPr>
          <p:cNvSpPr/>
          <p:nvPr/>
        </p:nvSpPr>
        <p:spPr>
          <a:xfrm>
            <a:off x="5992713" y="1805214"/>
            <a:ext cx="5924549" cy="4001265"/>
          </a:xfrm>
          <a:prstGeom prst="rect">
            <a:avLst/>
          </a:prstGeom>
          <a:noFill/>
        </p:spPr>
        <p:txBody>
          <a:bodyPr wrap="square" lIns="72000" bIns="180000">
            <a:spAutoFit/>
          </a:bodyPr>
          <a:lstStyle/>
          <a:p>
            <a:pPr marL="357188" indent="-271463">
              <a:lnSpc>
                <a:spcPct val="90000"/>
              </a:lnSpc>
              <a:spcBef>
                <a:spcPts val="1200"/>
              </a:spcBef>
              <a:buClr>
                <a:srgbClr val="0070C0"/>
              </a:buClr>
              <a:buFont typeface="Wingdings" pitchFamily="2" charset="2"/>
              <a:buChar char="§"/>
            </a:pPr>
            <a:endParaRPr lang="en-US" sz="1200" dirty="0">
              <a:solidFill>
                <a:srgbClr val="79151A"/>
              </a:solidFill>
            </a:endParaRPr>
          </a:p>
          <a:p>
            <a:pPr marL="357188" indent="-271463">
              <a:lnSpc>
                <a:spcPct val="90000"/>
              </a:lnSpc>
              <a:spcBef>
                <a:spcPts val="1200"/>
              </a:spcBef>
              <a:buClr>
                <a:srgbClr val="0070C0"/>
              </a:buClr>
              <a:buFont typeface="Wingdings" pitchFamily="2" charset="2"/>
              <a:buChar char="§"/>
            </a:pPr>
            <a:r>
              <a:rPr lang="en-US" sz="2400" dirty="0">
                <a:solidFill>
                  <a:srgbClr val="79151A"/>
                </a:solidFill>
              </a:rPr>
              <a:t>2006 China Liver Transplant Registry report: more than 25% of liver transplant cases were emergency transplants </a:t>
            </a:r>
            <a:r>
              <a:rPr lang="en-CA" altLang="zh-CN" sz="2400" dirty="0">
                <a:solidFill>
                  <a:srgbClr val="79151A"/>
                </a:solidFill>
              </a:rPr>
              <a:t>for patients who required a transplant operation within 72 hours</a:t>
            </a:r>
            <a:endParaRPr lang="en-CA" sz="2400" dirty="0">
              <a:solidFill>
                <a:srgbClr val="79151A"/>
              </a:solidFill>
            </a:endParaRPr>
          </a:p>
          <a:p>
            <a:pPr marL="357188" indent="-271463">
              <a:lnSpc>
                <a:spcPct val="90000"/>
              </a:lnSpc>
              <a:spcBef>
                <a:spcPts val="1800"/>
              </a:spcBef>
              <a:buClr>
                <a:srgbClr val="0070C0"/>
              </a:buClr>
              <a:buFont typeface="Wingdings" pitchFamily="2" charset="2"/>
              <a:buChar char="§"/>
            </a:pPr>
            <a:r>
              <a:rPr lang="en-CA" sz="2400" dirty="0">
                <a:solidFill>
                  <a:srgbClr val="79151A"/>
                </a:solidFill>
              </a:rPr>
              <a:t>2003-2006, Shanghai </a:t>
            </a:r>
            <a:r>
              <a:rPr lang="en-CA" sz="2400" dirty="0" err="1">
                <a:solidFill>
                  <a:srgbClr val="79151A"/>
                </a:solidFill>
              </a:rPr>
              <a:t>Changzheng</a:t>
            </a:r>
            <a:r>
              <a:rPr lang="en-CA" sz="2400" dirty="0">
                <a:solidFill>
                  <a:srgbClr val="79151A"/>
                </a:solidFill>
              </a:rPr>
              <a:t> Hospital claimed to perform 120 emergency liver transplants</a:t>
            </a:r>
          </a:p>
          <a:p>
            <a:pPr marL="85725">
              <a:lnSpc>
                <a:spcPct val="90000"/>
              </a:lnSpc>
              <a:spcBef>
                <a:spcPts val="1800"/>
              </a:spcBef>
              <a:buClr>
                <a:srgbClr val="0070C0"/>
              </a:buClr>
            </a:pPr>
            <a:endParaRPr lang="en-US" sz="2400" dirty="0">
              <a:solidFill>
                <a:srgbClr val="79151A"/>
              </a:solidFill>
            </a:endParaRPr>
          </a:p>
        </p:txBody>
      </p:sp>
      <p:sp>
        <p:nvSpPr>
          <p:cNvPr id="7" name="Rechteck 35">
            <a:extLst>
              <a:ext uri="{FF2B5EF4-FFF2-40B4-BE49-F238E27FC236}">
                <a16:creationId xmlns:a16="http://schemas.microsoft.com/office/drawing/2014/main" id="{C5796CF1-C3A0-40FA-8B4C-FEA745B6A5F2}"/>
              </a:ext>
            </a:extLst>
          </p:cNvPr>
          <p:cNvSpPr/>
          <p:nvPr/>
        </p:nvSpPr>
        <p:spPr>
          <a:xfrm>
            <a:off x="5992713" y="4980393"/>
            <a:ext cx="5773405" cy="1877607"/>
          </a:xfrm>
          <a:prstGeom prst="rect">
            <a:avLst/>
          </a:prstGeom>
          <a:noFill/>
        </p:spPr>
        <p:txBody>
          <a:bodyPr wrap="square" lIns="72000" bIns="180000">
            <a:spAutoFit/>
          </a:bodyPr>
          <a:lstStyle/>
          <a:p>
            <a:pPr marL="357188" indent="-271463">
              <a:lnSpc>
                <a:spcPct val="90000"/>
              </a:lnSpc>
              <a:spcBef>
                <a:spcPts val="1200"/>
              </a:spcBef>
              <a:buClr>
                <a:srgbClr val="0070C0"/>
              </a:buClr>
              <a:buFont typeface="Wingdings" pitchFamily="2" charset="2"/>
              <a:buChar char="§"/>
            </a:pPr>
            <a:endParaRPr lang="en-US" sz="1200" dirty="0">
              <a:solidFill>
                <a:srgbClr val="79151A"/>
              </a:solidFill>
            </a:endParaRPr>
          </a:p>
          <a:p>
            <a:pPr marL="357188" indent="-271463">
              <a:lnSpc>
                <a:spcPct val="90000"/>
              </a:lnSpc>
              <a:spcBef>
                <a:spcPts val="1200"/>
              </a:spcBef>
              <a:buClr>
                <a:srgbClr val="0070C0"/>
              </a:buClr>
              <a:buFont typeface="Wingdings" pitchFamily="2" charset="2"/>
              <a:buChar char="§"/>
            </a:pPr>
            <a:r>
              <a:rPr lang="en-US" altLang="zh-CN" sz="2400" dirty="0">
                <a:solidFill>
                  <a:srgbClr val="79151A"/>
                </a:solidFill>
              </a:rPr>
              <a:t>In October 2017, a</a:t>
            </a:r>
            <a:r>
              <a:rPr lang="en-US" sz="2400" dirty="0">
                <a:solidFill>
                  <a:srgbClr val="79151A"/>
                </a:solidFill>
              </a:rPr>
              <a:t> hospital quoted wait times of just days or weeks, with patients receiving expedited surgeries if additional monetary "donations" were made</a:t>
            </a:r>
          </a:p>
        </p:txBody>
      </p:sp>
    </p:spTree>
    <p:extLst>
      <p:ext uri="{BB962C8B-B14F-4D97-AF65-F5344CB8AC3E}">
        <p14:creationId xmlns:p14="http://schemas.microsoft.com/office/powerpoint/2010/main" val="3017041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D1E3-97CB-4CB8-8B70-E200EB9105CB}"/>
              </a:ext>
            </a:extLst>
          </p:cNvPr>
          <p:cNvSpPr>
            <a:spLocks noGrp="1"/>
          </p:cNvSpPr>
          <p:nvPr>
            <p:ph type="title"/>
          </p:nvPr>
        </p:nvSpPr>
        <p:spPr>
          <a:xfrm>
            <a:off x="1303867" y="333484"/>
            <a:ext cx="5593740" cy="1372235"/>
          </a:xfrm>
        </p:spPr>
        <p:txBody>
          <a:bodyPr>
            <a:normAutofit/>
          </a:bodyPr>
          <a:lstStyle/>
          <a:p>
            <a:r>
              <a:rPr lang="en-US" sz="3600" b="1" dirty="0">
                <a:solidFill>
                  <a:srgbClr val="701710"/>
                </a:solidFill>
                <a:latin typeface="+mn-lt"/>
                <a:ea typeface="DengXian Light" panose="02010600030101010101" pitchFamily="2" charset="-122"/>
                <a:cs typeface="Times New Roman" panose="02020603050405020304" pitchFamily="18" charset="0"/>
              </a:rPr>
              <a:t>Volume Scenario</a:t>
            </a:r>
            <a:endParaRPr lang="en-US" sz="3600" b="1" dirty="0">
              <a:latin typeface="+mn-lt"/>
            </a:endParaRPr>
          </a:p>
        </p:txBody>
      </p:sp>
      <p:graphicFrame>
        <p:nvGraphicFramePr>
          <p:cNvPr id="4" name="Table 3"/>
          <p:cNvGraphicFramePr>
            <a:graphicFrameLocks noGrp="1"/>
          </p:cNvGraphicFramePr>
          <p:nvPr/>
        </p:nvGraphicFramePr>
        <p:xfrm>
          <a:off x="362390" y="2954424"/>
          <a:ext cx="11500768" cy="3211370"/>
        </p:xfrm>
        <a:graphic>
          <a:graphicData uri="http://schemas.openxmlformats.org/drawingml/2006/table">
            <a:tbl>
              <a:tblPr firstRow="1" firstCol="1" bandRow="1">
                <a:tableStyleId>{F5AB1C69-6EDB-4FF4-983F-18BD219EF322}</a:tableStyleId>
              </a:tblPr>
              <a:tblGrid>
                <a:gridCol w="2167743">
                  <a:extLst>
                    <a:ext uri="{9D8B030D-6E8A-4147-A177-3AD203B41FA5}">
                      <a16:colId xmlns:a16="http://schemas.microsoft.com/office/drawing/2014/main" val="2486144714"/>
                    </a:ext>
                  </a:extLst>
                </a:gridCol>
                <a:gridCol w="1596600">
                  <a:extLst>
                    <a:ext uri="{9D8B030D-6E8A-4147-A177-3AD203B41FA5}">
                      <a16:colId xmlns:a16="http://schemas.microsoft.com/office/drawing/2014/main" val="3598936897"/>
                    </a:ext>
                  </a:extLst>
                </a:gridCol>
                <a:gridCol w="1830249">
                  <a:extLst>
                    <a:ext uri="{9D8B030D-6E8A-4147-A177-3AD203B41FA5}">
                      <a16:colId xmlns:a16="http://schemas.microsoft.com/office/drawing/2014/main" val="3860676221"/>
                    </a:ext>
                  </a:extLst>
                </a:gridCol>
                <a:gridCol w="1518717">
                  <a:extLst>
                    <a:ext uri="{9D8B030D-6E8A-4147-A177-3AD203B41FA5}">
                      <a16:colId xmlns:a16="http://schemas.microsoft.com/office/drawing/2014/main" val="2321836417"/>
                    </a:ext>
                  </a:extLst>
                </a:gridCol>
                <a:gridCol w="1517742">
                  <a:extLst>
                    <a:ext uri="{9D8B030D-6E8A-4147-A177-3AD203B41FA5}">
                      <a16:colId xmlns:a16="http://schemas.microsoft.com/office/drawing/2014/main" val="3715592206"/>
                    </a:ext>
                  </a:extLst>
                </a:gridCol>
                <a:gridCol w="1024759">
                  <a:extLst>
                    <a:ext uri="{9D8B030D-6E8A-4147-A177-3AD203B41FA5}">
                      <a16:colId xmlns:a16="http://schemas.microsoft.com/office/drawing/2014/main" val="2667349158"/>
                    </a:ext>
                  </a:extLst>
                </a:gridCol>
                <a:gridCol w="1844958">
                  <a:extLst>
                    <a:ext uri="{9D8B030D-6E8A-4147-A177-3AD203B41FA5}">
                      <a16:colId xmlns:a16="http://schemas.microsoft.com/office/drawing/2014/main" val="2810334383"/>
                    </a:ext>
                  </a:extLst>
                </a:gridCol>
              </a:tblGrid>
              <a:tr h="1140056">
                <a:tc>
                  <a:txBody>
                    <a:bodyPr/>
                    <a:lstStyle/>
                    <a:p>
                      <a:pPr marL="0" marR="0" algn="ctr">
                        <a:lnSpc>
                          <a:spcPct val="115000"/>
                        </a:lnSpc>
                        <a:spcBef>
                          <a:spcPts val="0"/>
                        </a:spcBef>
                        <a:spcAft>
                          <a:spcPts val="0"/>
                        </a:spcAft>
                      </a:pPr>
                      <a:r>
                        <a:rPr lang="en-US" sz="2500" dirty="0">
                          <a:effectLst/>
                        </a:rPr>
                        <a:t>Permit Type</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80000"/>
                        </a:lnSpc>
                        <a:spcBef>
                          <a:spcPts val="0"/>
                        </a:spcBef>
                        <a:spcAft>
                          <a:spcPts val="0"/>
                        </a:spcAft>
                      </a:pPr>
                      <a:r>
                        <a:rPr lang="en-US" sz="2500" dirty="0">
                          <a:effectLst/>
                        </a:rPr>
                        <a:t>Minimum Beds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(1)</a:t>
                      </a:r>
                    </a:p>
                  </a:txBody>
                  <a:tcPr marL="130419" marR="130419" marT="0" marB="0" anchor="ctr"/>
                </a:tc>
                <a:tc>
                  <a:txBody>
                    <a:bodyPr/>
                    <a:lstStyle/>
                    <a:p>
                      <a:pPr marL="0" marR="0" algn="ctr">
                        <a:lnSpc>
                          <a:spcPct val="80000"/>
                        </a:lnSpc>
                        <a:spcBef>
                          <a:spcPts val="0"/>
                        </a:spcBef>
                        <a:spcAft>
                          <a:spcPts val="0"/>
                        </a:spcAft>
                      </a:pPr>
                      <a:r>
                        <a:rPr lang="en-US" sz="2500" dirty="0">
                          <a:effectLst/>
                        </a:rPr>
                        <a:t>Annual Transplants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(2)</a:t>
                      </a:r>
                    </a:p>
                  </a:txBody>
                  <a:tcPr marL="130419" marR="130419" marT="0" marB="0" anchor="ctr"/>
                </a:tc>
                <a:tc>
                  <a:txBody>
                    <a:bodyPr/>
                    <a:lstStyle/>
                    <a:p>
                      <a:pPr marL="0" marR="0" algn="ctr">
                        <a:lnSpc>
                          <a:spcPct val="80000"/>
                        </a:lnSpc>
                        <a:spcBef>
                          <a:spcPts val="0"/>
                        </a:spcBef>
                        <a:spcAft>
                          <a:spcPts val="0"/>
                        </a:spcAft>
                      </a:pPr>
                      <a:r>
                        <a:rPr lang="en-US" sz="2500" dirty="0">
                          <a:effectLst/>
                        </a:rPr>
                        <a:t>Hospitals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500" dirty="0">
                          <a:effectLst/>
                        </a:rPr>
                        <a:t>(3)</a:t>
                      </a:r>
                    </a:p>
                  </a:txBody>
                  <a:tcPr marL="130419" marR="130419" marT="0" marB="0" anchor="ctr"/>
                </a:tc>
                <a:tc>
                  <a:txBody>
                    <a:bodyPr/>
                    <a:lstStyle/>
                    <a:p>
                      <a:pPr marL="0" marR="0" algn="ctr">
                        <a:lnSpc>
                          <a:spcPct val="80000"/>
                        </a:lnSpc>
                        <a:spcBef>
                          <a:spcPts val="0"/>
                        </a:spcBef>
                        <a:spcAft>
                          <a:spcPts val="0"/>
                        </a:spcAft>
                      </a:pPr>
                      <a:r>
                        <a:rPr lang="en-US" sz="2500" dirty="0">
                          <a:effectLst/>
                        </a:rPr>
                        <a:t>Annual Subtotal</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(4)</a:t>
                      </a:r>
                    </a:p>
                  </a:txBody>
                  <a:tcPr marL="130419" marR="130419" marT="0" marB="0" anchor="ctr"/>
                </a:tc>
                <a:tc>
                  <a:txBody>
                    <a:bodyPr/>
                    <a:lstStyle/>
                    <a:p>
                      <a:pPr marL="0" marR="0" algn="ctr">
                        <a:lnSpc>
                          <a:spcPct val="80000"/>
                        </a:lnSpc>
                        <a:spcBef>
                          <a:spcPts val="0"/>
                        </a:spcBef>
                        <a:spcAft>
                          <a:spcPts val="0"/>
                        </a:spcAft>
                      </a:pPr>
                      <a:endParaRPr lang="en-US" sz="2600" dirty="0">
                        <a:effectLst/>
                      </a:endParaRPr>
                    </a:p>
                    <a:p>
                      <a:pPr marL="0" marR="0" algn="ctr">
                        <a:lnSpc>
                          <a:spcPct val="80000"/>
                        </a:lnSpc>
                        <a:spcBef>
                          <a:spcPts val="0"/>
                        </a:spcBef>
                        <a:spcAft>
                          <a:spcPts val="0"/>
                        </a:spcAft>
                      </a:pPr>
                      <a:r>
                        <a:rPr lang="en-US" sz="2500" dirty="0">
                          <a:effectLst/>
                        </a:rPr>
                        <a:t>Years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(5)</a:t>
                      </a:r>
                      <a:endParaRPr lang="en-US" altLang="zh-CN" sz="24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lang="en-US" altLang="zh-CN" sz="2600" dirty="0">
                        <a:effectLst/>
                      </a:endParaRPr>
                    </a:p>
                  </a:txBody>
                  <a:tcPr marL="130419" marR="130419" marT="0" marB="0" anchor="ctr"/>
                </a:tc>
                <a:tc>
                  <a:txBody>
                    <a:bodyPr/>
                    <a:lstStyle/>
                    <a:p>
                      <a:pPr marL="0" marR="0" algn="ctr">
                        <a:lnSpc>
                          <a:spcPct val="80000"/>
                        </a:lnSpc>
                        <a:spcBef>
                          <a:spcPts val="0"/>
                        </a:spcBef>
                        <a:spcAft>
                          <a:spcPts val="0"/>
                        </a:spcAft>
                      </a:pPr>
                      <a:r>
                        <a:rPr lang="en-US" sz="2500" dirty="0">
                          <a:effectLst/>
                        </a:rPr>
                        <a:t>Total Transplants</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2400" dirty="0">
                          <a:effectLst/>
                        </a:rPr>
                        <a:t>(6)</a:t>
                      </a:r>
                    </a:p>
                  </a:txBody>
                  <a:tcPr marL="130419" marR="130419" marT="0" marB="0" anchor="ctr"/>
                </a:tc>
                <a:extLst>
                  <a:ext uri="{0D108BD9-81ED-4DB2-BD59-A6C34878D82A}">
                    <a16:rowId xmlns:a16="http://schemas.microsoft.com/office/drawing/2014/main" val="2349046447"/>
                  </a:ext>
                </a:extLst>
              </a:tr>
              <a:tr h="494582">
                <a:tc>
                  <a:txBody>
                    <a:bodyPr/>
                    <a:lstStyle/>
                    <a:p>
                      <a:pPr marL="0" marR="0" algn="ctr">
                        <a:lnSpc>
                          <a:spcPct val="115000"/>
                        </a:lnSpc>
                        <a:spcBef>
                          <a:spcPts val="0"/>
                        </a:spcBef>
                        <a:spcAft>
                          <a:spcPts val="0"/>
                        </a:spcAft>
                      </a:pPr>
                      <a:r>
                        <a:rPr lang="en-US" sz="2500" dirty="0">
                          <a:effectLst/>
                        </a:rPr>
                        <a:t>Liver  </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25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21</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6,300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15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94,500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extLst>
                  <a:ext uri="{0D108BD9-81ED-4DB2-BD59-A6C34878D82A}">
                    <a16:rowId xmlns:a16="http://schemas.microsoft.com/office/drawing/2014/main" val="2077204784"/>
                  </a:ext>
                </a:extLst>
              </a:tr>
              <a:tr h="494582">
                <a:tc>
                  <a:txBody>
                    <a:bodyPr/>
                    <a:lstStyle/>
                    <a:p>
                      <a:pPr marL="0" marR="0" algn="ctr">
                        <a:lnSpc>
                          <a:spcPct val="115000"/>
                        </a:lnSpc>
                        <a:spcBef>
                          <a:spcPts val="0"/>
                        </a:spcBef>
                        <a:spcAft>
                          <a:spcPts val="0"/>
                        </a:spcAft>
                      </a:pPr>
                      <a:r>
                        <a:rPr lang="en-US" sz="2500" dirty="0">
                          <a:effectLst/>
                        </a:rPr>
                        <a:t>Kidney  </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360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65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23,400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15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351,000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extLst>
                  <a:ext uri="{0D108BD9-81ED-4DB2-BD59-A6C34878D82A}">
                    <a16:rowId xmlns:a16="http://schemas.microsoft.com/office/drawing/2014/main" val="15680780"/>
                  </a:ext>
                </a:extLst>
              </a:tr>
              <a:tr h="488358">
                <a:tc>
                  <a:txBody>
                    <a:bodyPr/>
                    <a:lstStyle/>
                    <a:p>
                      <a:pPr marL="0" marR="0" algn="ctr">
                        <a:lnSpc>
                          <a:spcPct val="115000"/>
                        </a:lnSpc>
                        <a:spcBef>
                          <a:spcPts val="0"/>
                        </a:spcBef>
                        <a:spcAft>
                          <a:spcPts val="0"/>
                        </a:spcAft>
                      </a:pPr>
                      <a:r>
                        <a:rPr lang="en-US" sz="2500" dirty="0">
                          <a:effectLst/>
                        </a:rPr>
                        <a:t>Liver &amp; Kidney</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55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660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60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39,600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ct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15</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594,000</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extLst>
                  <a:ext uri="{0D108BD9-81ED-4DB2-BD59-A6C34878D82A}">
                    <a16:rowId xmlns:a16="http://schemas.microsoft.com/office/drawing/2014/main" val="435527580"/>
                  </a:ext>
                </a:extLst>
              </a:tr>
              <a:tr h="494582">
                <a:tc>
                  <a:txBody>
                    <a:bodyPr/>
                    <a:lstStyle/>
                    <a:p>
                      <a:pPr marL="0" marR="0" algn="ctr">
                        <a:lnSpc>
                          <a:spcPct val="115000"/>
                        </a:lnSpc>
                        <a:spcBef>
                          <a:spcPts val="0"/>
                        </a:spcBef>
                        <a:spcAft>
                          <a:spcPts val="0"/>
                        </a:spcAft>
                      </a:pPr>
                      <a:r>
                        <a:rPr lang="en-US" sz="2500" dirty="0">
                          <a:effectLst/>
                        </a:rPr>
                        <a:t>Total  </a:t>
                      </a:r>
                      <a:endParaRPr lang="en-US" sz="25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a:txBody>
                  <a:tcPr marL="130419" marR="130419" marT="0" marB="0" anchor="ctr"/>
                </a:tc>
                <a:tc gridSpan="2">
                  <a:txBody>
                    <a:bodyPr/>
                    <a:lstStyle/>
                    <a:p>
                      <a:pPr marL="0" marR="0" algn="r">
                        <a:lnSpc>
                          <a:spcPct val="115000"/>
                        </a:lnSpc>
                        <a:spcBef>
                          <a:spcPts val="0"/>
                        </a:spcBef>
                        <a:spcAft>
                          <a:spcPts val="0"/>
                        </a:spcAft>
                      </a:pPr>
                      <a:r>
                        <a:rPr lang="en-US" sz="2800" b="0" dirty="0">
                          <a:solidFill>
                            <a:schemeClr val="tx1">
                              <a:lumMod val="75000"/>
                              <a:lumOff val="25000"/>
                            </a:schemeClr>
                          </a:solidFill>
                          <a:effectLst/>
                          <a:latin typeface="Gotham Narrow Book" pitchFamily="50" charset="0"/>
                        </a:rPr>
                        <a:t> </a:t>
                      </a:r>
                      <a:endParaRPr lang="en-US" sz="2800" b="0" dirty="0">
                        <a:solidFill>
                          <a:schemeClr val="tx1">
                            <a:lumMod val="75000"/>
                            <a:lumOff val="25000"/>
                          </a:schemeClr>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tc>
                <a:tc hMerge="1">
                  <a:txBody>
                    <a:bodyPr/>
                    <a:lstStyle/>
                    <a:p>
                      <a:endParaRPr lang="en-US"/>
                    </a:p>
                  </a:txBody>
                  <a:tcPr/>
                </a:tc>
                <a:tc>
                  <a:txBody>
                    <a:bodyPr/>
                    <a:lstStyle/>
                    <a:p>
                      <a:pPr marL="0" marR="0" algn="ctr">
                        <a:lnSpc>
                          <a:spcPct val="115000"/>
                        </a:lnSpc>
                        <a:spcBef>
                          <a:spcPts val="0"/>
                        </a:spcBef>
                        <a:spcAft>
                          <a:spcPts val="0"/>
                        </a:spcAft>
                      </a:pPr>
                      <a:r>
                        <a:rPr lang="en-US" sz="2800" b="0" dirty="0">
                          <a:solidFill>
                            <a:srgbClr val="800000"/>
                          </a:solidFill>
                          <a:effectLst/>
                          <a:latin typeface="Gotham Narrow Book" pitchFamily="50" charset="0"/>
                        </a:rPr>
                        <a:t>146</a:t>
                      </a:r>
                      <a:endParaRPr lang="en-US" sz="2800" b="0" dirty="0">
                        <a:solidFill>
                          <a:srgbClr val="800000"/>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tc>
                  <a:txBody>
                    <a:bodyPr/>
                    <a:lstStyle/>
                    <a:p>
                      <a:pPr marL="0" marR="0" algn="r">
                        <a:lnSpc>
                          <a:spcPct val="115000"/>
                        </a:lnSpc>
                        <a:spcBef>
                          <a:spcPts val="0"/>
                        </a:spcBef>
                        <a:spcAft>
                          <a:spcPts val="0"/>
                        </a:spcAft>
                      </a:pPr>
                      <a:r>
                        <a:rPr lang="en-US" sz="2800" b="0" dirty="0">
                          <a:solidFill>
                            <a:srgbClr val="800000"/>
                          </a:solidFill>
                          <a:effectLst/>
                          <a:latin typeface="Gotham Narrow Book" pitchFamily="50" charset="0"/>
                          <a:ea typeface="SimSun" panose="02010600030101010101" pitchFamily="2" charset="-122"/>
                          <a:cs typeface="Times New Roman" panose="02020603050405020304" pitchFamily="18" charset="0"/>
                        </a:rPr>
                        <a:t>69,300</a:t>
                      </a:r>
                    </a:p>
                  </a:txBody>
                  <a:tcPr marL="130419" marR="130419" marT="0" marB="0" anchor="ctr"/>
                </a:tc>
                <a:tc>
                  <a:txBody>
                    <a:bodyPr/>
                    <a:lstStyle/>
                    <a:p>
                      <a:endParaRPr lang="en-US" dirty="0"/>
                    </a:p>
                  </a:txBody>
                  <a:tcPr marL="130419" marR="130419" marT="0" marB="0" anchor="ct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2800" b="0" dirty="0">
                          <a:solidFill>
                            <a:srgbClr val="800000"/>
                          </a:solidFill>
                          <a:effectLst/>
                          <a:latin typeface="Gotham Narrow Book" pitchFamily="50" charset="0"/>
                        </a:rPr>
                        <a:t>1,039,500</a:t>
                      </a:r>
                      <a:endParaRPr lang="en-US" sz="2800" b="0" dirty="0">
                        <a:solidFill>
                          <a:srgbClr val="800000"/>
                        </a:solidFill>
                        <a:effectLst/>
                        <a:latin typeface="Gotham Narrow Book" pitchFamily="50" charset="0"/>
                        <a:ea typeface="SimSun" panose="02010600030101010101" pitchFamily="2" charset="-122"/>
                        <a:cs typeface="Times New Roman" panose="02020603050405020304" pitchFamily="18" charset="0"/>
                      </a:endParaRPr>
                    </a:p>
                  </a:txBody>
                  <a:tcPr marL="130419" marR="130419" marT="0" marB="0" anchor="ctr"/>
                </a:tc>
                <a:extLst>
                  <a:ext uri="{0D108BD9-81ED-4DB2-BD59-A6C34878D82A}">
                    <a16:rowId xmlns:a16="http://schemas.microsoft.com/office/drawing/2014/main" val="2677866546"/>
                  </a:ext>
                </a:extLst>
              </a:tr>
            </a:tbl>
          </a:graphicData>
        </a:graphic>
      </p:graphicFrame>
      <p:cxnSp>
        <p:nvCxnSpPr>
          <p:cNvPr id="5" name="Straight Connector 4">
            <a:extLst>
              <a:ext uri="{FF2B5EF4-FFF2-40B4-BE49-F238E27FC236}">
                <a16:creationId xmlns:a16="http://schemas.microsoft.com/office/drawing/2014/main" id="{775B6EA6-470D-43CE-A835-A98AA6445032}"/>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02BC2BB-3643-4909-935F-0CA482E76EEE}"/>
              </a:ext>
            </a:extLst>
          </p:cNvPr>
          <p:cNvSpPr txBox="1">
            <a:spLocks/>
          </p:cNvSpPr>
          <p:nvPr/>
        </p:nvSpPr>
        <p:spPr>
          <a:xfrm>
            <a:off x="683073" y="859948"/>
            <a:ext cx="11101477" cy="2744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ts val="3600"/>
              </a:lnSpc>
              <a:spcBef>
                <a:spcPts val="0"/>
              </a:spcBef>
            </a:pPr>
            <a:r>
              <a:rPr lang="en-US" sz="2600" dirty="0">
                <a:solidFill>
                  <a:srgbClr val="701710"/>
                </a:solidFill>
                <a:latin typeface="+mn-lt"/>
              </a:rPr>
              <a:t>Liver and Kidney Transplant Capacity of the 146 Approved Hospitals</a:t>
            </a:r>
          </a:p>
          <a:p>
            <a:pPr>
              <a:lnSpc>
                <a:spcPts val="3600"/>
              </a:lnSpc>
              <a:spcBef>
                <a:spcPts val="0"/>
              </a:spcBef>
            </a:pPr>
            <a:r>
              <a:rPr lang="en-US" sz="2600" dirty="0">
                <a:solidFill>
                  <a:srgbClr val="701710"/>
                </a:solidFill>
                <a:latin typeface="+mn-lt"/>
              </a:rPr>
              <a:t>Based on the Ministry of Health’s Minimum Transplant Bed Count Requirements</a:t>
            </a:r>
            <a:endParaRPr lang="en-US" sz="2600" dirty="0">
              <a:latin typeface="+mn-lt"/>
            </a:endParaRPr>
          </a:p>
        </p:txBody>
      </p:sp>
      <p:sp>
        <p:nvSpPr>
          <p:cNvPr id="9" name="Title 1">
            <a:extLst>
              <a:ext uri="{FF2B5EF4-FFF2-40B4-BE49-F238E27FC236}">
                <a16:creationId xmlns:a16="http://schemas.microsoft.com/office/drawing/2014/main" id="{42F1D175-557C-4821-8383-B46A497BD375}"/>
              </a:ext>
            </a:extLst>
          </p:cNvPr>
          <p:cNvSpPr txBox="1">
            <a:spLocks/>
          </p:cNvSpPr>
          <p:nvPr/>
        </p:nvSpPr>
        <p:spPr>
          <a:xfrm>
            <a:off x="600190" y="6063916"/>
            <a:ext cx="12184063" cy="850229"/>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gn="r">
              <a:lnSpc>
                <a:spcPts val="3600"/>
              </a:lnSpc>
              <a:spcBef>
                <a:spcPts val="0"/>
              </a:spcBef>
            </a:pPr>
            <a:r>
              <a:rPr lang="en-US" sz="5100" dirty="0">
                <a:solidFill>
                  <a:schemeClr val="tx1">
                    <a:lumMod val="95000"/>
                    <a:lumOff val="5000"/>
                  </a:schemeClr>
                </a:solidFill>
                <a:latin typeface="+mn-lt"/>
              </a:rPr>
              <a:t>   </a:t>
            </a:r>
            <a:r>
              <a:rPr lang="en-US" sz="6000" dirty="0">
                <a:solidFill>
                  <a:schemeClr val="tx1">
                    <a:lumMod val="95000"/>
                    <a:lumOff val="5000"/>
                  </a:schemeClr>
                </a:solidFill>
                <a:latin typeface="+mn-lt"/>
              </a:rPr>
              <a:t>(2) = (1) * 12  (one month hospitalization period)	     (4) = (2) * (3)        (6) = (4) * (5</a:t>
            </a:r>
            <a:r>
              <a:rPr lang="en-US" sz="5100" dirty="0">
                <a:solidFill>
                  <a:schemeClr val="tx1">
                    <a:lumMod val="95000"/>
                    <a:lumOff val="5000"/>
                  </a:schemeClr>
                </a:solidFill>
                <a:latin typeface="+mn-lt"/>
              </a:rPr>
              <a:t>)	</a:t>
            </a:r>
            <a:r>
              <a:rPr lang="en-US" sz="2600" dirty="0">
                <a:solidFill>
                  <a:srgbClr val="701710"/>
                </a:solidFill>
                <a:latin typeface="+mn-lt"/>
              </a:rPr>
              <a:t>	</a:t>
            </a:r>
            <a:endParaRPr lang="en-US" sz="2600" dirty="0">
              <a:latin typeface="+mn-lt"/>
            </a:endParaRPr>
          </a:p>
        </p:txBody>
      </p:sp>
    </p:spTree>
    <p:extLst>
      <p:ext uri="{BB962C8B-B14F-4D97-AF65-F5344CB8AC3E}">
        <p14:creationId xmlns:p14="http://schemas.microsoft.com/office/powerpoint/2010/main" val="842299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8282C4-FA15-4475-9181-3F592902CD40}"/>
              </a:ext>
            </a:extLst>
          </p:cNvPr>
          <p:cNvSpPr>
            <a:spLocks noGrp="1"/>
          </p:cNvSpPr>
          <p:nvPr>
            <p:ph type="title"/>
          </p:nvPr>
        </p:nvSpPr>
        <p:spPr>
          <a:xfrm>
            <a:off x="730249" y="307617"/>
            <a:ext cx="10515600" cy="1325563"/>
          </a:xfrm>
        </p:spPr>
        <p:txBody>
          <a:bodyPr/>
          <a:lstStyle/>
          <a:p>
            <a:r>
              <a:rPr lang="en-US" altLang="zh-CN" sz="3600" b="1" dirty="0">
                <a:solidFill>
                  <a:srgbClr val="79151A"/>
                </a:solidFill>
                <a:latin typeface="+mn-lt"/>
              </a:rPr>
              <a:t>Scale:</a:t>
            </a:r>
            <a:r>
              <a:rPr lang="zh-CN" altLang="en-US" sz="3600" b="1" dirty="0">
                <a:solidFill>
                  <a:srgbClr val="79151A"/>
                </a:solidFill>
                <a:latin typeface="+mn-lt"/>
              </a:rPr>
              <a:t> </a:t>
            </a:r>
            <a:r>
              <a:rPr lang="en-US" sz="3600" b="1" dirty="0">
                <a:solidFill>
                  <a:srgbClr val="79151A"/>
                </a:solidFill>
                <a:latin typeface="+mn-lt"/>
              </a:rPr>
              <a:t>Case Studies</a:t>
            </a:r>
            <a:br>
              <a:rPr lang="en-US" sz="3600" dirty="0">
                <a:solidFill>
                  <a:srgbClr val="79151A"/>
                </a:solidFill>
              </a:rPr>
            </a:br>
            <a:endParaRPr lang="en-US" sz="3600" dirty="0">
              <a:solidFill>
                <a:srgbClr val="79151A"/>
              </a:solidFill>
            </a:endParaRPr>
          </a:p>
        </p:txBody>
      </p:sp>
      <p:sp>
        <p:nvSpPr>
          <p:cNvPr id="9" name="Rechteck 8">
            <a:extLst>
              <a:ext uri="{FF2B5EF4-FFF2-40B4-BE49-F238E27FC236}">
                <a16:creationId xmlns:a16="http://schemas.microsoft.com/office/drawing/2014/main" id="{E9ACC6FD-E79D-47D4-A8AA-51395DEFACEE}"/>
              </a:ext>
            </a:extLst>
          </p:cNvPr>
          <p:cNvSpPr/>
          <p:nvPr/>
        </p:nvSpPr>
        <p:spPr>
          <a:xfrm>
            <a:off x="702524" y="936330"/>
            <a:ext cx="6348062" cy="477054"/>
          </a:xfrm>
          <a:prstGeom prst="rect">
            <a:avLst/>
          </a:prstGeom>
        </p:spPr>
        <p:txBody>
          <a:bodyPr wrap="square">
            <a:spAutoFit/>
          </a:bodyPr>
          <a:lstStyle/>
          <a:p>
            <a:r>
              <a:rPr lang="nn-NO" altLang="zh-CN" sz="2400" b="1" dirty="0">
                <a:solidFill>
                  <a:srgbClr val="79151A"/>
                </a:solidFill>
              </a:rPr>
              <a:t>Tianjin </a:t>
            </a:r>
            <a:r>
              <a:rPr lang="nn-NO" sz="2400" b="1" dirty="0">
                <a:solidFill>
                  <a:srgbClr val="79151A"/>
                </a:solidFill>
              </a:rPr>
              <a:t>Oriental Organ Transplant Center </a:t>
            </a:r>
            <a:endParaRPr lang="en-US" sz="2400" b="1" dirty="0">
              <a:solidFill>
                <a:srgbClr val="79151A"/>
              </a:solidFill>
            </a:endParaRPr>
          </a:p>
        </p:txBody>
      </p:sp>
      <p:sp>
        <p:nvSpPr>
          <p:cNvPr id="11" name="Rechteck 10">
            <a:extLst>
              <a:ext uri="{FF2B5EF4-FFF2-40B4-BE49-F238E27FC236}">
                <a16:creationId xmlns:a16="http://schemas.microsoft.com/office/drawing/2014/main" id="{A2B0A21E-1617-4F68-83FF-CFBD3365286D}"/>
              </a:ext>
            </a:extLst>
          </p:cNvPr>
          <p:cNvSpPr/>
          <p:nvPr/>
        </p:nvSpPr>
        <p:spPr>
          <a:xfrm>
            <a:off x="357168" y="1909648"/>
            <a:ext cx="5952160" cy="4167295"/>
          </a:xfrm>
          <a:prstGeom prst="rect">
            <a:avLst/>
          </a:prstGeom>
        </p:spPr>
        <p:txBody>
          <a:bodyPr wrap="square">
            <a:spAutoFit/>
          </a:bodyPr>
          <a:lstStyle/>
          <a:p>
            <a:pPr marL="285750" indent="-285750">
              <a:lnSpc>
                <a:spcPct val="85000"/>
              </a:lnSpc>
              <a:spcBef>
                <a:spcPts val="600"/>
              </a:spcBef>
              <a:buFont typeface="Arial" panose="020B0604020202020204" pitchFamily="34" charset="0"/>
              <a:buChar char="•"/>
            </a:pPr>
            <a:r>
              <a:rPr lang="en-US" sz="2400" dirty="0"/>
              <a:t>The new building opened with 500 dedicated transplant beds in 2006.</a:t>
            </a:r>
          </a:p>
          <a:p>
            <a:pPr marL="285750" indent="-285750">
              <a:lnSpc>
                <a:spcPct val="85000"/>
              </a:lnSpc>
              <a:spcBef>
                <a:spcPts val="600"/>
              </a:spcBef>
              <a:buFont typeface="Arial" panose="020B0604020202020204" pitchFamily="34" charset="0"/>
              <a:buChar char="•"/>
            </a:pPr>
            <a:r>
              <a:rPr lang="en-US" sz="2400" dirty="0"/>
              <a:t>Bed utilization rate: 90% in 2009, 131% in 2013 before more beds were added.</a:t>
            </a:r>
          </a:p>
          <a:p>
            <a:pPr marL="285750" indent="-285750">
              <a:lnSpc>
                <a:spcPct val="85000"/>
              </a:lnSpc>
              <a:spcBef>
                <a:spcPts val="600"/>
              </a:spcBef>
              <a:buFont typeface="Arial" panose="020B0604020202020204" pitchFamily="34" charset="0"/>
              <a:buChar char="•"/>
            </a:pPr>
            <a:r>
              <a:rPr lang="en-US" sz="2400" dirty="0"/>
              <a:t>With 500 beds, 100% utilization rate, and an </a:t>
            </a:r>
            <a:r>
              <a:rPr lang="en-US" sz="2400" spc="-20" dirty="0"/>
              <a:t>average hospitalization time of 3 to 4 weeks</a:t>
            </a:r>
            <a:r>
              <a:rPr lang="en-US" sz="2400" dirty="0"/>
              <a:t>, it could have performed 6,000 to 8,000 transplants per year.</a:t>
            </a:r>
          </a:p>
          <a:p>
            <a:pPr marL="285750" indent="-285750">
              <a:lnSpc>
                <a:spcPct val="85000"/>
              </a:lnSpc>
              <a:spcBef>
                <a:spcPts val="600"/>
              </a:spcBef>
              <a:buFont typeface="Arial" panose="020B0604020202020204" pitchFamily="34" charset="0"/>
              <a:buChar char="•"/>
            </a:pPr>
            <a:r>
              <a:rPr lang="en-US" sz="2400" dirty="0"/>
              <a:t>2017 </a:t>
            </a:r>
            <a:r>
              <a:rPr lang="en-US" altLang="zh-CN" sz="2400" dirty="0"/>
              <a:t>onsite investigation shows </a:t>
            </a:r>
            <a:r>
              <a:rPr lang="en-US" sz="2400" dirty="0"/>
              <a:t>further expansion on its dedicated international transplant wards</a:t>
            </a:r>
          </a:p>
          <a:p>
            <a:pPr marL="285750" indent="-285750">
              <a:lnSpc>
                <a:spcPct val="85000"/>
              </a:lnSpc>
              <a:spcBef>
                <a:spcPts val="600"/>
              </a:spcBef>
              <a:buFont typeface="Arial" panose="020B0604020202020204" pitchFamily="34" charset="0"/>
              <a:buChar char="•"/>
            </a:pPr>
            <a:endParaRPr lang="en-US" sz="2400" dirty="0"/>
          </a:p>
        </p:txBody>
      </p:sp>
      <p:pic>
        <p:nvPicPr>
          <p:cNvPr id="8" name="Grafik 7">
            <a:extLst>
              <a:ext uri="{FF2B5EF4-FFF2-40B4-BE49-F238E27FC236}">
                <a16:creationId xmlns:a16="http://schemas.microsoft.com/office/drawing/2014/main" id="{D8841171-2D70-4952-B878-F43C9BCAE7D6}"/>
              </a:ext>
            </a:extLst>
          </p:cNvPr>
          <p:cNvPicPr>
            <a:picLocks noChangeAspect="1"/>
          </p:cNvPicPr>
          <p:nvPr/>
        </p:nvPicPr>
        <p:blipFill>
          <a:blip r:embed="rId3"/>
          <a:stretch>
            <a:fillRect/>
          </a:stretch>
        </p:blipFill>
        <p:spPr>
          <a:xfrm>
            <a:off x="6540375" y="1509821"/>
            <a:ext cx="5630881" cy="3945048"/>
          </a:xfrm>
          <a:prstGeom prst="rect">
            <a:avLst/>
          </a:prstGeom>
        </p:spPr>
      </p:pic>
      <p:sp>
        <p:nvSpPr>
          <p:cNvPr id="12" name="AutoShape 796">
            <a:extLst>
              <a:ext uri="{FF2B5EF4-FFF2-40B4-BE49-F238E27FC236}">
                <a16:creationId xmlns:a16="http://schemas.microsoft.com/office/drawing/2014/main" id="{73A230EC-7042-42C3-9291-ABA105E2828B}"/>
              </a:ext>
            </a:extLst>
          </p:cNvPr>
          <p:cNvSpPr>
            <a:spLocks noChangeArrowheads="1"/>
          </p:cNvSpPr>
          <p:nvPr/>
        </p:nvSpPr>
        <p:spPr bwMode="auto">
          <a:xfrm>
            <a:off x="587083" y="5707112"/>
            <a:ext cx="11555894" cy="973648"/>
          </a:xfrm>
          <a:prstGeom prst="roundRect">
            <a:avLst>
              <a:gd name="adj" fmla="val 10509"/>
            </a:avLst>
          </a:prstGeom>
          <a:noFill/>
          <a:ln w="9525">
            <a:noFill/>
            <a:round/>
            <a:headEnd/>
            <a:tailEnd/>
          </a:ln>
        </p:spPr>
        <p:txBody>
          <a:bodyPr lIns="190842" tIns="99238" rIns="190842" bIns="99238" anchor="t" anchorCtr="0"/>
          <a:lstStyle/>
          <a:p>
            <a:pPr marL="342900" lvl="0" indent="-342900" defTabSz="1938005">
              <a:buClr>
                <a:srgbClr val="EAEAEA"/>
              </a:buClr>
              <a:buFont typeface="Arial" panose="020B0604020202020204" pitchFamily="34" charset="0"/>
              <a:buChar char="•"/>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r>
              <a:rPr lang="en-US" sz="2400" b="1" kern="0" dirty="0">
                <a:solidFill>
                  <a:srgbClr val="79151A"/>
                </a:solidFill>
              </a:rPr>
              <a:t>China officially claimed between 10,000 to 15,000 transplants per year</a:t>
            </a:r>
          </a:p>
          <a:p>
            <a:pPr marL="342900" lvl="0" indent="-342900" defTabSz="1938005">
              <a:buClr>
                <a:srgbClr val="EAEAEA"/>
              </a:buClr>
              <a:buFont typeface="Arial" panose="020B0604020202020204" pitchFamily="34" charset="0"/>
              <a:buChar char="•"/>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r>
              <a:rPr lang="en-US" sz="2400" b="1" kern="0" dirty="0">
                <a:solidFill>
                  <a:srgbClr val="79151A"/>
                </a:solidFill>
              </a:rPr>
              <a:t>The U.S. averaged 6,000 to 8,000 liver transplants per year in the same period</a:t>
            </a:r>
            <a:endParaRPr kumimoji="0" lang="en-US" sz="2000" b="0" i="1" u="none" strike="noStrike" kern="0" cap="none" spc="0" normalizeH="0" baseline="0" noProof="0" dirty="0">
              <a:ln>
                <a:noFill/>
              </a:ln>
              <a:solidFill>
                <a:srgbClr val="003C76"/>
              </a:solidFill>
              <a:effectLst/>
              <a:uLnTx/>
              <a:uFillTx/>
            </a:endParaRPr>
          </a:p>
        </p:txBody>
      </p:sp>
      <p:cxnSp>
        <p:nvCxnSpPr>
          <p:cNvPr id="13" name="Straight Connector 4">
            <a:extLst>
              <a:ext uri="{FF2B5EF4-FFF2-40B4-BE49-F238E27FC236}">
                <a16:creationId xmlns:a16="http://schemas.microsoft.com/office/drawing/2014/main" id="{6E60B304-BB59-4336-AC12-01D4C7345E8E}"/>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67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1230200-774D-4F86-A707-8B1DBF334925}"/>
              </a:ext>
            </a:extLst>
          </p:cNvPr>
          <p:cNvSpPr txBox="1">
            <a:spLocks/>
          </p:cNvSpPr>
          <p:nvPr/>
        </p:nvSpPr>
        <p:spPr>
          <a:xfrm>
            <a:off x="4812523" y="2638697"/>
            <a:ext cx="7006615" cy="448056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solidFill>
                  <a:schemeClr val="tx1"/>
                </a:solidFill>
                <a:latin typeface="Avenir LT Std 65 Medium" panose="020B0603020203020204" pitchFamily="34" charset="0"/>
                <a:ea typeface="+mj-ea"/>
                <a:cs typeface="+mj-cs"/>
              </a:defRPr>
            </a:lvl1pPr>
          </a:lstStyle>
          <a:p>
            <a:pPr algn="l">
              <a:lnSpc>
                <a:spcPts val="3500"/>
              </a:lnSpc>
              <a:spcBef>
                <a:spcPts val="1200"/>
              </a:spcBef>
            </a:pPr>
            <a:r>
              <a:rPr lang="en-US" sz="2800" dirty="0">
                <a:latin typeface="+mj-lt"/>
              </a:rPr>
              <a:t>“Kidney transplantation is now a routine surgery. Almost all surgeons at our hospital can independently complete kidney transplants.” </a:t>
            </a:r>
          </a:p>
          <a:p>
            <a:pPr algn="r">
              <a:lnSpc>
                <a:spcPts val="3500"/>
              </a:lnSpc>
              <a:spcBef>
                <a:spcPts val="600"/>
              </a:spcBef>
              <a:spcAft>
                <a:spcPts val="1200"/>
              </a:spcAft>
            </a:pPr>
            <a:r>
              <a:rPr lang="en-US" sz="2400" b="0" i="1" dirty="0">
                <a:solidFill>
                  <a:srgbClr val="701710"/>
                </a:solidFill>
                <a:latin typeface="Gotham Narrow Medium" pitchFamily="50" charset="0"/>
              </a:rPr>
              <a:t>        —Yuan </a:t>
            </a:r>
            <a:r>
              <a:rPr lang="en-US" sz="2400" b="0" i="1" dirty="0" err="1">
                <a:solidFill>
                  <a:srgbClr val="701710"/>
                </a:solidFill>
                <a:latin typeface="Gotham Narrow Medium" pitchFamily="50" charset="0"/>
              </a:rPr>
              <a:t>Fangjun</a:t>
            </a:r>
            <a:r>
              <a:rPr lang="en-US" sz="2400" b="0" i="1" dirty="0">
                <a:solidFill>
                  <a:srgbClr val="701710"/>
                </a:solidFill>
                <a:latin typeface="Gotham Narrow Medium" pitchFamily="50" charset="0"/>
              </a:rPr>
              <a:t>, hospital vice president</a:t>
            </a:r>
          </a:p>
          <a:p>
            <a:pPr marL="457200" indent="-457200" algn="l">
              <a:lnSpc>
                <a:spcPts val="3000"/>
              </a:lnSpc>
              <a:spcBef>
                <a:spcPts val="1200"/>
              </a:spcBef>
              <a:buFont typeface="Arial" panose="020B0604020202020204" pitchFamily="34" charset="0"/>
              <a:buChar char="•"/>
            </a:pPr>
            <a:r>
              <a:rPr lang="en-US" sz="2600" b="0" dirty="0">
                <a:latin typeface="+mn-lt"/>
              </a:rPr>
              <a:t>10 surgical departments with 100+ surgeons</a:t>
            </a:r>
          </a:p>
          <a:p>
            <a:pPr marL="457200" indent="-457200" algn="l">
              <a:lnSpc>
                <a:spcPts val="3000"/>
              </a:lnSpc>
              <a:spcBef>
                <a:spcPts val="1200"/>
              </a:spcBef>
              <a:buFont typeface="Arial" panose="020B0604020202020204" pitchFamily="34" charset="0"/>
              <a:buChar char="•"/>
            </a:pPr>
            <a:r>
              <a:rPr lang="en-US" altLang="zh-CN" sz="2600" b="0" dirty="0">
                <a:latin typeface="+mn-lt"/>
              </a:rPr>
              <a:t>In </a:t>
            </a:r>
            <a:r>
              <a:rPr lang="en-US" sz="2600" b="0" dirty="0">
                <a:latin typeface="+mn-lt"/>
              </a:rPr>
              <a:t>2000: conducted 10 kidney and </a:t>
            </a:r>
            <a:r>
              <a:rPr lang="en-US" sz="2600" b="0" dirty="0"/>
              <a:t>3 corneal</a:t>
            </a:r>
            <a:r>
              <a:rPr lang="en-US" sz="2600" b="0" dirty="0">
                <a:latin typeface="+mn-lt"/>
              </a:rPr>
              <a:t> transplants </a:t>
            </a:r>
            <a:r>
              <a:rPr lang="en-US" altLang="zh-CN" sz="2600" b="0" dirty="0">
                <a:latin typeface="+mn-lt"/>
              </a:rPr>
              <a:t>in one </a:t>
            </a:r>
            <a:r>
              <a:rPr lang="en-US" sz="2600" b="0" dirty="0">
                <a:latin typeface="+mn-lt"/>
              </a:rPr>
              <a:t>day</a:t>
            </a:r>
          </a:p>
        </p:txBody>
      </p:sp>
      <p:pic>
        <p:nvPicPr>
          <p:cNvPr id="4" name="Picture 3" descr="https://lh3.googleusercontent.com/wyv_QmY02kLJL0ZUR2OZWVhRv1LJTeU-e8uz9L8AM1ViSGtFSolYHzPpTkZbWOPX30khiw9pRq4_aw-Lu4ItR5r2on7guHvM5gw5Vxxxror1KZ4x9yovuw3tqm_v3hbySc-7DTY6dA=w1000-h745-no"/>
          <p:cNvPicPr/>
          <p:nvPr/>
        </p:nvPicPr>
        <p:blipFill rotWithShape="1">
          <a:blip r:embed="rId3">
            <a:extLst>
              <a:ext uri="{28A0092B-C50C-407E-A947-70E740481C1C}">
                <a14:useLocalDpi xmlns:a14="http://schemas.microsoft.com/office/drawing/2010/main" val="0"/>
              </a:ext>
            </a:extLst>
          </a:blip>
          <a:srcRect/>
          <a:stretch/>
        </p:blipFill>
        <p:spPr bwMode="auto">
          <a:xfrm>
            <a:off x="-1" y="1509821"/>
            <a:ext cx="4426857" cy="5348176"/>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807096" y="441864"/>
            <a:ext cx="4661728" cy="646331"/>
          </a:xfrm>
          <a:prstGeom prst="rect">
            <a:avLst/>
          </a:prstGeom>
        </p:spPr>
        <p:txBody>
          <a:bodyPr wrap="square">
            <a:spAutoFit/>
          </a:bodyPr>
          <a:lstStyle/>
          <a:p>
            <a:r>
              <a:rPr lang="en-US" altLang="zh-CN" sz="3600" b="1" dirty="0">
                <a:solidFill>
                  <a:srgbClr val="79151A"/>
                </a:solidFill>
              </a:rPr>
              <a:t>Scale:</a:t>
            </a:r>
            <a:r>
              <a:rPr lang="zh-CN" altLang="en-US" sz="3600" b="1" dirty="0">
                <a:solidFill>
                  <a:srgbClr val="79151A"/>
                </a:solidFill>
              </a:rPr>
              <a:t> </a:t>
            </a:r>
            <a:r>
              <a:rPr lang="en-US" sz="3600" b="1" dirty="0">
                <a:solidFill>
                  <a:srgbClr val="79151A"/>
                </a:solidFill>
              </a:rPr>
              <a:t>Case Studies</a:t>
            </a:r>
            <a:endParaRPr lang="en-US" sz="3600" spc="-10" dirty="0">
              <a:solidFill>
                <a:srgbClr val="701710"/>
              </a:solidFill>
              <a:ea typeface="SimSun" panose="02010600030101010101" pitchFamily="2" charset="-122"/>
              <a:cs typeface="Calibri Light" panose="020F0302020204030204" pitchFamily="34" charset="0"/>
            </a:endParaRPr>
          </a:p>
        </p:txBody>
      </p:sp>
      <p:cxnSp>
        <p:nvCxnSpPr>
          <p:cNvPr id="7" name="Straight Connector 4">
            <a:extLst>
              <a:ext uri="{FF2B5EF4-FFF2-40B4-BE49-F238E27FC236}">
                <a16:creationId xmlns:a16="http://schemas.microsoft.com/office/drawing/2014/main" id="{D59E3B98-8D6E-4274-9524-9261CDAAE712}"/>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2B324CA-59AF-E04F-ACD8-03C9209FCD14}"/>
              </a:ext>
            </a:extLst>
          </p:cNvPr>
          <p:cNvSpPr txBox="1"/>
          <p:nvPr/>
        </p:nvSpPr>
        <p:spPr>
          <a:xfrm>
            <a:off x="4869626" y="1936891"/>
            <a:ext cx="3320076" cy="584775"/>
          </a:xfrm>
          <a:prstGeom prst="rect">
            <a:avLst/>
          </a:prstGeom>
          <a:noFill/>
        </p:spPr>
        <p:txBody>
          <a:bodyPr wrap="none" rtlCol="0">
            <a:spAutoFit/>
          </a:bodyPr>
          <a:lstStyle/>
          <a:p>
            <a:r>
              <a:rPr lang="en-US" sz="3200" b="1" dirty="0">
                <a:solidFill>
                  <a:srgbClr val="940301"/>
                </a:solidFill>
              </a:rPr>
              <a:t>Dongfeng Hospital</a:t>
            </a:r>
          </a:p>
        </p:txBody>
      </p:sp>
    </p:spTree>
    <p:extLst>
      <p:ext uri="{BB962C8B-B14F-4D97-AF65-F5344CB8AC3E}">
        <p14:creationId xmlns:p14="http://schemas.microsoft.com/office/powerpoint/2010/main" val="818752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E68558B-6310-4151-BA17-64FF7830C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5" y="1352021"/>
            <a:ext cx="7612711" cy="5505978"/>
          </a:xfrm>
          <a:prstGeom prst="rect">
            <a:avLst/>
          </a:prstGeom>
        </p:spPr>
      </p:pic>
      <p:sp>
        <p:nvSpPr>
          <p:cNvPr id="5" name="Title 1">
            <a:extLst>
              <a:ext uri="{FF2B5EF4-FFF2-40B4-BE49-F238E27FC236}">
                <a16:creationId xmlns:a16="http://schemas.microsoft.com/office/drawing/2014/main" id="{C5F61AB5-75D2-448D-B0B2-6ED595ED5C08}"/>
              </a:ext>
            </a:extLst>
          </p:cNvPr>
          <p:cNvSpPr txBox="1">
            <a:spLocks/>
          </p:cNvSpPr>
          <p:nvPr/>
        </p:nvSpPr>
        <p:spPr>
          <a:xfrm>
            <a:off x="856334" y="517908"/>
            <a:ext cx="5676900" cy="735764"/>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800000"/>
                </a:solidFill>
                <a:latin typeface="+mn-lt"/>
              </a:rPr>
              <a:t>Ongoing Expansion</a:t>
            </a:r>
          </a:p>
        </p:txBody>
      </p:sp>
      <p:sp>
        <p:nvSpPr>
          <p:cNvPr id="6" name="Content Placeholder 6">
            <a:extLst>
              <a:ext uri="{FF2B5EF4-FFF2-40B4-BE49-F238E27FC236}">
                <a16:creationId xmlns:a16="http://schemas.microsoft.com/office/drawing/2014/main" id="{6C68665E-D1F6-4E1A-9A23-DAFF5E7CAEC3}"/>
              </a:ext>
            </a:extLst>
          </p:cNvPr>
          <p:cNvSpPr txBox="1">
            <a:spLocks/>
          </p:cNvSpPr>
          <p:nvPr/>
        </p:nvSpPr>
        <p:spPr>
          <a:xfrm>
            <a:off x="7851913" y="2862470"/>
            <a:ext cx="3755887" cy="19438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Increase from 169 approved transplant centers to 300 or 500 in the next few years </a:t>
            </a:r>
          </a:p>
        </p:txBody>
      </p:sp>
      <p:cxnSp>
        <p:nvCxnSpPr>
          <p:cNvPr id="7" name="Straight Connector 4">
            <a:extLst>
              <a:ext uri="{FF2B5EF4-FFF2-40B4-BE49-F238E27FC236}">
                <a16:creationId xmlns:a16="http://schemas.microsoft.com/office/drawing/2014/main" id="{2A2D82D3-E1E3-48EF-8F1F-DEDB9E55B835}"/>
              </a:ext>
            </a:extLst>
          </p:cNvPr>
          <p:cNvCxnSpPr/>
          <p:nvPr/>
        </p:nvCxnSpPr>
        <p:spPr>
          <a:xfrm>
            <a:off x="7937" y="13520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310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91CD716-8824-4326-AA4A-9D255845219D}"/>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ACDDFF1-E539-4763-AC95-6F96BBF8046E}"/>
              </a:ext>
            </a:extLst>
          </p:cNvPr>
          <p:cNvSpPr/>
          <p:nvPr/>
        </p:nvSpPr>
        <p:spPr>
          <a:xfrm>
            <a:off x="5851824" y="3786578"/>
            <a:ext cx="503238" cy="503237"/>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2</a:t>
            </a:r>
          </a:p>
        </p:txBody>
      </p:sp>
      <p:sp>
        <p:nvSpPr>
          <p:cNvPr id="111620" name="TextBox 4">
            <a:extLst>
              <a:ext uri="{FF2B5EF4-FFF2-40B4-BE49-F238E27FC236}">
                <a16:creationId xmlns:a16="http://schemas.microsoft.com/office/drawing/2014/main" id="{32A6D2F0-A847-495F-AC99-BBBFA01EC1A6}"/>
              </a:ext>
            </a:extLst>
          </p:cNvPr>
          <p:cNvSpPr txBox="1">
            <a:spLocks noChangeArrowheads="1"/>
          </p:cNvSpPr>
          <p:nvPr/>
        </p:nvSpPr>
        <p:spPr bwMode="auto">
          <a:xfrm>
            <a:off x="6638430" y="5036789"/>
            <a:ext cx="5143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New Developments</a:t>
            </a:r>
          </a:p>
        </p:txBody>
      </p:sp>
      <p:sp>
        <p:nvSpPr>
          <p:cNvPr id="11" name="Oval 10">
            <a:extLst>
              <a:ext uri="{FF2B5EF4-FFF2-40B4-BE49-F238E27FC236}">
                <a16:creationId xmlns:a16="http://schemas.microsoft.com/office/drawing/2014/main" id="{3A5C9D0A-4CB1-4955-84F7-C8C94E514B2E}"/>
              </a:ext>
            </a:extLst>
          </p:cNvPr>
          <p:cNvSpPr/>
          <p:nvPr/>
        </p:nvSpPr>
        <p:spPr>
          <a:xfrm>
            <a:off x="5832774" y="5010656"/>
            <a:ext cx="503238" cy="501650"/>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3</a:t>
            </a:r>
          </a:p>
        </p:txBody>
      </p:sp>
      <p:sp>
        <p:nvSpPr>
          <p:cNvPr id="111622" name="TextBox 6">
            <a:extLst>
              <a:ext uri="{FF2B5EF4-FFF2-40B4-BE49-F238E27FC236}">
                <a16:creationId xmlns:a16="http://schemas.microsoft.com/office/drawing/2014/main" id="{425EAC75-1540-46D7-9683-D316215B4B81}"/>
              </a:ext>
            </a:extLst>
          </p:cNvPr>
          <p:cNvSpPr txBox="1">
            <a:spLocks noChangeArrowheads="1"/>
          </p:cNvSpPr>
          <p:nvPr/>
        </p:nvSpPr>
        <p:spPr bwMode="auto">
          <a:xfrm>
            <a:off x="6638430" y="3607190"/>
            <a:ext cx="51435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Extent to Which China’s Claimed Reform Has Been Implemented Since 2015</a:t>
            </a:r>
          </a:p>
        </p:txBody>
      </p:sp>
      <p:sp>
        <p:nvSpPr>
          <p:cNvPr id="15" name="Oval 14">
            <a:extLst>
              <a:ext uri="{FF2B5EF4-FFF2-40B4-BE49-F238E27FC236}">
                <a16:creationId xmlns:a16="http://schemas.microsoft.com/office/drawing/2014/main" id="{143CB49B-14AE-455C-AECA-1B9558E37B16}"/>
              </a:ext>
            </a:extLst>
          </p:cNvPr>
          <p:cNvSpPr/>
          <p:nvPr/>
        </p:nvSpPr>
        <p:spPr>
          <a:xfrm>
            <a:off x="5832774" y="2952871"/>
            <a:ext cx="503238" cy="501650"/>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1</a:t>
            </a:r>
          </a:p>
        </p:txBody>
      </p:sp>
      <p:sp>
        <p:nvSpPr>
          <p:cNvPr id="111624" name="TextBox 10">
            <a:extLst>
              <a:ext uri="{FF2B5EF4-FFF2-40B4-BE49-F238E27FC236}">
                <a16:creationId xmlns:a16="http://schemas.microsoft.com/office/drawing/2014/main" id="{202C1EF1-BDB6-4EBA-A625-D8F4E798EBE2}"/>
              </a:ext>
            </a:extLst>
          </p:cNvPr>
          <p:cNvSpPr txBox="1">
            <a:spLocks noChangeArrowheads="1"/>
          </p:cNvSpPr>
          <p:nvPr/>
        </p:nvSpPr>
        <p:spPr bwMode="auto">
          <a:xfrm>
            <a:off x="6638430" y="2970333"/>
            <a:ext cx="5143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Organ Sources </a:t>
            </a:r>
          </a:p>
        </p:txBody>
      </p:sp>
      <p:cxnSp>
        <p:nvCxnSpPr>
          <p:cNvPr id="10" name="Straight Connector 2">
            <a:extLst>
              <a:ext uri="{FF2B5EF4-FFF2-40B4-BE49-F238E27FC236}">
                <a16:creationId xmlns:a16="http://schemas.microsoft.com/office/drawing/2014/main" id="{DF56E668-E254-4A66-A71B-99002E48C044}"/>
              </a:ext>
            </a:extLst>
          </p:cNvPr>
          <p:cNvCxnSpPr>
            <a:cxnSpLocks/>
          </p:cNvCxnSpPr>
          <p:nvPr/>
        </p:nvCxnSpPr>
        <p:spPr>
          <a:xfrm>
            <a:off x="5249384" y="2798956"/>
            <a:ext cx="0" cy="2779673"/>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6A1F326-9F4D-4743-8204-94789A2C7B3F}"/>
              </a:ext>
            </a:extLst>
          </p:cNvPr>
          <p:cNvSpPr txBox="1">
            <a:spLocks/>
          </p:cNvSpPr>
          <p:nvPr/>
        </p:nvSpPr>
        <p:spPr>
          <a:xfrm>
            <a:off x="585901" y="3813373"/>
            <a:ext cx="4361065" cy="1871663"/>
          </a:xfrm>
          <a:prstGeom prst="rect">
            <a:avLst/>
          </a:prstGeom>
        </p:spPr>
        <p:txBody>
          <a:bodyPr anchor="ctr">
            <a:normAutofit fontScale="62500" lnSpcReduction="20000"/>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gn="r" fontAlgn="auto">
              <a:spcBef>
                <a:spcPts val="600"/>
              </a:spcBef>
              <a:spcAft>
                <a:spcPts val="0"/>
              </a:spcAft>
              <a:defRPr/>
            </a:pPr>
            <a:r>
              <a:rPr lang="en-US" sz="6600" dirty="0">
                <a:solidFill>
                  <a:srgbClr val="800000"/>
                </a:solidFill>
              </a:rPr>
              <a:t>O</a:t>
            </a:r>
            <a:r>
              <a:rPr lang="en-US" altLang="zh-CN" sz="6600" dirty="0">
                <a:solidFill>
                  <a:srgbClr val="800000"/>
                </a:solidFill>
              </a:rPr>
              <a:t>rgan Source</a:t>
            </a:r>
            <a:r>
              <a:rPr lang="en-US" sz="6600" dirty="0">
                <a:solidFill>
                  <a:srgbClr val="800000"/>
                </a:solidFill>
              </a:rPr>
              <a:t>s and </a:t>
            </a:r>
          </a:p>
          <a:p>
            <a:pPr algn="r" fontAlgn="auto">
              <a:spcBef>
                <a:spcPts val="600"/>
              </a:spcBef>
              <a:spcAft>
                <a:spcPts val="0"/>
              </a:spcAft>
              <a:defRPr/>
            </a:pPr>
            <a:r>
              <a:rPr lang="en-US" sz="6600" dirty="0">
                <a:solidFill>
                  <a:srgbClr val="800000"/>
                </a:solidFill>
              </a:rPr>
              <a:t>New Developments</a:t>
            </a:r>
          </a:p>
          <a:p>
            <a:pPr algn="r" fontAlgn="auto">
              <a:spcBef>
                <a:spcPts val="1800"/>
              </a:spcBef>
              <a:spcAft>
                <a:spcPts val="0"/>
              </a:spcAft>
              <a:defRPr/>
            </a:pPr>
            <a:r>
              <a:rPr lang="en-US" sz="4500" dirty="0">
                <a:solidFill>
                  <a:schemeClr val="tx1">
                    <a:lumMod val="75000"/>
                    <a:lumOff val="25000"/>
                  </a:schemeClr>
                </a:solidFill>
              </a:rPr>
              <a:t> </a:t>
            </a:r>
          </a:p>
          <a:p>
            <a:pPr algn="r" fontAlgn="auto">
              <a:spcAft>
                <a:spcPts val="0"/>
              </a:spcAft>
              <a:defRPr/>
            </a:pPr>
            <a:endParaRPr lang="en-US" dirty="0">
              <a:solidFill>
                <a:srgbClr val="800000"/>
              </a:solidFill>
            </a:endParaRPr>
          </a:p>
          <a:p>
            <a:pPr algn="r" fontAlgn="auto">
              <a:spcAft>
                <a:spcPts val="0"/>
              </a:spcAft>
              <a:defRPr/>
            </a:pPr>
            <a:endParaRPr lang="en-US" dirty="0">
              <a:solidFill>
                <a:srgbClr val="800000"/>
              </a:solidFill>
            </a:endParaRPr>
          </a:p>
        </p:txBody>
      </p:sp>
    </p:spTree>
    <p:extLst>
      <p:ext uri="{BB962C8B-B14F-4D97-AF65-F5344CB8AC3E}">
        <p14:creationId xmlns:p14="http://schemas.microsoft.com/office/powerpoint/2010/main" val="3597109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C10E808D-F597-4A00-A219-1B054FF6BD2F}"/>
              </a:ext>
            </a:extLst>
          </p:cNvPr>
          <p:cNvSpPr/>
          <p:nvPr/>
        </p:nvSpPr>
        <p:spPr>
          <a:xfrm>
            <a:off x="0" y="2473522"/>
            <a:ext cx="12192000" cy="4376957"/>
          </a:xfrm>
          <a:prstGeom prst="rect">
            <a:avLst/>
          </a:prstGeom>
          <a:solidFill>
            <a:srgbClr val="B2B3B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30" name="Pfeil: Chevron 29">
            <a:extLst>
              <a:ext uri="{FF2B5EF4-FFF2-40B4-BE49-F238E27FC236}">
                <a16:creationId xmlns:a16="http://schemas.microsoft.com/office/drawing/2014/main" id="{04E4B7DA-D249-4FAC-8065-363AC4A663D4}"/>
              </a:ext>
            </a:extLst>
          </p:cNvPr>
          <p:cNvSpPr/>
          <p:nvPr/>
        </p:nvSpPr>
        <p:spPr>
          <a:xfrm>
            <a:off x="9525" y="3015333"/>
            <a:ext cx="4500000" cy="3240000"/>
          </a:xfrm>
          <a:prstGeom prst="chevron">
            <a:avLst>
              <a:gd name="adj" fmla="val 24289"/>
            </a:avLst>
          </a:prstGeom>
          <a:solidFill>
            <a:srgbClr val="FFFFFF"/>
          </a:solidFill>
          <a:ln w="12700" cap="flat" cmpd="sng" algn="ctr">
            <a:noFill/>
            <a:prstDash val="solid"/>
            <a:miter lim="800000"/>
          </a:ln>
          <a:effectLst/>
        </p:spPr>
        <p:txBody>
          <a:bodyPr lIns="144000" tIns="0" rIns="144000" bIns="0" rtlCol="0" anchor="ctr"/>
          <a:lstStyle/>
          <a:p>
            <a:pPr marL="0" marR="0" lvl="0" indent="0" defTabSz="457200" eaLnBrk="1" fontAlgn="auto" latinLnBrk="0" hangingPunct="1">
              <a:lnSpc>
                <a:spcPct val="100000"/>
              </a:lnSpc>
              <a:spcBef>
                <a:spcPts val="60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rPr>
              <a:t>No organ donation system</a:t>
            </a:r>
          </a:p>
          <a:p>
            <a:pPr marL="0" marR="0" lvl="0" indent="0" defTabSz="457200" eaLnBrk="1" fontAlgn="auto" latinLnBrk="0" hangingPunct="1">
              <a:lnSpc>
                <a:spcPct val="100000"/>
              </a:lnSpc>
              <a:spcBef>
                <a:spcPts val="60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rPr>
              <a:t>Almost complete reliance on death-row prisoners and prisoners of conscience</a:t>
            </a:r>
          </a:p>
        </p:txBody>
      </p:sp>
      <p:sp>
        <p:nvSpPr>
          <p:cNvPr id="31" name="Pfeil: Chevron 30">
            <a:extLst>
              <a:ext uri="{FF2B5EF4-FFF2-40B4-BE49-F238E27FC236}">
                <a16:creationId xmlns:a16="http://schemas.microsoft.com/office/drawing/2014/main" id="{BB29C1D3-6C7E-4EF2-89B8-C53124A2A59F}"/>
              </a:ext>
            </a:extLst>
          </p:cNvPr>
          <p:cNvSpPr/>
          <p:nvPr/>
        </p:nvSpPr>
        <p:spPr>
          <a:xfrm>
            <a:off x="3752667" y="3015333"/>
            <a:ext cx="4665418" cy="3240000"/>
          </a:xfrm>
          <a:prstGeom prst="chevron">
            <a:avLst>
              <a:gd name="adj" fmla="val 24289"/>
            </a:avLst>
          </a:prstGeom>
          <a:solidFill>
            <a:srgbClr val="DEECF6"/>
          </a:solidFill>
          <a:ln w="12700" cap="flat" cmpd="sng" algn="ctr">
            <a:noFill/>
            <a:prstDash val="solid"/>
            <a:miter lim="800000"/>
          </a:ln>
          <a:effectLst/>
        </p:spPr>
        <p:txBody>
          <a:bodyPr lIns="72000" tIns="0" rIns="0" bIns="0" rtlCol="0" anchor="ctr"/>
          <a:lstStyle/>
          <a:p>
            <a:pPr marL="625475" marR="0" lvl="0" indent="-625475" defTabSz="457200" eaLnBrk="1" fontAlgn="auto" latinLnBrk="0" hangingPunct="1">
              <a:lnSpc>
                <a:spcPct val="90000"/>
              </a:lnSpc>
              <a:spcBef>
                <a:spcPts val="600"/>
              </a:spcBef>
              <a:buClrTx/>
              <a:buSzTx/>
              <a:buFontTx/>
              <a:buNone/>
              <a:tabLst>
                <a:tab pos="625475" algn="l"/>
                <a:tab pos="628650" algn="l"/>
              </a:tabLst>
              <a:defRPr/>
            </a:pPr>
            <a:r>
              <a:rPr kumimoji="0" lang="en-US" sz="1800" b="0" i="0" u="none" strike="noStrike" kern="0" cap="none" spc="0" normalizeH="0" baseline="0" noProof="0" dirty="0">
                <a:ln>
                  <a:noFill/>
                </a:ln>
                <a:solidFill>
                  <a:prstClr val="black"/>
                </a:solidFill>
                <a:effectLst/>
                <a:uLnTx/>
                <a:uFillTx/>
              </a:rPr>
              <a:t>2010: 	first pilot organ donation system implemented</a:t>
            </a:r>
          </a:p>
          <a:p>
            <a:pPr marL="625475" indent="-625475" defTabSz="457200">
              <a:lnSpc>
                <a:spcPct val="90000"/>
              </a:lnSpc>
              <a:spcBef>
                <a:spcPts val="600"/>
              </a:spcBef>
              <a:tabLst>
                <a:tab pos="625475" algn="l"/>
                <a:tab pos="628650" algn="l"/>
              </a:tabLst>
              <a:defRPr/>
            </a:pPr>
            <a:r>
              <a:rPr kumimoji="0" lang="en-US" sz="1800" b="0" i="0" u="none" strike="noStrike" kern="0" cap="none" spc="0" normalizeH="0" baseline="0" noProof="0" dirty="0">
                <a:ln>
                  <a:noFill/>
                </a:ln>
                <a:solidFill>
                  <a:prstClr val="black"/>
                </a:solidFill>
                <a:effectLst/>
                <a:uLnTx/>
                <a:uFillTx/>
              </a:rPr>
              <a:t>2013: 	national donation system started, 23% of organs said to be </a:t>
            </a:r>
            <a:r>
              <a:rPr kumimoji="0" lang="en-US" sz="1800" b="0" i="0" u="none" strike="noStrike" kern="0" cap="none" spc="-30" normalizeH="0" baseline="0" noProof="0" dirty="0">
                <a:ln>
                  <a:noFill/>
                </a:ln>
                <a:solidFill>
                  <a:prstClr val="black"/>
                </a:solidFill>
                <a:effectLst/>
                <a:uLnTx/>
                <a:uFillTx/>
              </a:rPr>
              <a:t>donated </a:t>
            </a:r>
          </a:p>
          <a:p>
            <a:pPr marL="625475" indent="-625475" defTabSz="457200">
              <a:lnSpc>
                <a:spcPct val="90000"/>
              </a:lnSpc>
              <a:spcBef>
                <a:spcPts val="600"/>
              </a:spcBef>
              <a:tabLst>
                <a:tab pos="625475" algn="l"/>
                <a:tab pos="628650" algn="l"/>
              </a:tabLst>
              <a:defRPr/>
            </a:pPr>
            <a:r>
              <a:rPr kumimoji="0" lang="en-US" sz="1800" b="0" i="0" u="none" strike="noStrike" kern="0" cap="none" spc="0" normalizeH="0" baseline="0" noProof="0" dirty="0">
                <a:ln>
                  <a:noFill/>
                </a:ln>
                <a:solidFill>
                  <a:prstClr val="black"/>
                </a:solidFill>
                <a:effectLst/>
                <a:uLnTx/>
                <a:uFillTx/>
              </a:rPr>
              <a:t>2014: 	80% of organs said to be donated </a:t>
            </a:r>
          </a:p>
          <a:p>
            <a:pPr marL="625475" marR="0" lvl="0" indent="-625475" defTabSz="457200" eaLnBrk="1" fontAlgn="auto" latinLnBrk="0" hangingPunct="1">
              <a:lnSpc>
                <a:spcPct val="90000"/>
              </a:lnSpc>
              <a:spcBef>
                <a:spcPts val="600"/>
              </a:spcBef>
              <a:buClrTx/>
              <a:buSzTx/>
              <a:buFontTx/>
              <a:buNone/>
              <a:tabLst>
                <a:tab pos="625475" algn="l"/>
                <a:tab pos="628650" algn="l"/>
              </a:tabLst>
              <a:defRPr/>
            </a:pPr>
            <a:r>
              <a:rPr kumimoji="0" lang="en-US" sz="1800" b="0" i="0" u="none" strike="noStrike" kern="0" cap="none" spc="0" normalizeH="0" baseline="0" noProof="0" dirty="0">
                <a:ln>
                  <a:noFill/>
                </a:ln>
                <a:solidFill>
                  <a:prstClr val="black"/>
                </a:solidFill>
                <a:effectLst/>
                <a:uLnTx/>
                <a:uFillTx/>
              </a:rPr>
              <a:t>Jan 2015: 100% of organs said  to be donated </a:t>
            </a:r>
          </a:p>
        </p:txBody>
      </p:sp>
      <p:sp>
        <p:nvSpPr>
          <p:cNvPr id="32" name="Pfeil: Chevron 31">
            <a:extLst>
              <a:ext uri="{FF2B5EF4-FFF2-40B4-BE49-F238E27FC236}">
                <a16:creationId xmlns:a16="http://schemas.microsoft.com/office/drawing/2014/main" id="{2336C3DB-C28C-4492-BBC7-A390F5744CF9}"/>
              </a:ext>
            </a:extLst>
          </p:cNvPr>
          <p:cNvSpPr/>
          <p:nvPr/>
        </p:nvSpPr>
        <p:spPr>
          <a:xfrm>
            <a:off x="7673610" y="3015333"/>
            <a:ext cx="4500000" cy="3240000"/>
          </a:xfrm>
          <a:prstGeom prst="chevron">
            <a:avLst>
              <a:gd name="adj" fmla="val 17105"/>
            </a:avLst>
          </a:prstGeom>
          <a:solidFill>
            <a:srgbClr val="BFD8EE"/>
          </a:solidFill>
          <a:ln w="12700" cap="flat" cmpd="sng" algn="ctr">
            <a:noFill/>
            <a:prstDash val="solid"/>
            <a:miter lim="800000"/>
          </a:ln>
          <a:effectLst/>
        </p:spPr>
        <p:txBody>
          <a:bodyPr lIns="108000" tIns="0" rIns="0" bIns="0" rtlCol="0" anchor="ctr"/>
          <a:lstStyle/>
          <a:p>
            <a:pPr marL="0" marR="0" lvl="0" indent="0" defTabSz="457200" eaLnBrk="1" fontAlgn="auto" latinLnBrk="0" hangingPunct="1">
              <a:lnSpc>
                <a:spcPct val="90000"/>
              </a:lnSpc>
              <a:spcBef>
                <a:spcPts val="60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rPr>
              <a:t>End of 2017: China’s claim of having 373,536 registered donors could only justify a dozen of actual organ donations. </a:t>
            </a:r>
            <a:endParaRPr kumimoji="0" lang="en-US" sz="1800" b="0" i="0" u="none" strike="noStrike" kern="0" cap="none" spc="-30" normalizeH="0" noProof="0" dirty="0">
              <a:ln>
                <a:noFill/>
              </a:ln>
              <a:solidFill>
                <a:prstClr val="black"/>
              </a:solidFill>
              <a:effectLst/>
              <a:uLnTx/>
              <a:uFillTx/>
            </a:endParaRPr>
          </a:p>
          <a:p>
            <a:pPr lvl="0" defTabSz="457200">
              <a:lnSpc>
                <a:spcPct val="90000"/>
              </a:lnSpc>
              <a:spcBef>
                <a:spcPts val="600"/>
              </a:spcBef>
              <a:spcAft>
                <a:spcPts val="600"/>
              </a:spcAft>
              <a:defRPr/>
            </a:pPr>
            <a:r>
              <a:rPr kumimoji="0" lang="en-US" sz="1800" b="0" i="0" u="none" strike="noStrike" kern="0" cap="none" spc="0" normalizeH="0" baseline="0" noProof="0" dirty="0">
                <a:ln>
                  <a:noFill/>
                </a:ln>
                <a:solidFill>
                  <a:prstClr val="black"/>
                </a:solidFill>
                <a:effectLst/>
                <a:uLnTx/>
                <a:uFillTx/>
              </a:rPr>
              <a:t>The sum of reported donation numbers (mainly from non-registered donors in ICUs) in each region </a:t>
            </a:r>
            <a:r>
              <a:rPr lang="en-US" kern="0" dirty="0">
                <a:solidFill>
                  <a:prstClr val="black"/>
                </a:solidFill>
              </a:rPr>
              <a:t>could not have covered even the official number of 15,000 transplants performed. </a:t>
            </a:r>
            <a:endParaRPr kumimoji="0" lang="en-US" sz="1800" b="0" i="0" u="none" strike="noStrike" kern="0" cap="none" spc="0" normalizeH="0" baseline="0" noProof="0" dirty="0">
              <a:ln>
                <a:noFill/>
              </a:ln>
              <a:solidFill>
                <a:prstClr val="black"/>
              </a:solidFill>
              <a:effectLst/>
              <a:uLnTx/>
              <a:uFillTx/>
            </a:endParaRPr>
          </a:p>
        </p:txBody>
      </p:sp>
      <p:sp>
        <p:nvSpPr>
          <p:cNvPr id="33" name="Textfeld 32">
            <a:extLst>
              <a:ext uri="{FF2B5EF4-FFF2-40B4-BE49-F238E27FC236}">
                <a16:creationId xmlns:a16="http://schemas.microsoft.com/office/drawing/2014/main" id="{693A6EEF-9B51-4246-9FD6-A3718121FF3C}"/>
              </a:ext>
            </a:extLst>
          </p:cNvPr>
          <p:cNvSpPr txBox="1"/>
          <p:nvPr/>
        </p:nvSpPr>
        <p:spPr>
          <a:xfrm>
            <a:off x="159933" y="3156953"/>
            <a:ext cx="3525084"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rPr>
              <a:t>Before 2010</a:t>
            </a:r>
          </a:p>
        </p:txBody>
      </p:sp>
      <p:sp>
        <p:nvSpPr>
          <p:cNvPr id="34" name="Textfeld 33">
            <a:extLst>
              <a:ext uri="{FF2B5EF4-FFF2-40B4-BE49-F238E27FC236}">
                <a16:creationId xmlns:a16="http://schemas.microsoft.com/office/drawing/2014/main" id="{C9D775E9-8285-4A8B-8C25-CE8ACDED37B7}"/>
              </a:ext>
            </a:extLst>
          </p:cNvPr>
          <p:cNvSpPr txBox="1"/>
          <p:nvPr/>
        </p:nvSpPr>
        <p:spPr>
          <a:xfrm>
            <a:off x="3938587" y="2473522"/>
            <a:ext cx="3814763"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rPr>
              <a:t>2010-2015</a:t>
            </a:r>
          </a:p>
        </p:txBody>
      </p:sp>
      <p:sp>
        <p:nvSpPr>
          <p:cNvPr id="35" name="Textfeld 34">
            <a:extLst>
              <a:ext uri="{FF2B5EF4-FFF2-40B4-BE49-F238E27FC236}">
                <a16:creationId xmlns:a16="http://schemas.microsoft.com/office/drawing/2014/main" id="{80E627F1-30FE-434F-89BB-2F385A163AED}"/>
              </a:ext>
            </a:extLst>
          </p:cNvPr>
          <p:cNvSpPr txBox="1"/>
          <p:nvPr/>
        </p:nvSpPr>
        <p:spPr>
          <a:xfrm>
            <a:off x="7753350" y="2473522"/>
            <a:ext cx="3627664"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rPr>
              <a:t>2015 to present</a:t>
            </a:r>
          </a:p>
        </p:txBody>
      </p:sp>
      <p:sp>
        <p:nvSpPr>
          <p:cNvPr id="36" name="Textfeld 35">
            <a:extLst>
              <a:ext uri="{FF2B5EF4-FFF2-40B4-BE49-F238E27FC236}">
                <a16:creationId xmlns:a16="http://schemas.microsoft.com/office/drawing/2014/main" id="{B9B2A42B-613A-4358-A6CD-2CABD10F83BF}"/>
              </a:ext>
            </a:extLst>
          </p:cNvPr>
          <p:cNvSpPr txBox="1"/>
          <p:nvPr/>
        </p:nvSpPr>
        <p:spPr>
          <a:xfrm>
            <a:off x="9525" y="2473522"/>
            <a:ext cx="367549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rPr>
              <a:t>Before 2010</a:t>
            </a:r>
          </a:p>
        </p:txBody>
      </p:sp>
      <p:sp>
        <p:nvSpPr>
          <p:cNvPr id="42" name="Title 1">
            <a:extLst>
              <a:ext uri="{FF2B5EF4-FFF2-40B4-BE49-F238E27FC236}">
                <a16:creationId xmlns:a16="http://schemas.microsoft.com/office/drawing/2014/main" id="{9F806676-8F5D-4D0A-BF10-16924D3695AB}"/>
              </a:ext>
            </a:extLst>
          </p:cNvPr>
          <p:cNvSpPr txBox="1">
            <a:spLocks/>
          </p:cNvSpPr>
          <p:nvPr/>
        </p:nvSpPr>
        <p:spPr>
          <a:xfrm>
            <a:off x="407366" y="1818567"/>
            <a:ext cx="11403633" cy="512646"/>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r>
              <a:rPr lang="en-US" sz="2400" b="1" dirty="0">
                <a:solidFill>
                  <a:srgbClr val="800000"/>
                </a:solidFill>
                <a:latin typeface="+mn-lt"/>
              </a:rPr>
              <a:t>Chinese Government Claims of Overnight Transition to Ethical Organ Sourcing</a:t>
            </a:r>
          </a:p>
        </p:txBody>
      </p:sp>
      <p:cxnSp>
        <p:nvCxnSpPr>
          <p:cNvPr id="24" name="Straight Connector 23">
            <a:extLst>
              <a:ext uri="{FF2B5EF4-FFF2-40B4-BE49-F238E27FC236}">
                <a16:creationId xmlns:a16="http://schemas.microsoft.com/office/drawing/2014/main" id="{091CD716-8824-4326-AA4A-9D255845219D}"/>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6BC102F7-B4D4-4FC8-974E-13AC8C9BECCC}"/>
              </a:ext>
            </a:extLst>
          </p:cNvPr>
          <p:cNvSpPr txBox="1">
            <a:spLocks/>
          </p:cNvSpPr>
          <p:nvPr/>
        </p:nvSpPr>
        <p:spPr>
          <a:xfrm>
            <a:off x="1066800" y="393700"/>
            <a:ext cx="6262686" cy="106048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800000"/>
                </a:solidFill>
                <a:latin typeface="+mn-lt"/>
              </a:rPr>
              <a:t>Organ Donation Reform </a:t>
            </a:r>
          </a:p>
          <a:p>
            <a:r>
              <a:rPr lang="en-US" sz="3600" b="1" dirty="0">
                <a:solidFill>
                  <a:srgbClr val="800000"/>
                </a:solidFill>
                <a:latin typeface="+mn-lt"/>
              </a:rPr>
              <a:t>– An Assessment </a:t>
            </a:r>
          </a:p>
        </p:txBody>
      </p:sp>
    </p:spTree>
    <p:extLst>
      <p:ext uri="{BB962C8B-B14F-4D97-AF65-F5344CB8AC3E}">
        <p14:creationId xmlns:p14="http://schemas.microsoft.com/office/powerpoint/2010/main" val="1369635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311FC-B166-49FC-BED3-494B0408988D}"/>
              </a:ext>
            </a:extLst>
          </p:cNvPr>
          <p:cNvCxnSpPr>
            <a:cxnSpLocks/>
          </p:cNvCxnSpPr>
          <p:nvPr/>
        </p:nvCxnSpPr>
        <p:spPr>
          <a:xfrm>
            <a:off x="6621258" y="2781259"/>
            <a:ext cx="0" cy="2259371"/>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6">
            <a:extLst>
              <a:ext uri="{FF2B5EF4-FFF2-40B4-BE49-F238E27FC236}">
                <a16:creationId xmlns:a16="http://schemas.microsoft.com/office/drawing/2014/main" id="{3A1E2C43-0416-4FC5-B543-AD04B7549905}"/>
              </a:ext>
            </a:extLst>
          </p:cNvPr>
          <p:cNvSpPr>
            <a:spLocks noGrp="1"/>
          </p:cNvSpPr>
          <p:nvPr>
            <p:ph idx="1"/>
          </p:nvPr>
        </p:nvSpPr>
        <p:spPr>
          <a:xfrm>
            <a:off x="647596" y="2400638"/>
            <a:ext cx="3794760" cy="3082608"/>
          </a:xfrm>
        </p:spPr>
        <p:txBody>
          <a:bodyPr/>
          <a:lstStyle/>
          <a:p>
            <a:endParaRPr lang="en-US" dirty="0"/>
          </a:p>
          <a:p>
            <a:r>
              <a:rPr lang="en-US" dirty="0"/>
              <a:t> Number treated as  </a:t>
            </a:r>
          </a:p>
          <a:p>
            <a:pPr marL="0" indent="0">
              <a:spcBef>
                <a:spcPts val="0"/>
              </a:spcBef>
              <a:buNone/>
            </a:pPr>
            <a:r>
              <a:rPr lang="en-US" dirty="0"/>
              <a:t>   state secret</a:t>
            </a:r>
          </a:p>
          <a:p>
            <a:pPr>
              <a:spcBef>
                <a:spcPts val="1800"/>
              </a:spcBef>
            </a:pPr>
            <a:r>
              <a:rPr lang="en-US" sz="3100" dirty="0"/>
              <a:t> Estimated 10,000    </a:t>
            </a:r>
          </a:p>
          <a:p>
            <a:pPr marL="0" indent="0">
              <a:spcBef>
                <a:spcPts val="0"/>
              </a:spcBef>
              <a:buNone/>
            </a:pPr>
            <a:r>
              <a:rPr lang="en-US" sz="3100" dirty="0"/>
              <a:t>   in year 2000 and  </a:t>
            </a:r>
          </a:p>
          <a:p>
            <a:pPr marL="0" indent="0">
              <a:spcBef>
                <a:spcPts val="0"/>
              </a:spcBef>
              <a:buNone/>
            </a:pPr>
            <a:r>
              <a:rPr lang="en-US" sz="3100" dirty="0"/>
              <a:t>   decreasing</a:t>
            </a:r>
          </a:p>
        </p:txBody>
      </p:sp>
      <p:pic>
        <p:nvPicPr>
          <p:cNvPr id="9" name="Picture 2">
            <a:extLst>
              <a:ext uri="{FF2B5EF4-FFF2-40B4-BE49-F238E27FC236}">
                <a16:creationId xmlns:a16="http://schemas.microsoft.com/office/drawing/2014/main" id="{9D8E26CF-8FF6-4FC1-9CAB-C67655D2F3FC}"/>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4766310" y="2295081"/>
            <a:ext cx="6915150" cy="3735221"/>
          </a:xfrm>
          <a:prstGeom prst="rect">
            <a:avLst/>
          </a:prstGeom>
          <a:ln>
            <a:noFill/>
          </a:ln>
          <a:extLst>
            <a:ext uri="{53640926-AAD7-44D8-BBD7-CCE9431645EC}">
              <a14:shadowObscured xmlns:a14="http://schemas.microsoft.com/office/drawing/2010/main"/>
            </a:ext>
          </a:extLst>
        </p:spPr>
      </p:pic>
      <p:cxnSp>
        <p:nvCxnSpPr>
          <p:cNvPr id="10" name="Straight Connector 9">
            <a:extLst>
              <a:ext uri="{FF2B5EF4-FFF2-40B4-BE49-F238E27FC236}">
                <a16:creationId xmlns:a16="http://schemas.microsoft.com/office/drawing/2014/main" id="{83E05B01-E1AE-47D8-ACC2-ED410FC8008E}"/>
              </a:ext>
            </a:extLst>
          </p:cNvPr>
          <p:cNvCxnSpPr/>
          <p:nvPr/>
        </p:nvCxnSpPr>
        <p:spPr>
          <a:xfrm>
            <a:off x="4552741" y="2653932"/>
            <a:ext cx="0" cy="3017520"/>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Title 5">
            <a:extLst>
              <a:ext uri="{FF2B5EF4-FFF2-40B4-BE49-F238E27FC236}">
                <a16:creationId xmlns:a16="http://schemas.microsoft.com/office/drawing/2014/main" id="{4231D01F-F875-4A68-97A0-D9683A7E60D0}"/>
              </a:ext>
            </a:extLst>
          </p:cNvPr>
          <p:cNvSpPr txBox="1">
            <a:spLocks/>
          </p:cNvSpPr>
          <p:nvPr/>
        </p:nvSpPr>
        <p:spPr>
          <a:xfrm>
            <a:off x="934844" y="184258"/>
            <a:ext cx="51611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5000"/>
              </a:lnSpc>
            </a:pPr>
            <a:r>
              <a:rPr lang="en-US" sz="3600" b="1" dirty="0">
                <a:solidFill>
                  <a:srgbClr val="800000"/>
                </a:solidFill>
                <a:latin typeface="+mn-lt"/>
              </a:rPr>
              <a:t>Death-Row Executions</a:t>
            </a:r>
          </a:p>
        </p:txBody>
      </p:sp>
      <p:cxnSp>
        <p:nvCxnSpPr>
          <p:cNvPr id="7" name="Straight Connector 4">
            <a:extLst>
              <a:ext uri="{FF2B5EF4-FFF2-40B4-BE49-F238E27FC236}">
                <a16:creationId xmlns:a16="http://schemas.microsoft.com/office/drawing/2014/main" id="{BE09DFD6-9E4C-4392-959C-4973FDCC9A90}"/>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811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A close up of a logo&#10;&#10;Description generated with very high confidence">
            <a:extLst>
              <a:ext uri="{FF2B5EF4-FFF2-40B4-BE49-F238E27FC236}">
                <a16:creationId xmlns:a16="http://schemas.microsoft.com/office/drawing/2014/main" id="{100F5CF9-4DE7-4B57-81F1-A9B143D8B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44" y="3065831"/>
            <a:ext cx="1824020" cy="1589267"/>
          </a:xfrm>
          <a:prstGeom prst="rect">
            <a:avLst/>
          </a:prstGeom>
        </p:spPr>
      </p:pic>
      <p:sp>
        <p:nvSpPr>
          <p:cNvPr id="18" name="AutoShape 796">
            <a:extLst>
              <a:ext uri="{FF2B5EF4-FFF2-40B4-BE49-F238E27FC236}">
                <a16:creationId xmlns:a16="http://schemas.microsoft.com/office/drawing/2014/main" id="{488B4E1D-8683-4890-A600-FB966E0C36BE}"/>
              </a:ext>
            </a:extLst>
          </p:cNvPr>
          <p:cNvSpPr>
            <a:spLocks noChangeArrowheads="1"/>
          </p:cNvSpPr>
          <p:nvPr/>
        </p:nvSpPr>
        <p:spPr bwMode="auto">
          <a:xfrm>
            <a:off x="845294" y="1595283"/>
            <a:ext cx="10495743" cy="1708462"/>
          </a:xfrm>
          <a:prstGeom prst="roundRect">
            <a:avLst>
              <a:gd name="adj" fmla="val 208"/>
            </a:avLst>
          </a:prstGeom>
          <a:solidFill>
            <a:sysClr val="window" lastClr="FFFFFF">
              <a:lumMod val="95000"/>
            </a:sysClr>
          </a:solidFill>
          <a:ln w="9525">
            <a:noFill/>
            <a:round/>
            <a:headEnd/>
            <a:tailEnd/>
          </a:ln>
        </p:spPr>
        <p:txBody>
          <a:bodyPr lIns="144000" tIns="108000" rIns="144000" bIns="108000" anchor="ctr" anchorCtr="0"/>
          <a:lstStyle/>
          <a:p>
            <a:pPr marL="355600" lvl="0" indent="-355600" defTabSz="1938005">
              <a:lnSpc>
                <a:spcPct val="93000"/>
              </a:lnSpc>
              <a:spcBef>
                <a:spcPts val="15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altLang="zh-CN" sz="2800" b="1" kern="0" dirty="0">
                <a:solidFill>
                  <a:srgbClr val="79151A"/>
                </a:solidFill>
                <a:sym typeface="Wingdings" panose="05000000000000000000" pitchFamily="2" charset="2"/>
              </a:rPr>
              <a:t>  </a:t>
            </a:r>
            <a:r>
              <a:rPr lang="en-US" sz="3000" b="1" kern="0" spc="-40" dirty="0">
                <a:solidFill>
                  <a:srgbClr val="79151A"/>
                </a:solidFill>
              </a:rPr>
              <a:t>Current regulations embed loopholes for illicit organ sourcing</a:t>
            </a:r>
          </a:p>
          <a:p>
            <a:pPr marL="355600" lvl="0" indent="6350" defTabSz="1938005">
              <a:lnSpc>
                <a:spcPct val="93000"/>
              </a:lnSpc>
              <a:spcBef>
                <a:spcPts val="6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sz="2400" kern="0" dirty="0">
                <a:solidFill>
                  <a:prstClr val="black"/>
                </a:solidFill>
              </a:rPr>
              <a:t>China has not enacted fundamental laws that recognize brain death or govern organ sourcing, donation, procurement, allocation, and transplantation. </a:t>
            </a:r>
            <a:endParaRPr lang="en-US" sz="2400" b="1" kern="0" dirty="0">
              <a:solidFill>
                <a:srgbClr val="79151A"/>
              </a:solidFill>
            </a:endParaRPr>
          </a:p>
        </p:txBody>
      </p:sp>
      <p:sp>
        <p:nvSpPr>
          <p:cNvPr id="17" name="Content Placeholder 6">
            <a:extLst>
              <a:ext uri="{FF2B5EF4-FFF2-40B4-BE49-F238E27FC236}">
                <a16:creationId xmlns:a16="http://schemas.microsoft.com/office/drawing/2014/main" id="{C963EA14-7A03-414D-ACD4-771640287907}"/>
              </a:ext>
            </a:extLst>
          </p:cNvPr>
          <p:cNvSpPr>
            <a:spLocks noGrp="1"/>
          </p:cNvSpPr>
          <p:nvPr>
            <p:ph idx="1"/>
          </p:nvPr>
        </p:nvSpPr>
        <p:spPr>
          <a:xfrm>
            <a:off x="907418" y="2964391"/>
            <a:ext cx="10979837" cy="1716180"/>
          </a:xfrm>
        </p:spPr>
        <p:txBody>
          <a:bodyPr>
            <a:normAutofit fontScale="92500"/>
          </a:bodyPr>
          <a:lstStyle/>
          <a:p>
            <a:pPr marL="0" indent="0">
              <a:buNone/>
            </a:pPr>
            <a:endParaRPr lang="en-US" dirty="0"/>
          </a:p>
          <a:p>
            <a:pPr marL="0" indent="0">
              <a:spcBef>
                <a:spcPts val="0"/>
              </a:spcBef>
              <a:buNone/>
            </a:pPr>
            <a:r>
              <a:rPr lang="en-US" sz="2600" dirty="0"/>
              <a:t>“China currently has a voluntary organ donation rate from living relatives of 1.1%. Over 98% of organ sources is controlled outside the Ministry of Health system.”</a:t>
            </a:r>
          </a:p>
          <a:p>
            <a:pPr marL="0" indent="0">
              <a:lnSpc>
                <a:spcPct val="110000"/>
              </a:lnSpc>
              <a:spcBef>
                <a:spcPts val="600"/>
              </a:spcBef>
              <a:buNone/>
            </a:pPr>
            <a:r>
              <a:rPr lang="en-US" sz="2200" i="1" dirty="0">
                <a:solidFill>
                  <a:srgbClr val="800000"/>
                </a:solidFill>
              </a:rPr>
              <a:t>                                                                                                                              ―</a:t>
            </a:r>
            <a:r>
              <a:rPr lang="en-US" sz="2200" i="1" dirty="0" err="1">
                <a:solidFill>
                  <a:srgbClr val="800000"/>
                </a:solidFill>
              </a:rPr>
              <a:t>Sanlian</a:t>
            </a:r>
            <a:r>
              <a:rPr lang="en-US" sz="2200" i="1" dirty="0">
                <a:solidFill>
                  <a:srgbClr val="800000"/>
                </a:solidFill>
              </a:rPr>
              <a:t> Life Weekly (</a:t>
            </a:r>
            <a:r>
              <a:rPr lang="en-US" altLang="zh-CN" sz="2200" i="1" dirty="0">
                <a:solidFill>
                  <a:srgbClr val="800000"/>
                </a:solidFill>
              </a:rPr>
              <a:t>2006)</a:t>
            </a:r>
            <a:endParaRPr lang="en-US" sz="2800" dirty="0"/>
          </a:p>
        </p:txBody>
      </p:sp>
      <p:pic>
        <p:nvPicPr>
          <p:cNvPr id="20" name="Picture 4" descr="A close up of a logo&#10;&#10;Description generated with very high confidence">
            <a:extLst>
              <a:ext uri="{FF2B5EF4-FFF2-40B4-BE49-F238E27FC236}">
                <a16:creationId xmlns:a16="http://schemas.microsoft.com/office/drawing/2014/main" id="{C93140BC-8666-4DE4-B990-6F3C98A0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14" y="4310205"/>
            <a:ext cx="1824020" cy="1589267"/>
          </a:xfrm>
          <a:prstGeom prst="rect">
            <a:avLst/>
          </a:prstGeom>
        </p:spPr>
      </p:pic>
      <p:cxnSp>
        <p:nvCxnSpPr>
          <p:cNvPr id="16" name="Straight Connector 4">
            <a:extLst>
              <a:ext uri="{FF2B5EF4-FFF2-40B4-BE49-F238E27FC236}">
                <a16:creationId xmlns:a16="http://schemas.microsoft.com/office/drawing/2014/main" id="{62035D8B-7279-4D66-9ACE-93A0D4C14AAC}"/>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9D537B69-6DA7-42D4-A5E7-D5854BC7A5D0}"/>
              </a:ext>
            </a:extLst>
          </p:cNvPr>
          <p:cNvSpPr>
            <a:spLocks noGrp="1"/>
          </p:cNvSpPr>
          <p:nvPr>
            <p:ph type="title"/>
          </p:nvPr>
        </p:nvSpPr>
        <p:spPr>
          <a:xfrm>
            <a:off x="922493" y="240895"/>
            <a:ext cx="5676900" cy="1325563"/>
          </a:xfrm>
        </p:spPr>
        <p:txBody>
          <a:bodyPr>
            <a:noAutofit/>
          </a:bodyPr>
          <a:lstStyle/>
          <a:p>
            <a:r>
              <a:rPr lang="en-US" sz="3600" b="1" dirty="0">
                <a:solidFill>
                  <a:srgbClr val="800000"/>
                </a:solidFill>
                <a:latin typeface="+mn-lt"/>
              </a:rPr>
              <a:t>Donation System Used to Launder Organs</a:t>
            </a:r>
          </a:p>
        </p:txBody>
      </p:sp>
      <p:sp>
        <p:nvSpPr>
          <p:cNvPr id="19" name="AutoShape 796">
            <a:extLst>
              <a:ext uri="{FF2B5EF4-FFF2-40B4-BE49-F238E27FC236}">
                <a16:creationId xmlns:a16="http://schemas.microsoft.com/office/drawing/2014/main" id="{C1223D69-AA39-4A30-93FC-E9C5DE13034D}"/>
              </a:ext>
            </a:extLst>
          </p:cNvPr>
          <p:cNvSpPr>
            <a:spLocks noChangeArrowheads="1"/>
          </p:cNvSpPr>
          <p:nvPr/>
        </p:nvSpPr>
        <p:spPr bwMode="auto">
          <a:xfrm>
            <a:off x="507575" y="4265461"/>
            <a:ext cx="11131067" cy="2411376"/>
          </a:xfrm>
          <a:prstGeom prst="roundRect">
            <a:avLst>
              <a:gd name="adj" fmla="val 208"/>
            </a:avLst>
          </a:prstGeom>
          <a:noFill/>
          <a:ln w="9525">
            <a:noFill/>
            <a:round/>
            <a:headEnd/>
            <a:tailEnd/>
          </a:ln>
        </p:spPr>
        <p:txBody>
          <a:bodyPr lIns="144000" tIns="108000" rIns="144000" bIns="108000" anchor="ctr" anchorCtr="0"/>
          <a:lstStyle/>
          <a:p>
            <a:pPr marL="355600" lvl="0" indent="6350" defTabSz="1938005">
              <a:lnSpc>
                <a:spcPct val="93000"/>
              </a:lnSpc>
              <a:spcBef>
                <a:spcPts val="6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lang="en-US" sz="500" kern="0" dirty="0">
              <a:solidFill>
                <a:prstClr val="black"/>
              </a:solidFill>
            </a:endParaRPr>
          </a:p>
          <a:p>
            <a:pPr marL="355600" lvl="0" indent="6350" defTabSz="1938005">
              <a:lnSpc>
                <a:spcPct val="93000"/>
              </a:lnSpc>
              <a:spcBef>
                <a:spcPts val="6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sz="2400" kern="0" dirty="0">
                <a:solidFill>
                  <a:prstClr val="black"/>
                </a:solidFill>
              </a:rPr>
              <a:t>“The departmental regulations, administrative policies and guidelines can only impose administrative penalties on the offender (up to a license revocation), and there is no criminal or civil liability; these rules are not enforceable in legal or penal </a:t>
            </a:r>
            <a:r>
              <a:rPr lang="en-US" sz="2400" kern="0" spc="-60" dirty="0">
                <a:solidFill>
                  <a:prstClr val="black"/>
                </a:solidFill>
              </a:rPr>
              <a:t>systems—more organ sources come from them [than from the medical system].”</a:t>
            </a:r>
          </a:p>
          <a:p>
            <a:pPr marL="355600" indent="6350" defTabSz="1938005">
              <a:lnSpc>
                <a:spcPct val="93000"/>
              </a:lnSpc>
              <a:spcBef>
                <a:spcPts val="6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altLang="zh-CN" sz="2400" i="1" dirty="0">
                <a:solidFill>
                  <a:srgbClr val="800000"/>
                </a:solidFill>
              </a:rPr>
              <a:t>                                                         </a:t>
            </a:r>
            <a:r>
              <a:rPr lang="en-US" altLang="zh-CN" sz="2200" i="1" dirty="0">
                <a:solidFill>
                  <a:srgbClr val="800000"/>
                </a:solidFill>
              </a:rPr>
              <a:t>―Chen Zhonghua, a pioneer of organ donation (2006)</a:t>
            </a:r>
            <a:endParaRPr lang="en-US" sz="2200" b="1" kern="0" spc="-60" dirty="0">
              <a:solidFill>
                <a:srgbClr val="79151A"/>
              </a:solidFill>
            </a:endParaRPr>
          </a:p>
        </p:txBody>
      </p:sp>
    </p:spTree>
    <p:extLst>
      <p:ext uri="{BB962C8B-B14F-4D97-AF65-F5344CB8AC3E}">
        <p14:creationId xmlns:p14="http://schemas.microsoft.com/office/powerpoint/2010/main" val="191113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4">
            <a:extLst>
              <a:ext uri="{FF2B5EF4-FFF2-40B4-BE49-F238E27FC236}">
                <a16:creationId xmlns:a16="http://schemas.microsoft.com/office/drawing/2014/main" id="{04C32E4B-2793-4871-AD7B-139945AF6D1A}"/>
              </a:ext>
            </a:extLst>
          </p:cNvPr>
          <p:cNvCxnSpPr/>
          <p:nvPr/>
        </p:nvCxnSpPr>
        <p:spPr>
          <a:xfrm>
            <a:off x="151369" y="1512115"/>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96F022CD-18B8-4FAB-AB29-A219B4E1C7F5}"/>
              </a:ext>
            </a:extLst>
          </p:cNvPr>
          <p:cNvSpPr txBox="1">
            <a:spLocks/>
          </p:cNvSpPr>
          <p:nvPr/>
        </p:nvSpPr>
        <p:spPr>
          <a:xfrm>
            <a:off x="2180491" y="463917"/>
            <a:ext cx="4343466" cy="11749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1800"/>
              </a:spcBef>
            </a:pPr>
            <a:r>
              <a:rPr lang="en-US" sz="4400" b="1" dirty="0">
                <a:solidFill>
                  <a:srgbClr val="800000"/>
                </a:solidFill>
              </a:rPr>
              <a:t>Agenda</a:t>
            </a:r>
          </a:p>
        </p:txBody>
      </p:sp>
      <p:sp>
        <p:nvSpPr>
          <p:cNvPr id="12" name="Content Placeholder 11">
            <a:extLst>
              <a:ext uri="{FF2B5EF4-FFF2-40B4-BE49-F238E27FC236}">
                <a16:creationId xmlns:a16="http://schemas.microsoft.com/office/drawing/2014/main" id="{C47942BF-8679-4FA7-9C18-5A7CFF89A075}"/>
              </a:ext>
            </a:extLst>
          </p:cNvPr>
          <p:cNvSpPr>
            <a:spLocks noGrp="1"/>
          </p:cNvSpPr>
          <p:nvPr>
            <p:ph idx="1"/>
          </p:nvPr>
        </p:nvSpPr>
        <p:spPr>
          <a:xfrm>
            <a:off x="2180490" y="2560313"/>
            <a:ext cx="9911863" cy="3851111"/>
          </a:xfrm>
        </p:spPr>
        <p:txBody>
          <a:bodyPr>
            <a:normAutofit/>
          </a:bodyPr>
          <a:lstStyle/>
          <a:p>
            <a:pPr marL="358775" indent="-358775">
              <a:spcBef>
                <a:spcPts val="600"/>
              </a:spcBef>
            </a:pPr>
            <a:r>
              <a:rPr lang="en-US" dirty="0"/>
              <a:t>Overview and Video (25 min)</a:t>
            </a:r>
          </a:p>
          <a:p>
            <a:pPr marL="358775" indent="-358775">
              <a:spcBef>
                <a:spcPts val="600"/>
              </a:spcBef>
            </a:pPr>
            <a:r>
              <a:rPr lang="en-US" dirty="0"/>
              <a:t>On-Demand Transplants</a:t>
            </a:r>
          </a:p>
          <a:p>
            <a:pPr marL="358775" indent="-358775">
              <a:spcBef>
                <a:spcPts val="600"/>
              </a:spcBef>
            </a:pPr>
            <a:r>
              <a:rPr lang="en-US" dirty="0"/>
              <a:t>Organ Sources and New Developments</a:t>
            </a:r>
          </a:p>
          <a:p>
            <a:pPr marL="358775" indent="-358775">
              <a:spcBef>
                <a:spcPts val="600"/>
              </a:spcBef>
            </a:pPr>
            <a:r>
              <a:rPr lang="en-US" dirty="0"/>
              <a:t>Victims </a:t>
            </a:r>
            <a:r>
              <a:rPr lang="en-US" altLang="zh-CN" dirty="0"/>
              <a:t>and Video Testimonies (8 min)</a:t>
            </a:r>
            <a:endParaRPr lang="en-US" dirty="0"/>
          </a:p>
          <a:p>
            <a:pPr marL="358775" indent="-358775">
              <a:spcBef>
                <a:spcPts val="600"/>
              </a:spcBef>
            </a:pPr>
            <a:r>
              <a:rPr lang="en-US" dirty="0"/>
              <a:t>Violations of International Law</a:t>
            </a:r>
          </a:p>
          <a:p>
            <a:pPr marL="358775" indent="-358775">
              <a:spcBef>
                <a:spcPts val="600"/>
              </a:spcBef>
            </a:pPr>
            <a:r>
              <a:rPr lang="en-US" dirty="0"/>
              <a:t>Legislative Efforts to Combat the Crimes</a:t>
            </a:r>
          </a:p>
        </p:txBody>
      </p:sp>
    </p:spTree>
    <p:extLst>
      <p:ext uri="{BB962C8B-B14F-4D97-AF65-F5344CB8AC3E}">
        <p14:creationId xmlns:p14="http://schemas.microsoft.com/office/powerpoint/2010/main" val="1353475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96">
            <a:extLst>
              <a:ext uri="{FF2B5EF4-FFF2-40B4-BE49-F238E27FC236}">
                <a16:creationId xmlns:a16="http://schemas.microsoft.com/office/drawing/2014/main" id="{C8094947-374C-4284-A965-CFFBC78F493E}"/>
              </a:ext>
            </a:extLst>
          </p:cNvPr>
          <p:cNvSpPr>
            <a:spLocks noChangeArrowheads="1"/>
          </p:cNvSpPr>
          <p:nvPr/>
        </p:nvSpPr>
        <p:spPr bwMode="auto">
          <a:xfrm>
            <a:off x="3638" y="2313887"/>
            <a:ext cx="6445288" cy="4447855"/>
          </a:xfrm>
          <a:prstGeom prst="roundRect">
            <a:avLst>
              <a:gd name="adj" fmla="val 208"/>
            </a:avLst>
          </a:prstGeom>
          <a:solidFill>
            <a:schemeClr val="bg1">
              <a:lumMod val="95000"/>
            </a:schemeClr>
          </a:solidFill>
          <a:ln w="9525">
            <a:solidFill>
              <a:schemeClr val="bg1">
                <a:lumMod val="95000"/>
              </a:schemeClr>
            </a:solidFill>
            <a:round/>
            <a:headEnd/>
            <a:tailEnd/>
          </a:ln>
        </p:spPr>
        <p:txBody>
          <a:bodyPr lIns="144000" tIns="108000" rIns="144000" bIns="108000" anchor="ctr" anchorCtr="0"/>
          <a:lstStyle/>
          <a:p>
            <a:pPr marL="355600" lvl="0" indent="-355600" defTabSz="1938005">
              <a:lnSpc>
                <a:spcPct val="93000"/>
              </a:lnSpc>
              <a:spcBef>
                <a:spcPts val="15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kumimoji="0" lang="en-US" sz="3600" b="1" i="0" u="none" strike="noStrike" kern="0" cap="none" spc="0" normalizeH="0" baseline="0" noProof="0" dirty="0">
              <a:ln>
                <a:noFill/>
              </a:ln>
              <a:effectLst/>
              <a:highlight>
                <a:srgbClr val="C3F0AA"/>
              </a:highlight>
              <a:uLnTx/>
              <a:uFillTx/>
            </a:endParaRPr>
          </a:p>
        </p:txBody>
      </p:sp>
      <p:sp>
        <p:nvSpPr>
          <p:cNvPr id="7" name="Text Box 204">
            <a:extLst>
              <a:ext uri="{FF2B5EF4-FFF2-40B4-BE49-F238E27FC236}">
                <a16:creationId xmlns:a16="http://schemas.microsoft.com/office/drawing/2014/main" id="{490159E3-62A6-4C9D-8C16-C043B25F860C}"/>
              </a:ext>
            </a:extLst>
          </p:cNvPr>
          <p:cNvSpPr txBox="1"/>
          <p:nvPr/>
        </p:nvSpPr>
        <p:spPr>
          <a:xfrm>
            <a:off x="471400" y="2280234"/>
            <a:ext cx="6066560" cy="1249820"/>
          </a:xfrm>
          <a:prstGeom prst="rect">
            <a:avLst/>
          </a:prstGeom>
          <a:noFill/>
          <a:ln w="6350">
            <a:noFill/>
          </a:ln>
          <a:effectLst/>
        </p:spPr>
        <p:txBody>
          <a:bodyPr rot="0" spcFirstLastPara="0" vert="horz" wrap="square" lIns="45720" tIns="91440" rIns="0" bIns="0" numCol="1" spcCol="0" rtlCol="0" fromWordArt="0" anchor="t" anchorCtr="0" forceAA="0" compatLnSpc="1">
            <a:prstTxWarp prst="textNoShape">
              <a:avLst/>
            </a:prstTxWarp>
            <a:noAutofit/>
          </a:bodyPr>
          <a:lstStyle/>
          <a:p>
            <a:pPr marL="457200" marR="201295" indent="-457200">
              <a:lnSpc>
                <a:spcPct val="107000"/>
              </a:lnSpc>
              <a:buFont typeface="Wingdings" panose="05000000000000000000" pitchFamily="2" charset="2"/>
              <a:buChar char="m"/>
              <a:tabLst>
                <a:tab pos="1085850" algn="l"/>
              </a:tabLst>
            </a:pPr>
            <a:r>
              <a:rPr lang="en-US" altLang="zh-CN" sz="2600" b="1" kern="0" spc="-100" dirty="0">
                <a:solidFill>
                  <a:srgbClr val="800000"/>
                </a:solidFill>
              </a:rPr>
              <a:t>Donation system remains an empty shell</a:t>
            </a:r>
          </a:p>
          <a:p>
            <a:pPr marL="457200" marR="201295" indent="-457200">
              <a:lnSpc>
                <a:spcPct val="107000"/>
              </a:lnSpc>
              <a:buFont typeface="Wingdings" panose="05000000000000000000" pitchFamily="2" charset="2"/>
              <a:buChar char="m"/>
              <a:tabLst>
                <a:tab pos="1085850" algn="l"/>
              </a:tabLst>
            </a:pPr>
            <a:endParaRPr lang="en-US" altLang="zh-CN" sz="2600" b="1" kern="0" spc="-100" dirty="0">
              <a:solidFill>
                <a:srgbClr val="800000"/>
              </a:solidFill>
            </a:endParaRPr>
          </a:p>
          <a:p>
            <a:pPr marR="201295">
              <a:lnSpc>
                <a:spcPct val="107000"/>
              </a:lnSpc>
              <a:tabLst>
                <a:tab pos="1085850" algn="l"/>
              </a:tabLst>
            </a:pPr>
            <a:endParaRPr lang="en-US" altLang="zh-CN" sz="2800" b="1" kern="0" spc="-50" dirty="0"/>
          </a:p>
          <a:p>
            <a:pPr marR="201295">
              <a:lnSpc>
                <a:spcPct val="107000"/>
              </a:lnSpc>
              <a:spcAft>
                <a:spcPts val="0"/>
              </a:spcAft>
              <a:tabLst>
                <a:tab pos="1085850" algn="l"/>
              </a:tabLst>
            </a:pPr>
            <a:r>
              <a:rPr lang="en-US" sz="2500" spc="-100" dirty="0">
                <a:solidFill>
                  <a:schemeClr val="tx1">
                    <a:lumMod val="95000"/>
                    <a:lumOff val="5000"/>
                  </a:schemeClr>
                </a:solidFill>
                <a:effectLst/>
                <a:ea typeface="SimSun" panose="02010600030101010101" pitchFamily="2" charset="-122"/>
              </a:rPr>
              <a:t>“The administration of organ donation </a:t>
            </a:r>
            <a:r>
              <a:rPr lang="en-US" sz="2500" dirty="0">
                <a:solidFill>
                  <a:schemeClr val="tx1">
                    <a:lumMod val="95000"/>
                    <a:lumOff val="5000"/>
                  </a:schemeClr>
                </a:solidFill>
                <a:effectLst/>
                <a:ea typeface="SimSun" panose="02010600030101010101" pitchFamily="2" charset="-122"/>
              </a:rPr>
              <a:t>and </a:t>
            </a:r>
            <a:r>
              <a:rPr lang="en-US" sz="2500" spc="-40" dirty="0">
                <a:solidFill>
                  <a:schemeClr val="tx1">
                    <a:lumMod val="95000"/>
                    <a:lumOff val="5000"/>
                  </a:schemeClr>
                </a:solidFill>
                <a:effectLst/>
                <a:ea typeface="SimSun" panose="02010600030101010101" pitchFamily="2" charset="-122"/>
              </a:rPr>
              <a:t>transplantation for 1.3 billion people is a big </a:t>
            </a:r>
            <a:r>
              <a:rPr lang="en-US" sz="2500" spc="-60" dirty="0">
                <a:solidFill>
                  <a:schemeClr val="tx1">
                    <a:lumMod val="95000"/>
                    <a:lumOff val="5000"/>
                  </a:schemeClr>
                </a:solidFill>
                <a:effectLst/>
                <a:ea typeface="SimSun" panose="02010600030101010101" pitchFamily="2" charset="-122"/>
              </a:rPr>
              <a:t>project, but right now there’s only one person.”</a:t>
            </a:r>
            <a:r>
              <a:rPr lang="en-US" sz="2500" i="1" spc="-60" dirty="0">
                <a:solidFill>
                  <a:schemeClr val="tx1">
                    <a:lumMod val="95000"/>
                    <a:lumOff val="5000"/>
                  </a:schemeClr>
                </a:solidFill>
                <a:effectLst/>
                <a:ea typeface="SimSun" panose="02010600030101010101" pitchFamily="2" charset="-122"/>
              </a:rPr>
              <a:t>      </a:t>
            </a:r>
          </a:p>
          <a:p>
            <a:pPr marR="201295">
              <a:lnSpc>
                <a:spcPct val="107000"/>
              </a:lnSpc>
              <a:spcAft>
                <a:spcPts val="0"/>
              </a:spcAft>
              <a:tabLst>
                <a:tab pos="1085850" algn="l"/>
              </a:tabLst>
            </a:pPr>
            <a:r>
              <a:rPr lang="en-US" sz="800" i="1" dirty="0">
                <a:solidFill>
                  <a:srgbClr val="1F3864"/>
                </a:solidFill>
                <a:ea typeface="SimSun" panose="02010600030101010101" pitchFamily="2" charset="-122"/>
              </a:rPr>
              <a:t>                              </a:t>
            </a:r>
            <a:r>
              <a:rPr lang="en-US" sz="2200" i="1" spc="-100" dirty="0">
                <a:solidFill>
                  <a:srgbClr val="1F3864"/>
                </a:solidFill>
                <a:effectLst/>
                <a:ea typeface="SimSun" panose="02010600030101010101" pitchFamily="2" charset="-122"/>
              </a:rPr>
              <a:t>—Huang </a:t>
            </a:r>
            <a:r>
              <a:rPr lang="en-US" sz="2200" i="1" spc="-100" dirty="0" err="1">
                <a:solidFill>
                  <a:srgbClr val="1F3864"/>
                </a:solidFill>
                <a:effectLst/>
                <a:ea typeface="SimSun" panose="02010600030101010101" pitchFamily="2" charset="-122"/>
              </a:rPr>
              <a:t>Jiefu</a:t>
            </a:r>
            <a:r>
              <a:rPr lang="en-US" sz="2200" i="1" spc="-100" dirty="0">
                <a:solidFill>
                  <a:srgbClr val="1F3864"/>
                </a:solidFill>
                <a:ea typeface="SimSun" panose="02010600030101010101" pitchFamily="2" charset="-122"/>
              </a:rPr>
              <a:t>, </a:t>
            </a:r>
            <a:r>
              <a:rPr lang="en-US" sz="2200" i="1" spc="-100" dirty="0">
                <a:solidFill>
                  <a:srgbClr val="1F3864"/>
                </a:solidFill>
                <a:effectLst/>
                <a:ea typeface="SimSun" panose="02010600030101010101" pitchFamily="2" charset="-122"/>
              </a:rPr>
              <a:t>Chairman of the National Organ </a:t>
            </a:r>
          </a:p>
          <a:p>
            <a:pPr marR="201295" algn="r">
              <a:lnSpc>
                <a:spcPct val="107000"/>
              </a:lnSpc>
              <a:spcAft>
                <a:spcPts val="0"/>
              </a:spcAft>
              <a:tabLst>
                <a:tab pos="1085850" algn="l"/>
              </a:tabLst>
            </a:pPr>
            <a:r>
              <a:rPr lang="en-US" altLang="zh-CN" sz="2200" i="1" spc="-100" dirty="0">
                <a:solidFill>
                  <a:srgbClr val="1F3864"/>
                </a:solidFill>
                <a:ea typeface="SimSun" panose="02010600030101010101" pitchFamily="2" charset="-122"/>
              </a:rPr>
              <a:t>   Donation</a:t>
            </a:r>
            <a:r>
              <a:rPr lang="en-US" altLang="zh-CN" sz="2200" i="1" spc="-100" dirty="0">
                <a:solidFill>
                  <a:srgbClr val="1F3864"/>
                </a:solidFill>
                <a:ea typeface="SimSun" panose="02010600030101010101" pitchFamily="2" charset="-122"/>
                <a:cs typeface="Times New Roman" panose="02020603050405020304" pitchFamily="18" charset="0"/>
              </a:rPr>
              <a:t> and Transplantation Committee</a:t>
            </a:r>
            <a:r>
              <a:rPr lang="en-US" sz="2200" i="1" spc="-100" dirty="0">
                <a:solidFill>
                  <a:srgbClr val="1F3864"/>
                </a:solidFill>
                <a:effectLst/>
                <a:ea typeface="SimSun" panose="02010600030101010101" pitchFamily="2" charset="-122"/>
              </a:rPr>
              <a:t>  (2017) </a:t>
            </a:r>
            <a:r>
              <a:rPr lang="en-US" sz="2600" i="1" spc="-100" dirty="0">
                <a:solidFill>
                  <a:srgbClr val="1F3864"/>
                </a:solidFill>
                <a:effectLst/>
                <a:ea typeface="SimSun" panose="02010600030101010101" pitchFamily="2" charset="-122"/>
              </a:rPr>
              <a:t>	</a:t>
            </a:r>
            <a:r>
              <a:rPr lang="en-US" sz="2600" i="1" dirty="0">
                <a:solidFill>
                  <a:srgbClr val="1F3864"/>
                </a:solidFill>
                <a:effectLst/>
                <a:ea typeface="SimSun" panose="02010600030101010101" pitchFamily="2" charset="-122"/>
              </a:rPr>
              <a:t>		</a:t>
            </a:r>
            <a:endParaRPr lang="de-DE" sz="2600" dirty="0">
              <a:effectLst/>
              <a:ea typeface="SimSun" panose="02010600030101010101" pitchFamily="2" charset="-122"/>
            </a:endParaRPr>
          </a:p>
        </p:txBody>
      </p:sp>
      <p:sp>
        <p:nvSpPr>
          <p:cNvPr id="12" name="Text Box 204">
            <a:extLst>
              <a:ext uri="{FF2B5EF4-FFF2-40B4-BE49-F238E27FC236}">
                <a16:creationId xmlns:a16="http://schemas.microsoft.com/office/drawing/2014/main" id="{E58CF38C-ADD0-498D-9837-CCD573ADCA66}"/>
              </a:ext>
            </a:extLst>
          </p:cNvPr>
          <p:cNvSpPr txBox="1"/>
          <p:nvPr/>
        </p:nvSpPr>
        <p:spPr>
          <a:xfrm>
            <a:off x="6813426" y="2281149"/>
            <a:ext cx="5121068" cy="2538837"/>
          </a:xfrm>
          <a:prstGeom prst="rect">
            <a:avLst/>
          </a:prstGeom>
          <a:noFill/>
          <a:ln w="6350">
            <a:noFill/>
          </a:ln>
          <a:effectLst/>
        </p:spPr>
        <p:txBody>
          <a:bodyPr rot="0" spcFirstLastPara="0" vert="horz" wrap="square" lIns="45720" tIns="91440" rIns="0" bIns="0" numCol="1" spcCol="0" rtlCol="0" fromWordArt="0" anchor="t" anchorCtr="0" forceAA="0" compatLnSpc="1">
            <a:prstTxWarp prst="textNoShape">
              <a:avLst/>
            </a:prstTxWarp>
            <a:noAutofit/>
          </a:bodyPr>
          <a:lstStyle/>
          <a:p>
            <a:pPr marR="201295">
              <a:lnSpc>
                <a:spcPct val="107000"/>
              </a:lnSpc>
              <a:tabLst>
                <a:tab pos="1085850" algn="l"/>
              </a:tabLst>
            </a:pPr>
            <a:r>
              <a:rPr lang="en-US" altLang="zh-CN" sz="2600" b="1" kern="0" spc="-100" dirty="0">
                <a:solidFill>
                  <a:srgbClr val="800000"/>
                </a:solidFill>
                <a:sym typeface="Wingdings" panose="05000000000000000000" pitchFamily="2" charset="2"/>
              </a:rPr>
              <a:t>    </a:t>
            </a:r>
            <a:r>
              <a:rPr lang="en-US" altLang="zh-CN" sz="2600" b="1" kern="0" spc="-50" dirty="0">
                <a:solidFill>
                  <a:srgbClr val="800000"/>
                </a:solidFill>
              </a:rPr>
              <a:t>Opaque operations</a:t>
            </a:r>
          </a:p>
          <a:p>
            <a:pPr marR="201295">
              <a:lnSpc>
                <a:spcPct val="90000"/>
              </a:lnSpc>
              <a:spcBef>
                <a:spcPts val="1200"/>
              </a:spcBef>
              <a:tabLst>
                <a:tab pos="1085850" algn="l"/>
              </a:tabLst>
            </a:pPr>
            <a:r>
              <a:rPr lang="en-US" altLang="zh-CN" sz="2200" kern="0" spc="-80" dirty="0">
                <a:solidFill>
                  <a:prstClr val="black"/>
                </a:solidFill>
              </a:rPr>
              <a:t>China’s Organ Procurement Organizations </a:t>
            </a:r>
            <a:r>
              <a:rPr lang="en-US" altLang="zh-CN" sz="2200" kern="0" spc="-50" dirty="0">
                <a:solidFill>
                  <a:prstClr val="black"/>
                </a:solidFill>
              </a:rPr>
              <a:t>operate without oversight and are run by the same surgeons </a:t>
            </a:r>
            <a:r>
              <a:rPr lang="en-US" altLang="zh-CN" sz="2200" kern="0" dirty="0">
                <a:solidFill>
                  <a:prstClr val="black"/>
                </a:solidFill>
              </a:rPr>
              <a:t>who are involved in unethical organ procurement and transplantation. </a:t>
            </a:r>
          </a:p>
          <a:p>
            <a:pPr marR="201295">
              <a:lnSpc>
                <a:spcPct val="107000"/>
              </a:lnSpc>
              <a:tabLst>
                <a:tab pos="1085850" algn="l"/>
              </a:tabLst>
            </a:pPr>
            <a:endParaRPr lang="en-US" altLang="zh-CN" sz="1400" b="1" kern="0" spc="-50" dirty="0"/>
          </a:p>
          <a:p>
            <a:pPr marR="201295">
              <a:lnSpc>
                <a:spcPct val="90000"/>
              </a:lnSpc>
              <a:spcAft>
                <a:spcPts val="0"/>
              </a:spcAft>
              <a:tabLst>
                <a:tab pos="1085850" algn="l"/>
              </a:tabLst>
            </a:pPr>
            <a:r>
              <a:rPr lang="en-US" sz="2500" spc="-30" dirty="0">
                <a:solidFill>
                  <a:srgbClr val="800000"/>
                </a:solidFill>
                <a:ea typeface="SimSun" panose="02010600030101010101" pitchFamily="2" charset="-122"/>
              </a:rPr>
              <a:t>“Organ resources – all recipients and </a:t>
            </a:r>
            <a:r>
              <a:rPr lang="en-US" sz="2500" dirty="0">
                <a:solidFill>
                  <a:srgbClr val="800000"/>
                </a:solidFill>
                <a:ea typeface="SimSun" panose="02010600030101010101" pitchFamily="2" charset="-122"/>
              </a:rPr>
              <a:t>donors, the entire chain of organ </a:t>
            </a:r>
            <a:r>
              <a:rPr lang="en-US" sz="2500" spc="-50" dirty="0">
                <a:solidFill>
                  <a:srgbClr val="800000"/>
                </a:solidFill>
                <a:ea typeface="SimSun" panose="02010600030101010101" pitchFamily="2" charset="-122"/>
              </a:rPr>
              <a:t>transplantation – are in the hospitals.”</a:t>
            </a:r>
            <a:r>
              <a:rPr lang="en-US" sz="2600" spc="-50" dirty="0">
                <a:solidFill>
                  <a:srgbClr val="800000"/>
                </a:solidFill>
                <a:ea typeface="SimSun" panose="02010600030101010101" pitchFamily="2" charset="-122"/>
              </a:rPr>
              <a:t>            </a:t>
            </a:r>
          </a:p>
          <a:p>
            <a:pPr marR="201295">
              <a:lnSpc>
                <a:spcPct val="90000"/>
              </a:lnSpc>
              <a:spcAft>
                <a:spcPts val="0"/>
              </a:spcAft>
              <a:tabLst>
                <a:tab pos="1085850" algn="l"/>
              </a:tabLst>
            </a:pPr>
            <a:r>
              <a:rPr lang="en-US" sz="2600" i="1" spc="-50" dirty="0">
                <a:solidFill>
                  <a:srgbClr val="800000"/>
                </a:solidFill>
                <a:effectLst/>
                <a:ea typeface="SimSun" panose="02010600030101010101" pitchFamily="2" charset="-122"/>
              </a:rPr>
              <a:t>                                  </a:t>
            </a:r>
            <a:r>
              <a:rPr lang="en-US" sz="2200" i="1" dirty="0">
                <a:solidFill>
                  <a:srgbClr val="1F3864"/>
                </a:solidFill>
                <a:effectLst/>
                <a:ea typeface="SimSun" panose="02010600030101010101" pitchFamily="2" charset="-122"/>
              </a:rPr>
              <a:t>—Huang </a:t>
            </a:r>
            <a:r>
              <a:rPr lang="en-US" sz="2200" i="1" dirty="0" err="1">
                <a:solidFill>
                  <a:srgbClr val="1F3864"/>
                </a:solidFill>
                <a:effectLst/>
                <a:ea typeface="SimSun" panose="02010600030101010101" pitchFamily="2" charset="-122"/>
              </a:rPr>
              <a:t>Jiefu</a:t>
            </a:r>
            <a:r>
              <a:rPr lang="en-US" sz="2200" i="1" dirty="0">
                <a:solidFill>
                  <a:srgbClr val="1F3864"/>
                </a:solidFill>
                <a:effectLst/>
                <a:ea typeface="SimSun" panose="02010600030101010101" pitchFamily="2" charset="-122"/>
              </a:rPr>
              <a:t> (2013)</a:t>
            </a:r>
            <a:r>
              <a:rPr lang="en-US" sz="2600" i="1" dirty="0">
                <a:solidFill>
                  <a:srgbClr val="1F3864"/>
                </a:solidFill>
                <a:effectLst/>
                <a:ea typeface="SimSun" panose="02010600030101010101" pitchFamily="2" charset="-122"/>
              </a:rPr>
              <a:t>			</a:t>
            </a:r>
            <a:endParaRPr lang="de-DE" sz="2600" dirty="0">
              <a:effectLst/>
              <a:ea typeface="SimSun" panose="02010600030101010101" pitchFamily="2" charset="-122"/>
            </a:endParaRPr>
          </a:p>
        </p:txBody>
      </p:sp>
      <p:cxnSp>
        <p:nvCxnSpPr>
          <p:cNvPr id="16" name="Straight Connector 4">
            <a:extLst>
              <a:ext uri="{FF2B5EF4-FFF2-40B4-BE49-F238E27FC236}">
                <a16:creationId xmlns:a16="http://schemas.microsoft.com/office/drawing/2014/main" id="{845D05E5-67BA-409C-9CA8-3A5BE94E0CD5}"/>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01178703-3CBB-4AAE-AA17-45078AAF50CC}"/>
              </a:ext>
            </a:extLst>
          </p:cNvPr>
          <p:cNvSpPr>
            <a:spLocks noGrp="1"/>
          </p:cNvSpPr>
          <p:nvPr>
            <p:ph type="title"/>
          </p:nvPr>
        </p:nvSpPr>
        <p:spPr>
          <a:xfrm>
            <a:off x="898429" y="216831"/>
            <a:ext cx="5676900" cy="1325563"/>
          </a:xfrm>
        </p:spPr>
        <p:txBody>
          <a:bodyPr>
            <a:noAutofit/>
          </a:bodyPr>
          <a:lstStyle/>
          <a:p>
            <a:r>
              <a:rPr lang="en-US" sz="3600" b="1" dirty="0">
                <a:solidFill>
                  <a:srgbClr val="800000"/>
                </a:solidFill>
                <a:latin typeface="+mn-lt"/>
              </a:rPr>
              <a:t>Donation System Used to Launder Organs</a:t>
            </a:r>
          </a:p>
        </p:txBody>
      </p:sp>
    </p:spTree>
    <p:extLst>
      <p:ext uri="{BB962C8B-B14F-4D97-AF65-F5344CB8AC3E}">
        <p14:creationId xmlns:p14="http://schemas.microsoft.com/office/powerpoint/2010/main" val="116387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796">
            <a:extLst>
              <a:ext uri="{FF2B5EF4-FFF2-40B4-BE49-F238E27FC236}">
                <a16:creationId xmlns:a16="http://schemas.microsoft.com/office/drawing/2014/main" id="{488B4E1D-8683-4890-A600-FB966E0C36BE}"/>
              </a:ext>
            </a:extLst>
          </p:cNvPr>
          <p:cNvSpPr>
            <a:spLocks noChangeArrowheads="1"/>
          </p:cNvSpPr>
          <p:nvPr/>
        </p:nvSpPr>
        <p:spPr bwMode="auto">
          <a:xfrm>
            <a:off x="893423" y="2025080"/>
            <a:ext cx="8616206" cy="783874"/>
          </a:xfrm>
          <a:prstGeom prst="roundRect">
            <a:avLst>
              <a:gd name="adj" fmla="val 208"/>
            </a:avLst>
          </a:prstGeom>
          <a:solidFill>
            <a:sysClr val="window" lastClr="FFFFFF">
              <a:lumMod val="95000"/>
            </a:sysClr>
          </a:solidFill>
          <a:ln w="9525">
            <a:noFill/>
            <a:round/>
            <a:headEnd/>
            <a:tailEnd/>
          </a:ln>
        </p:spPr>
        <p:txBody>
          <a:bodyPr lIns="144000" tIns="108000" rIns="144000" bIns="108000" anchor="ctr" anchorCtr="0"/>
          <a:lstStyle/>
          <a:p>
            <a:pPr marL="355600" lvl="0" indent="-355600" defTabSz="1938005">
              <a:lnSpc>
                <a:spcPct val="93000"/>
              </a:lnSpc>
              <a:spcBef>
                <a:spcPts val="1500"/>
              </a:spcBef>
              <a:buClr>
                <a:srgbClr val="EAEAEA"/>
              </a:buClr>
              <a:tabLst>
                <a:tab pos="355600"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altLang="zh-CN" sz="2800" b="1" kern="0" dirty="0">
                <a:solidFill>
                  <a:srgbClr val="79151A"/>
                </a:solidFill>
                <a:sym typeface="Wingdings" panose="05000000000000000000" pitchFamily="2" charset="2"/>
              </a:rPr>
              <a:t>  </a:t>
            </a:r>
            <a:r>
              <a:rPr lang="en-US" sz="3000" b="1" kern="0" spc="-40" dirty="0">
                <a:solidFill>
                  <a:srgbClr val="79151A"/>
                </a:solidFill>
              </a:rPr>
              <a:t>Widespread Abuse of Brain Death Determination</a:t>
            </a:r>
            <a:endParaRPr lang="en-US" sz="2400" b="1" kern="0" dirty="0">
              <a:solidFill>
                <a:srgbClr val="79151A"/>
              </a:solidFill>
            </a:endParaRPr>
          </a:p>
        </p:txBody>
      </p:sp>
      <p:sp>
        <p:nvSpPr>
          <p:cNvPr id="17" name="Content Placeholder 6">
            <a:extLst>
              <a:ext uri="{FF2B5EF4-FFF2-40B4-BE49-F238E27FC236}">
                <a16:creationId xmlns:a16="http://schemas.microsoft.com/office/drawing/2014/main" id="{C963EA14-7A03-414D-ACD4-771640287907}"/>
              </a:ext>
            </a:extLst>
          </p:cNvPr>
          <p:cNvSpPr>
            <a:spLocks noGrp="1"/>
          </p:cNvSpPr>
          <p:nvPr>
            <p:ph idx="1"/>
          </p:nvPr>
        </p:nvSpPr>
        <p:spPr>
          <a:xfrm>
            <a:off x="935015" y="2681039"/>
            <a:ext cx="10647385" cy="1893917"/>
          </a:xfrm>
        </p:spPr>
        <p:txBody>
          <a:bodyPr>
            <a:normAutofit fontScale="25000" lnSpcReduction="20000"/>
          </a:bodyPr>
          <a:lstStyle/>
          <a:p>
            <a:pPr marL="0" indent="0">
              <a:lnSpc>
                <a:spcPct val="110000"/>
              </a:lnSpc>
              <a:buNone/>
            </a:pPr>
            <a:endParaRPr lang="en-US" sz="10400" dirty="0"/>
          </a:p>
          <a:p>
            <a:pPr marL="0" indent="0">
              <a:lnSpc>
                <a:spcPct val="110000"/>
              </a:lnSpc>
              <a:spcBef>
                <a:spcPts val="0"/>
              </a:spcBef>
              <a:buNone/>
            </a:pPr>
            <a:r>
              <a:rPr lang="en-US" sz="10400" dirty="0"/>
              <a:t>“Among China’s donations so far, 70% are from brain-dead donors. Of the other 30%, many are from brain and cardiac death.” </a:t>
            </a:r>
            <a:endParaRPr lang="en-US" altLang="zh-CN" sz="1600" kern="0" dirty="0">
              <a:solidFill>
                <a:prstClr val="black"/>
              </a:solidFill>
            </a:endParaRPr>
          </a:p>
          <a:p>
            <a:pPr marL="0" indent="0">
              <a:lnSpc>
                <a:spcPct val="110000"/>
              </a:lnSpc>
              <a:spcBef>
                <a:spcPts val="2400"/>
              </a:spcBef>
              <a:buNone/>
            </a:pPr>
            <a:r>
              <a:rPr lang="en-US" altLang="zh-CN" sz="10400" kern="0" dirty="0">
                <a:solidFill>
                  <a:prstClr val="black"/>
                </a:solidFill>
              </a:rPr>
              <a:t>“It’s impossible to include brain death in organ donation regulations. </a:t>
            </a:r>
            <a:r>
              <a:rPr lang="en-US" altLang="zh-CN" sz="10400" b="1" kern="0" dirty="0">
                <a:solidFill>
                  <a:prstClr val="black"/>
                </a:solidFill>
              </a:rPr>
              <a:t>Most doctors don’t know how brain death works</a:t>
            </a:r>
            <a:r>
              <a:rPr lang="en-US" altLang="zh-CN" sz="10400" kern="0" dirty="0">
                <a:solidFill>
                  <a:prstClr val="black"/>
                </a:solidFill>
              </a:rPr>
              <a:t>, very few truly understand the standards for brain death. Legislating brain death may not happen in another 20 years.                          </a:t>
            </a:r>
          </a:p>
          <a:p>
            <a:pPr marL="0" indent="0">
              <a:spcBef>
                <a:spcPts val="0"/>
              </a:spcBef>
              <a:buNone/>
            </a:pPr>
            <a:endParaRPr lang="en-US" sz="2800" dirty="0"/>
          </a:p>
        </p:txBody>
      </p:sp>
      <p:sp>
        <p:nvSpPr>
          <p:cNvPr id="16" name="Content Placeholder 6">
            <a:extLst>
              <a:ext uri="{FF2B5EF4-FFF2-40B4-BE49-F238E27FC236}">
                <a16:creationId xmlns:a16="http://schemas.microsoft.com/office/drawing/2014/main" id="{39D9273B-BFE0-4917-8F77-E108D4A8FA78}"/>
              </a:ext>
            </a:extLst>
          </p:cNvPr>
          <p:cNvSpPr txBox="1">
            <a:spLocks/>
          </p:cNvSpPr>
          <p:nvPr/>
        </p:nvSpPr>
        <p:spPr bwMode="auto">
          <a:xfrm>
            <a:off x="4523664" y="5309939"/>
            <a:ext cx="7556040" cy="15340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47500" lnSpcReduction="20000"/>
          </a:bodyPr>
          <a:lstStyle>
            <a:lvl1pPr marL="342891" indent="-342891"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 typeface="Arial" pitchFamily="34" charset="0"/>
              <a:buNone/>
            </a:pPr>
            <a:r>
              <a:rPr lang="en-US" altLang="zh-CN" sz="5100" i="1" dirty="0">
                <a:solidFill>
                  <a:srgbClr val="800000"/>
                </a:solidFill>
              </a:rPr>
              <a:t>―Huang Jiefu, Chairman of the National Organ Donation </a:t>
            </a:r>
          </a:p>
          <a:p>
            <a:pPr marL="0" indent="0">
              <a:lnSpc>
                <a:spcPct val="110000"/>
              </a:lnSpc>
              <a:spcBef>
                <a:spcPts val="0"/>
              </a:spcBef>
              <a:buFont typeface="Arial" pitchFamily="34" charset="0"/>
              <a:buNone/>
            </a:pPr>
            <a:r>
              <a:rPr lang="en-US" altLang="zh-CN" sz="5100" i="1" dirty="0">
                <a:solidFill>
                  <a:srgbClr val="800000"/>
                </a:solidFill>
              </a:rPr>
              <a:t>                        and Transplantation Committee (2017)</a:t>
            </a:r>
            <a:endParaRPr lang="en-US" altLang="zh-CN" sz="5100" dirty="0"/>
          </a:p>
          <a:p>
            <a:pPr marL="0" indent="0">
              <a:lnSpc>
                <a:spcPct val="110000"/>
              </a:lnSpc>
              <a:spcBef>
                <a:spcPts val="1200"/>
              </a:spcBef>
              <a:buFont typeface="Arial" pitchFamily="34" charset="0"/>
              <a:buNone/>
            </a:pPr>
            <a:endParaRPr lang="en-US" altLang="zh-CN" sz="10400" kern="0" dirty="0">
              <a:solidFill>
                <a:prstClr val="black"/>
              </a:solidFill>
            </a:endParaRPr>
          </a:p>
          <a:p>
            <a:pPr marL="0" indent="0">
              <a:spcBef>
                <a:spcPts val="0"/>
              </a:spcBef>
              <a:buFont typeface="Arial" pitchFamily="34" charset="0"/>
              <a:buNone/>
            </a:pPr>
            <a:endParaRPr lang="en-US" sz="2800" dirty="0"/>
          </a:p>
        </p:txBody>
      </p:sp>
      <p:cxnSp>
        <p:nvCxnSpPr>
          <p:cNvPr id="19" name="Straight Connector 4">
            <a:extLst>
              <a:ext uri="{FF2B5EF4-FFF2-40B4-BE49-F238E27FC236}">
                <a16:creationId xmlns:a16="http://schemas.microsoft.com/office/drawing/2014/main" id="{C151853D-9450-4A34-9167-01A7E8C02D1F}"/>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99AD5D26-13C3-48D0-BB55-32AC03599336}"/>
              </a:ext>
            </a:extLst>
          </p:cNvPr>
          <p:cNvSpPr>
            <a:spLocks noGrp="1"/>
          </p:cNvSpPr>
          <p:nvPr>
            <p:ph type="title"/>
          </p:nvPr>
        </p:nvSpPr>
        <p:spPr>
          <a:xfrm>
            <a:off x="893423" y="228863"/>
            <a:ext cx="5826290" cy="1325563"/>
          </a:xfrm>
        </p:spPr>
        <p:txBody>
          <a:bodyPr>
            <a:noAutofit/>
          </a:bodyPr>
          <a:lstStyle/>
          <a:p>
            <a:r>
              <a:rPr lang="en-US" sz="3600" b="1" dirty="0">
                <a:solidFill>
                  <a:srgbClr val="800000"/>
                </a:solidFill>
                <a:latin typeface="+mn-lt"/>
              </a:rPr>
              <a:t>Donation System Used to Launder Organs</a:t>
            </a:r>
          </a:p>
        </p:txBody>
      </p:sp>
    </p:spTree>
    <p:extLst>
      <p:ext uri="{BB962C8B-B14F-4D97-AF65-F5344CB8AC3E}">
        <p14:creationId xmlns:p14="http://schemas.microsoft.com/office/powerpoint/2010/main" val="2554730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a:extLst>
              <a:ext uri="{FF2B5EF4-FFF2-40B4-BE49-F238E27FC236}">
                <a16:creationId xmlns:a16="http://schemas.microsoft.com/office/drawing/2014/main" id="{46B6BDE6-E229-4880-9D81-026E79506805}"/>
              </a:ext>
            </a:extLst>
          </p:cNvPr>
          <p:cNvGraphicFramePr>
            <a:graphicFrameLocks noGrp="1"/>
          </p:cNvGraphicFramePr>
          <p:nvPr/>
        </p:nvGraphicFramePr>
        <p:xfrm>
          <a:off x="3" y="1469038"/>
          <a:ext cx="12184063" cy="5189429"/>
        </p:xfrm>
        <a:graphic>
          <a:graphicData uri="http://schemas.openxmlformats.org/drawingml/2006/table">
            <a:tbl>
              <a:tblPr firstRow="1" bandRow="1">
                <a:tableStyleId>{5C22544A-7EE6-4342-B048-85BDC9FD1C3A}</a:tableStyleId>
              </a:tblPr>
              <a:tblGrid>
                <a:gridCol w="6510568">
                  <a:extLst>
                    <a:ext uri="{9D8B030D-6E8A-4147-A177-3AD203B41FA5}">
                      <a16:colId xmlns:a16="http://schemas.microsoft.com/office/drawing/2014/main" val="2167718575"/>
                    </a:ext>
                  </a:extLst>
                </a:gridCol>
                <a:gridCol w="2790243">
                  <a:extLst>
                    <a:ext uri="{9D8B030D-6E8A-4147-A177-3AD203B41FA5}">
                      <a16:colId xmlns:a16="http://schemas.microsoft.com/office/drawing/2014/main" val="2093377043"/>
                    </a:ext>
                  </a:extLst>
                </a:gridCol>
                <a:gridCol w="2883252">
                  <a:extLst>
                    <a:ext uri="{9D8B030D-6E8A-4147-A177-3AD203B41FA5}">
                      <a16:colId xmlns:a16="http://schemas.microsoft.com/office/drawing/2014/main" val="830035305"/>
                    </a:ext>
                  </a:extLst>
                </a:gridCol>
              </a:tblGrid>
              <a:tr h="715827">
                <a:tc>
                  <a:txBody>
                    <a:bodyPr/>
                    <a:lstStyle/>
                    <a:p>
                      <a:pPr algn="l">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Organ </a:t>
                      </a: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donation</a:t>
                      </a:r>
                      <a:r>
                        <a:rPr lang="de-DE" sz="2400" b="0" dirty="0">
                          <a:effectLst/>
                          <a:latin typeface="Calibri" panose="020F0502020204030204" pitchFamily="34" charset="0"/>
                          <a:ea typeface="DengXian" panose="02010600030101010101" pitchFamily="2" charset="-122"/>
                          <a:cs typeface="Times New Roman" panose="02020603050405020304" pitchFamily="18" charset="0"/>
                        </a:rPr>
                        <a:t> as of 2017</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USA</a:t>
                      </a:r>
                    </a:p>
                  </a:txBody>
                  <a:tcPr marL="6858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China</a:t>
                      </a:r>
                    </a:p>
                  </a:txBody>
                  <a:tcPr marL="68580" marR="68580" marT="0" marB="0" anchor="ctr"/>
                </a:tc>
                <a:extLst>
                  <a:ext uri="{0D108BD9-81ED-4DB2-BD59-A6C34878D82A}">
                    <a16:rowId xmlns:a16="http://schemas.microsoft.com/office/drawing/2014/main" val="3241874885"/>
                  </a:ext>
                </a:extLst>
              </a:tr>
              <a:tr h="627484">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Registered as organ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138,000,000</a:t>
                      </a:r>
                    </a:p>
                  </a:txBody>
                  <a:tcPr marL="6858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373,536</a:t>
                      </a:r>
                    </a:p>
                  </a:txBody>
                  <a:tcPr marL="68580" marR="68580" marT="0" marB="0" anchor="ctr"/>
                </a:tc>
                <a:extLst>
                  <a:ext uri="{0D108BD9-81ED-4DB2-BD59-A6C34878D82A}">
                    <a16:rowId xmlns:a16="http://schemas.microsoft.com/office/drawing/2014/main" val="3695844133"/>
                  </a:ext>
                </a:extLst>
              </a:tr>
              <a:tr h="627484">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Deceased registered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4,700</a:t>
                      </a:r>
                    </a:p>
                  </a:txBody>
                  <a:tcPr marL="68580" marR="68580" marT="0" marB="0" anchor="ctr"/>
                </a:tc>
                <a:tc>
                  <a:txBody>
                    <a:bodyPr/>
                    <a:lstStyle/>
                    <a:p>
                      <a:pPr algn="ctr">
                        <a:lnSpc>
                          <a:spcPct val="107000"/>
                        </a:lnSpc>
                        <a:spcAft>
                          <a:spcPts val="0"/>
                        </a:spcAft>
                      </a:pP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12.7</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94596885"/>
                  </a:ext>
                </a:extLst>
              </a:tr>
              <a:tr h="708698">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Deceased non-registered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5,500</a:t>
                      </a:r>
                    </a:p>
                  </a:txBody>
                  <a:tcPr marL="68580" marR="68580" marT="0" marB="0" anchor="ctr"/>
                </a:tc>
                <a:tc>
                  <a:txBody>
                    <a:bodyPr/>
                    <a:lstStyle/>
                    <a:p>
                      <a:pPr algn="ctr">
                        <a:lnSpc>
                          <a:spcPct val="107000"/>
                        </a:lnSpc>
                        <a:spcAft>
                          <a:spcPts val="0"/>
                        </a:spcAft>
                      </a:pPr>
                      <a:r>
                        <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5000 (</a:t>
                      </a: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claimed)</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05953342"/>
                  </a:ext>
                </a:extLst>
              </a:tr>
              <a:tr h="627484">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Total deceased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10,200</a:t>
                      </a:r>
                    </a:p>
                  </a:txBody>
                  <a:tcPr marL="68580" marR="68580" marT="0" marB="0" anchor="ctr"/>
                </a:tc>
                <a:tc>
                  <a:txBody>
                    <a:bodyPr/>
                    <a:lstStyle/>
                    <a:p>
                      <a:pPr algn="ctr">
                        <a:lnSpc>
                          <a:spcPct val="107000"/>
                        </a:lnSpc>
                        <a:spcAft>
                          <a:spcPts val="0"/>
                        </a:spcAft>
                      </a:pPr>
                      <a:r>
                        <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5,146 </a:t>
                      </a:r>
                      <a:r>
                        <a:rPr lang="de-DE"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a:t>
                      </a: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claimed)</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20811192"/>
                  </a:ext>
                </a:extLst>
              </a:tr>
              <a:tr h="627484">
                <a:tc>
                  <a:txBody>
                    <a:bodyPr/>
                    <a:lstStyle/>
                    <a:p>
                      <a:pPr algn="l">
                        <a:lnSpc>
                          <a:spcPct val="107000"/>
                        </a:lnSpc>
                        <a:spcAft>
                          <a:spcPts val="0"/>
                        </a:spcAft>
                      </a:pPr>
                      <a:r>
                        <a:rPr lang="en-US" sz="2400" b="0" spc="-80" baseline="0" noProof="0" dirty="0">
                          <a:effectLst/>
                          <a:latin typeface="Calibri" panose="020F0502020204030204" pitchFamily="34" charset="0"/>
                          <a:ea typeface="DengXian" panose="02010600030101010101" pitchFamily="2" charset="-122"/>
                          <a:cs typeface="Times New Roman" panose="02020603050405020304" pitchFamily="18" charset="0"/>
                        </a:rPr>
                        <a:t>Total organ transplants from deceased donors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28,500</a:t>
                      </a:r>
                    </a:p>
                  </a:txBody>
                  <a:tcPr marL="68580" marR="68580" marT="0" marB="0" anchor="ctr"/>
                </a:tc>
                <a:tc>
                  <a:txBody>
                    <a:bodyPr/>
                    <a:lstStyle/>
                    <a:p>
                      <a:pPr algn="ctr">
                        <a:lnSpc>
                          <a:spcPct val="107000"/>
                        </a:lnSpc>
                        <a:spcAft>
                          <a:spcPts val="0"/>
                        </a:spcAft>
                      </a:pPr>
                      <a:r>
                        <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14,190 </a:t>
                      </a:r>
                      <a:r>
                        <a:rPr lang="de-DE"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a:t>
                      </a: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claimed)</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18714985"/>
                  </a:ext>
                </a:extLst>
              </a:tr>
              <a:tr h="627484">
                <a:tc>
                  <a:txBody>
                    <a:bodyPr/>
                    <a:lstStyle/>
                    <a:p>
                      <a:pPr algn="l">
                        <a:lnSpc>
                          <a:spcPct val="107000"/>
                        </a:lnSpc>
                        <a:spcAft>
                          <a:spcPts val="0"/>
                        </a:spcAft>
                      </a:pP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Total organ transplants</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35,582</a:t>
                      </a:r>
                    </a:p>
                  </a:txBody>
                  <a:tcPr marL="68580" marR="68580" marT="0" marB="0" anchor="ctr"/>
                </a:tc>
                <a:tc>
                  <a:txBody>
                    <a:bodyPr/>
                    <a:lstStyle/>
                    <a:p>
                      <a:pPr algn="ctr">
                        <a:lnSpc>
                          <a:spcPct val="107000"/>
                        </a:lnSpc>
                        <a:spcAft>
                          <a:spcPts val="0"/>
                        </a:spcAft>
                      </a:pPr>
                      <a:r>
                        <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16,687 </a:t>
                      </a:r>
                      <a:r>
                        <a:rPr lang="de-DE"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a:t>
                      </a:r>
                      <a:r>
                        <a:rPr lang="en-US" altLang="zh-CN"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claimed)</a:t>
                      </a:r>
                      <a:endParaRPr lang="de-DE" sz="2400" b="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91567070"/>
                  </a:ext>
                </a:extLst>
              </a:tr>
              <a:tr h="627484">
                <a:tc>
                  <a:txBody>
                    <a:bodyPr/>
                    <a:lstStyle/>
                    <a:p>
                      <a:pPr algn="l">
                        <a:lnSpc>
                          <a:spcPct val="107000"/>
                        </a:lnSpc>
                        <a:spcAft>
                          <a:spcPts val="0"/>
                        </a:spcAft>
                      </a:pPr>
                      <a:r>
                        <a:rPr lang="en-US" sz="2400" b="1" noProof="0" dirty="0">
                          <a:effectLst/>
                          <a:latin typeface="Calibri" panose="020F0502020204030204" pitchFamily="34" charset="0"/>
                          <a:ea typeface="DengXian" panose="02010600030101010101" pitchFamily="2" charset="-122"/>
                          <a:cs typeface="Times New Roman" panose="02020603050405020304" pitchFamily="18" charset="0"/>
                        </a:rPr>
                        <a:t>Median wait time </a:t>
                      </a:r>
                      <a:r>
                        <a:rPr lang="en-US" sz="2400" b="0" noProof="0" dirty="0">
                          <a:effectLst/>
                          <a:latin typeface="Calibri" panose="020F0502020204030204" pitchFamily="34" charset="0"/>
                          <a:ea typeface="DengXian" panose="02010600030101010101" pitchFamily="2" charset="-122"/>
                          <a:cs typeface="Times New Roman" panose="02020603050405020304" pitchFamily="18" charset="0"/>
                        </a:rPr>
                        <a:t>(kidney)</a:t>
                      </a:r>
                    </a:p>
                  </a:txBody>
                  <a:tcPr marL="108000" marR="68580" marT="0" marB="0" anchor="ctr"/>
                </a:tc>
                <a:tc>
                  <a:txBody>
                    <a:bodyPr/>
                    <a:lstStyle/>
                    <a:p>
                      <a:pPr algn="ctr">
                        <a:lnSpc>
                          <a:spcPct val="107000"/>
                        </a:lnSpc>
                        <a:spcAft>
                          <a:spcPts val="0"/>
                        </a:spcAft>
                      </a:pPr>
                      <a:r>
                        <a:rPr lang="de-DE" sz="2400" b="0" dirty="0">
                          <a:effectLst/>
                          <a:latin typeface="Calibri" panose="020F0502020204030204" pitchFamily="34" charset="0"/>
                          <a:ea typeface="DengXian" panose="02010600030101010101" pitchFamily="2" charset="-122"/>
                          <a:cs typeface="Times New Roman" panose="02020603050405020304" pitchFamily="18" charset="0"/>
                        </a:rPr>
                        <a:t>3.6 </a:t>
                      </a:r>
                      <a:r>
                        <a:rPr lang="de-DE" sz="2400" b="0" dirty="0" err="1">
                          <a:effectLst/>
                          <a:latin typeface="Calibri" panose="020F0502020204030204" pitchFamily="34" charset="0"/>
                          <a:ea typeface="DengXian" panose="02010600030101010101" pitchFamily="2" charset="-122"/>
                          <a:cs typeface="Times New Roman" panose="02020603050405020304" pitchFamily="18" charset="0"/>
                        </a:rPr>
                        <a:t>years</a:t>
                      </a:r>
                      <a:endParaRPr lang="de-DE" sz="2400" b="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de-DE" sz="2400" b="1"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Days to weeks?</a:t>
                      </a:r>
                    </a:p>
                  </a:txBody>
                  <a:tcPr marL="68580" marR="68580" marT="0" marB="0" anchor="ctr"/>
                </a:tc>
                <a:extLst>
                  <a:ext uri="{0D108BD9-81ED-4DB2-BD59-A6C34878D82A}">
                    <a16:rowId xmlns:a16="http://schemas.microsoft.com/office/drawing/2014/main" val="1582802655"/>
                  </a:ext>
                </a:extLst>
              </a:tr>
            </a:tbl>
          </a:graphicData>
        </a:graphic>
      </p:graphicFrame>
      <p:cxnSp>
        <p:nvCxnSpPr>
          <p:cNvPr id="12" name="Straight Connector 4">
            <a:extLst>
              <a:ext uri="{FF2B5EF4-FFF2-40B4-BE49-F238E27FC236}">
                <a16:creationId xmlns:a16="http://schemas.microsoft.com/office/drawing/2014/main" id="{89E3938E-CE27-438D-B3A1-9AB740137B8E}"/>
              </a:ext>
            </a:extLst>
          </p:cNvPr>
          <p:cNvCxnSpPr/>
          <p:nvPr/>
        </p:nvCxnSpPr>
        <p:spPr>
          <a:xfrm>
            <a:off x="20743" y="1437629"/>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6BAE161-3870-450D-AFDB-BB6EDD8C2DF7}"/>
              </a:ext>
            </a:extLst>
          </p:cNvPr>
          <p:cNvSpPr txBox="1">
            <a:spLocks/>
          </p:cNvSpPr>
          <p:nvPr/>
        </p:nvSpPr>
        <p:spPr bwMode="auto">
          <a:xfrm>
            <a:off x="678426" y="365232"/>
            <a:ext cx="6540520" cy="7314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pPr algn="l"/>
            <a:r>
              <a:rPr lang="en-US" sz="3600" b="1" spc="-50" dirty="0">
                <a:solidFill>
                  <a:srgbClr val="800000"/>
                </a:solidFill>
                <a:latin typeface="+mn-lt"/>
              </a:rPr>
              <a:t>A Statistical Farce</a:t>
            </a:r>
          </a:p>
        </p:txBody>
      </p:sp>
    </p:spTree>
    <p:extLst>
      <p:ext uri="{BB962C8B-B14F-4D97-AF65-F5344CB8AC3E}">
        <p14:creationId xmlns:p14="http://schemas.microsoft.com/office/powerpoint/2010/main" val="3420862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F81089-4A36-4425-A12D-BC738B1F629D}"/>
              </a:ext>
            </a:extLst>
          </p:cNvPr>
          <p:cNvSpPr>
            <a:spLocks noGrp="1"/>
          </p:cNvSpPr>
          <p:nvPr>
            <p:ph type="title"/>
          </p:nvPr>
        </p:nvSpPr>
        <p:spPr>
          <a:xfrm>
            <a:off x="756608" y="184258"/>
            <a:ext cx="6486873" cy="1325563"/>
          </a:xfrm>
        </p:spPr>
        <p:txBody>
          <a:bodyPr>
            <a:noAutofit/>
          </a:bodyPr>
          <a:lstStyle/>
          <a:p>
            <a:pPr algn="l"/>
            <a:r>
              <a:rPr lang="en-US" sz="3200" b="1" dirty="0">
                <a:solidFill>
                  <a:srgbClr val="800000"/>
                </a:solidFill>
                <a:latin typeface="+mn-lt"/>
              </a:rPr>
              <a:t>Number of Donors in Top Provinces</a:t>
            </a:r>
          </a:p>
        </p:txBody>
      </p:sp>
      <p:graphicFrame>
        <p:nvGraphicFramePr>
          <p:cNvPr id="2" name="Tabelle 1">
            <a:extLst>
              <a:ext uri="{FF2B5EF4-FFF2-40B4-BE49-F238E27FC236}">
                <a16:creationId xmlns:a16="http://schemas.microsoft.com/office/drawing/2014/main" id="{4E9897DD-D255-4D5B-81E3-7EF3FDCDD8EF}"/>
              </a:ext>
            </a:extLst>
          </p:cNvPr>
          <p:cNvGraphicFramePr>
            <a:graphicFrameLocks noGrp="1"/>
          </p:cNvGraphicFramePr>
          <p:nvPr/>
        </p:nvGraphicFramePr>
        <p:xfrm>
          <a:off x="2" y="1397531"/>
          <a:ext cx="12184064" cy="5460468"/>
        </p:xfrm>
        <a:graphic>
          <a:graphicData uri="http://schemas.openxmlformats.org/drawingml/2006/table">
            <a:tbl>
              <a:tblPr firstRow="1" bandRow="1">
                <a:tableStyleId>{F5AB1C69-6EDB-4FF4-983F-18BD219EF322}</a:tableStyleId>
              </a:tblPr>
              <a:tblGrid>
                <a:gridCol w="2009076">
                  <a:extLst>
                    <a:ext uri="{9D8B030D-6E8A-4147-A177-3AD203B41FA5}">
                      <a16:colId xmlns:a16="http://schemas.microsoft.com/office/drawing/2014/main" val="1182722535"/>
                    </a:ext>
                  </a:extLst>
                </a:gridCol>
                <a:gridCol w="1505268">
                  <a:extLst>
                    <a:ext uri="{9D8B030D-6E8A-4147-A177-3AD203B41FA5}">
                      <a16:colId xmlns:a16="http://schemas.microsoft.com/office/drawing/2014/main" val="3504565435"/>
                    </a:ext>
                  </a:extLst>
                </a:gridCol>
                <a:gridCol w="1713817">
                  <a:extLst>
                    <a:ext uri="{9D8B030D-6E8A-4147-A177-3AD203B41FA5}">
                      <a16:colId xmlns:a16="http://schemas.microsoft.com/office/drawing/2014/main" val="3265046913"/>
                    </a:ext>
                  </a:extLst>
                </a:gridCol>
                <a:gridCol w="2872948">
                  <a:extLst>
                    <a:ext uri="{9D8B030D-6E8A-4147-A177-3AD203B41FA5}">
                      <a16:colId xmlns:a16="http://schemas.microsoft.com/office/drawing/2014/main" val="3204355323"/>
                    </a:ext>
                  </a:extLst>
                </a:gridCol>
                <a:gridCol w="2009076">
                  <a:extLst>
                    <a:ext uri="{9D8B030D-6E8A-4147-A177-3AD203B41FA5}">
                      <a16:colId xmlns:a16="http://schemas.microsoft.com/office/drawing/2014/main" val="4003133753"/>
                    </a:ext>
                  </a:extLst>
                </a:gridCol>
                <a:gridCol w="2073879">
                  <a:extLst>
                    <a:ext uri="{9D8B030D-6E8A-4147-A177-3AD203B41FA5}">
                      <a16:colId xmlns:a16="http://schemas.microsoft.com/office/drawing/2014/main" val="364018298"/>
                    </a:ext>
                  </a:extLst>
                </a:gridCol>
              </a:tblGrid>
              <a:tr h="1120980">
                <a:tc>
                  <a:txBody>
                    <a:bodyPr/>
                    <a:lstStyle/>
                    <a:p>
                      <a:pPr algn="ctr" rtl="0" fontAlgn="ctr"/>
                      <a:r>
                        <a:rPr lang="de-DE" sz="1800" u="none" strike="noStrike" dirty="0">
                          <a:effectLst/>
                        </a:rPr>
                        <a:t>    Province</a:t>
                      </a:r>
                      <a:endParaRPr lang="de-DE" sz="1800" b="1" i="0" u="none" strike="noStrike" dirty="0">
                        <a:solidFill>
                          <a:srgbClr val="000000"/>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de-DE" sz="1800" u="none" strike="noStrike" dirty="0">
                          <a:effectLst/>
                        </a:rPr>
                        <a:t>As Of</a:t>
                      </a:r>
                      <a:endParaRPr lang="de-DE" sz="18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de-DE" sz="1800" u="none" strike="noStrike" dirty="0">
                          <a:effectLst/>
                        </a:rPr>
                        <a:t>Total donors</a:t>
                      </a:r>
                    </a:p>
                    <a:p>
                      <a:pPr algn="ctr" rtl="0" fontAlgn="ctr"/>
                      <a:r>
                        <a:rPr lang="de-DE" sz="1800" u="none" strike="noStrike" dirty="0">
                          <a:effectLst/>
                        </a:rPr>
                        <a:t>(All Time)</a:t>
                      </a:r>
                      <a:endParaRPr lang="de-DE" sz="18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en-US" sz="1800" u="none" strike="noStrike" dirty="0">
                          <a:effectLst/>
                        </a:rPr>
                        <a:t>Average donors per year </a:t>
                      </a:r>
                      <a:r>
                        <a:rPr lang="en-US" sz="1400" u="none" strike="noStrike" dirty="0">
                          <a:effectLst/>
                        </a:rPr>
                        <a:t>(Assuming All Occurred</a:t>
                      </a:r>
                    </a:p>
                    <a:p>
                      <a:pPr algn="ctr" rtl="0" fontAlgn="ctr"/>
                      <a:r>
                        <a:rPr lang="en-US" sz="1400" u="none" strike="noStrike" dirty="0">
                          <a:effectLst/>
                        </a:rPr>
                        <a:t> In Prior 3 Years)</a:t>
                      </a:r>
                      <a:endParaRPr lang="en-US" sz="14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de-DE" sz="1800" u="none" strike="noStrike" dirty="0">
                          <a:effectLst/>
                        </a:rPr>
                        <a:t>Number of Approved Transplant Hospitals</a:t>
                      </a:r>
                      <a:endParaRPr lang="de-DE" sz="18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tc>
                  <a:txBody>
                    <a:bodyPr/>
                    <a:lstStyle/>
                    <a:p>
                      <a:pPr algn="ctr" rtl="0" fontAlgn="ctr"/>
                      <a:r>
                        <a:rPr lang="en-US" sz="1800" u="none" strike="noStrike" dirty="0">
                          <a:effectLst/>
                        </a:rPr>
                        <a:t>Avg Donors Per Hospital Per Year</a:t>
                      </a:r>
                      <a:endParaRPr lang="en-US" sz="1800" b="1" i="0" u="none" strike="noStrike" dirty="0">
                        <a:solidFill>
                          <a:srgbClr val="0D0D0D"/>
                        </a:solidFill>
                        <a:effectLst/>
                        <a:latin typeface="Calibri" panose="020F0502020204030204" pitchFamily="34" charset="0"/>
                      </a:endParaRPr>
                    </a:p>
                  </a:txBody>
                  <a:tcPr marL="3810" marR="3810" marT="3810" marB="0" anchor="ctr">
                    <a:solidFill>
                      <a:schemeClr val="tx1">
                        <a:lumMod val="65000"/>
                        <a:lumOff val="35000"/>
                      </a:schemeClr>
                    </a:solidFill>
                  </a:tcPr>
                </a:tc>
                <a:extLst>
                  <a:ext uri="{0D108BD9-81ED-4DB2-BD59-A6C34878D82A}">
                    <a16:rowId xmlns:a16="http://schemas.microsoft.com/office/drawing/2014/main" val="890585572"/>
                  </a:ext>
                </a:extLst>
              </a:tr>
              <a:tr h="361624">
                <a:tc>
                  <a:txBody>
                    <a:bodyPr/>
                    <a:lstStyle/>
                    <a:p>
                      <a:pPr algn="ctr" rtl="0" fontAlgn="ctr"/>
                      <a:r>
                        <a:rPr lang="de-DE" sz="1800" u="none" strike="noStrike">
                          <a:effectLst/>
                        </a:rPr>
                        <a:t>Guangdong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June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2152</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717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18</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40</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972274504"/>
                  </a:ext>
                </a:extLst>
              </a:tr>
              <a:tr h="361624">
                <a:tc>
                  <a:txBody>
                    <a:bodyPr/>
                    <a:lstStyle/>
                    <a:p>
                      <a:pPr algn="ctr" rtl="0" fontAlgn="ctr"/>
                      <a:r>
                        <a:rPr lang="de-DE" sz="1800" u="none" strike="noStrike">
                          <a:effectLst/>
                        </a:rPr>
                        <a:t>Hubei</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Mar 2018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1625</a:t>
                      </a:r>
                      <a:endParaRPr lang="de-DE" sz="1800" b="0" i="0" u="none" strike="noStrike" dirty="0">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542</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77</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2000549041"/>
                  </a:ext>
                </a:extLst>
              </a:tr>
              <a:tr h="361624">
                <a:tc>
                  <a:txBody>
                    <a:bodyPr/>
                    <a:lstStyle/>
                    <a:p>
                      <a:pPr algn="ctr" rtl="0" fontAlgn="ctr"/>
                      <a:r>
                        <a:rPr lang="de-DE" sz="1800" u="none" strike="noStrike">
                          <a:effectLst/>
                        </a:rPr>
                        <a:t>Shandong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err="1">
                          <a:effectLst/>
                        </a:rPr>
                        <a:t>Dec</a:t>
                      </a:r>
                      <a:r>
                        <a:rPr lang="de-DE" sz="1800" u="none" strike="noStrike" dirty="0">
                          <a:effectLst/>
                        </a:rPr>
                        <a:t> 2017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1478</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493</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13</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38</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156842898"/>
                  </a:ext>
                </a:extLst>
              </a:tr>
              <a:tr h="361624">
                <a:tc>
                  <a:txBody>
                    <a:bodyPr/>
                    <a:lstStyle/>
                    <a:p>
                      <a:pPr algn="ctr" rtl="0" fontAlgn="ctr"/>
                      <a:r>
                        <a:rPr lang="de-DE" sz="1800" u="none" strike="noStrike">
                          <a:effectLst/>
                        </a:rPr>
                        <a:t>Zhejiang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Jul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730</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243</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35</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380922399"/>
                  </a:ext>
                </a:extLst>
              </a:tr>
              <a:tr h="361624">
                <a:tc>
                  <a:txBody>
                    <a:bodyPr/>
                    <a:lstStyle/>
                    <a:p>
                      <a:pPr algn="ctr" rtl="0" fontAlgn="ctr"/>
                      <a:r>
                        <a:rPr lang="de-DE" sz="1800" u="none" strike="noStrike">
                          <a:effectLst/>
                        </a:rPr>
                        <a:t>Sichuan</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Nov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424</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141</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35</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4069829134"/>
                  </a:ext>
                </a:extLst>
              </a:tr>
              <a:tr h="361624">
                <a:tc>
                  <a:txBody>
                    <a:bodyPr/>
                    <a:lstStyle/>
                    <a:p>
                      <a:pPr algn="ctr" rtl="0" fontAlgn="ctr"/>
                      <a:r>
                        <a:rPr lang="de-DE" sz="1800" u="none" strike="noStrike" dirty="0">
                          <a:effectLst/>
                        </a:rPr>
                        <a:t>Shanghai</a:t>
                      </a:r>
                      <a:endParaRPr lang="de-DE" sz="1800" b="0" i="0" u="none" strike="noStrike" dirty="0">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Sep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400</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133</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11</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12</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047888266"/>
                  </a:ext>
                </a:extLst>
              </a:tr>
              <a:tr h="361624">
                <a:tc>
                  <a:txBody>
                    <a:bodyPr/>
                    <a:lstStyle/>
                    <a:p>
                      <a:pPr algn="ctr" rtl="0" fontAlgn="ctr"/>
                      <a:r>
                        <a:rPr lang="de-DE" sz="1800" u="none" strike="noStrike">
                          <a:effectLst/>
                        </a:rPr>
                        <a:t>Liaoning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Oct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245</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82</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6</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14</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945374138"/>
                  </a:ext>
                </a:extLst>
              </a:tr>
              <a:tr h="361624">
                <a:tc>
                  <a:txBody>
                    <a:bodyPr/>
                    <a:lstStyle/>
                    <a:p>
                      <a:pPr algn="ctr" rtl="0" fontAlgn="ctr"/>
                      <a:r>
                        <a:rPr lang="de-DE" sz="1800" u="none" strike="noStrike" dirty="0">
                          <a:effectLst/>
                        </a:rPr>
                        <a:t>Hebei</a:t>
                      </a:r>
                      <a:endParaRPr lang="de-DE" sz="1800" b="0" i="0" u="none" strike="noStrike" dirty="0">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Apr 2018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230</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77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26</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2899644585"/>
                  </a:ext>
                </a:extLst>
              </a:tr>
              <a:tr h="361624">
                <a:tc>
                  <a:txBody>
                    <a:bodyPr/>
                    <a:lstStyle/>
                    <a:p>
                      <a:pPr algn="ctr" rtl="0" fontAlgn="ctr"/>
                      <a:r>
                        <a:rPr lang="de-DE" sz="1800" u="none" strike="noStrike">
                          <a:effectLst/>
                        </a:rPr>
                        <a:t>Yunnan</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Apr 2017</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187</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62</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5</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12</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2114899467"/>
                  </a:ext>
                </a:extLst>
              </a:tr>
              <a:tr h="361624">
                <a:tc>
                  <a:txBody>
                    <a:bodyPr/>
                    <a:lstStyle/>
                    <a:p>
                      <a:pPr algn="ctr" rtl="0" fontAlgn="ctr"/>
                      <a:r>
                        <a:rPr lang="de-DE" sz="1800" u="none" strike="noStrike">
                          <a:effectLst/>
                        </a:rPr>
                        <a:t>Anhui</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Apr 2018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124</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41</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21</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341157873"/>
                  </a:ext>
                </a:extLst>
              </a:tr>
              <a:tr h="361624">
                <a:tc>
                  <a:txBody>
                    <a:bodyPr/>
                    <a:lstStyle/>
                    <a:p>
                      <a:pPr algn="ctr" rtl="0" fontAlgn="ctr"/>
                      <a:r>
                        <a:rPr lang="de-DE" sz="1800" u="none" strike="noStrike">
                          <a:effectLst/>
                        </a:rPr>
                        <a:t>Heilongjiang</a:t>
                      </a:r>
                      <a:endParaRPr lang="de-DE" sz="1800" b="0" i="0" u="none" strike="noStrike">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Apr 2018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55</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a:effectLst/>
                        </a:rPr>
                        <a:t>18</a:t>
                      </a:r>
                      <a:endParaRPr lang="de-DE" sz="1800" b="0" i="0" u="none" strike="noStrike">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9</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652124527"/>
                  </a:ext>
                </a:extLst>
              </a:tr>
              <a:tr h="361624">
                <a:tc>
                  <a:txBody>
                    <a:bodyPr/>
                    <a:lstStyle/>
                    <a:p>
                      <a:pPr algn="ctr" rtl="0" fontAlgn="ctr"/>
                      <a:r>
                        <a:rPr lang="de-DE" sz="1800" u="none" strike="noStrike" dirty="0">
                          <a:effectLst/>
                        </a:rPr>
                        <a:t>In. Mongolia</a:t>
                      </a:r>
                      <a:endParaRPr lang="de-DE" sz="1800" b="0" i="0" u="none" strike="noStrike" dirty="0">
                        <a:solidFill>
                          <a:srgbClr val="000000"/>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May 2018</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34</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11</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2</a:t>
                      </a:r>
                      <a:endParaRPr lang="de-DE" sz="1800" b="0" i="0" u="none" strike="noStrike" dirty="0">
                        <a:solidFill>
                          <a:srgbClr val="0D0D0D"/>
                        </a:solidFill>
                        <a:effectLst/>
                        <a:latin typeface="Calibri" panose="020F0502020204030204" pitchFamily="34" charset="0"/>
                      </a:endParaRPr>
                    </a:p>
                  </a:txBody>
                  <a:tcPr marL="3810" marR="3810" marT="3810" marB="0" anchor="ctr"/>
                </a:tc>
                <a:tc>
                  <a:txBody>
                    <a:bodyPr/>
                    <a:lstStyle/>
                    <a:p>
                      <a:pPr algn="ctr" rtl="0" fontAlgn="ctr"/>
                      <a:r>
                        <a:rPr lang="de-DE" sz="1800" u="none" strike="noStrike" dirty="0">
                          <a:effectLst/>
                        </a:rPr>
                        <a:t>6</a:t>
                      </a:r>
                      <a:endParaRPr lang="de-DE" sz="1800" b="0" i="0" u="none" strike="noStrike" dirty="0">
                        <a:solidFill>
                          <a:srgbClr val="0D0D0D"/>
                        </a:solidFill>
                        <a:effectLst/>
                        <a:latin typeface="Calibri" panose="020F0502020204030204" pitchFamily="34" charset="0"/>
                      </a:endParaRPr>
                    </a:p>
                  </a:txBody>
                  <a:tcPr marL="3810" marR="3810" marT="3810" marB="0" anchor="ctr"/>
                </a:tc>
                <a:extLst>
                  <a:ext uri="{0D108BD9-81ED-4DB2-BD59-A6C34878D82A}">
                    <a16:rowId xmlns:a16="http://schemas.microsoft.com/office/drawing/2014/main" val="1769167819"/>
                  </a:ext>
                </a:extLst>
              </a:tr>
            </a:tbl>
          </a:graphicData>
        </a:graphic>
      </p:graphicFrame>
      <p:cxnSp>
        <p:nvCxnSpPr>
          <p:cNvPr id="14" name="Straight Connector 4">
            <a:extLst>
              <a:ext uri="{FF2B5EF4-FFF2-40B4-BE49-F238E27FC236}">
                <a16:creationId xmlns:a16="http://schemas.microsoft.com/office/drawing/2014/main" id="{EB5EB725-1D7B-4385-B918-5A07546927E5}"/>
              </a:ext>
            </a:extLst>
          </p:cNvPr>
          <p:cNvCxnSpPr/>
          <p:nvPr/>
        </p:nvCxnSpPr>
        <p:spPr>
          <a:xfrm>
            <a:off x="20743" y="134940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10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0A49797C-DB57-465B-8A4D-F6F7316FD13A}"/>
              </a:ext>
            </a:extLst>
          </p:cNvPr>
          <p:cNvSpPr txBox="1">
            <a:spLocks/>
          </p:cNvSpPr>
          <p:nvPr/>
        </p:nvSpPr>
        <p:spPr>
          <a:xfrm>
            <a:off x="349138" y="2471117"/>
            <a:ext cx="4588625" cy="21262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gn="r">
              <a:lnSpc>
                <a:spcPct val="100000"/>
              </a:lnSpc>
              <a:spcBef>
                <a:spcPts val="1800"/>
              </a:spcBef>
              <a:defRPr/>
            </a:pPr>
            <a:r>
              <a:rPr lang="en-US" sz="2800" spc="-80" dirty="0">
                <a:solidFill>
                  <a:prstClr val="black">
                    <a:lumMod val="85000"/>
                    <a:lumOff val="15000"/>
                  </a:prstClr>
                </a:solidFill>
              </a:rPr>
              <a:t>“The Chinese government may </a:t>
            </a:r>
            <a:r>
              <a:rPr lang="en-US" sz="2800" dirty="0">
                <a:solidFill>
                  <a:prstClr val="black">
                    <a:lumMod val="85000"/>
                    <a:lumOff val="15000"/>
                  </a:prstClr>
                </a:solidFill>
              </a:rPr>
              <a:t>have been systematically misreporting the number of </a:t>
            </a:r>
            <a:r>
              <a:rPr lang="en-US" sz="2800" spc="-70" dirty="0">
                <a:solidFill>
                  <a:prstClr val="black">
                    <a:lumMod val="85000"/>
                    <a:lumOff val="15000"/>
                  </a:prstClr>
                </a:solidFill>
              </a:rPr>
              <a:t>organs it claims it has voluntarily </a:t>
            </a:r>
            <a:r>
              <a:rPr lang="en-US" sz="2800" dirty="0">
                <a:solidFill>
                  <a:prstClr val="black">
                    <a:lumMod val="85000"/>
                    <a:lumOff val="15000"/>
                  </a:prstClr>
                </a:solidFill>
              </a:rPr>
              <a:t>collected since 2010.”</a:t>
            </a:r>
          </a:p>
          <a:p>
            <a:pPr lvl="0" algn="r">
              <a:lnSpc>
                <a:spcPct val="100000"/>
              </a:lnSpc>
              <a:spcBef>
                <a:spcPts val="1800"/>
              </a:spcBef>
              <a:defRPr/>
            </a:pPr>
            <a:r>
              <a:rPr lang="en-US" i="1" dirty="0">
                <a:solidFill>
                  <a:srgbClr val="800000"/>
                </a:solidFill>
              </a:rPr>
              <a:t>      ―A new study published in  BMC Medical Ethics in Nov 2019</a:t>
            </a:r>
            <a:endParaRPr kumimoji="0" lang="en-US" b="0" i="1" u="none" strike="noStrike" kern="1200" cap="none" spc="0" normalizeH="0" baseline="0" noProof="0" dirty="0">
              <a:ln>
                <a:noFill/>
              </a:ln>
              <a:solidFill>
                <a:srgbClr val="8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6B1C4F-DD3B-45F2-A661-9ABC54A3F449}"/>
              </a:ext>
            </a:extLst>
          </p:cNvPr>
          <p:cNvSpPr>
            <a:spLocks noGrp="1"/>
          </p:cNvSpPr>
          <p:nvPr>
            <p:ph type="title"/>
          </p:nvPr>
        </p:nvSpPr>
        <p:spPr>
          <a:xfrm>
            <a:off x="881150" y="671275"/>
            <a:ext cx="6101542" cy="721518"/>
          </a:xfrm>
        </p:spPr>
        <p:txBody>
          <a:bodyPr>
            <a:noAutofit/>
          </a:bodyPr>
          <a:lstStyle/>
          <a:p>
            <a:r>
              <a:rPr lang="en-US" sz="3600" b="1" dirty="0">
                <a:solidFill>
                  <a:srgbClr val="800000"/>
                </a:solidFill>
                <a:latin typeface="+mn-lt"/>
              </a:rPr>
              <a:t>Study Casts Doubt on </a:t>
            </a:r>
            <a:br>
              <a:rPr lang="en-US" sz="3600" b="1" dirty="0">
                <a:solidFill>
                  <a:srgbClr val="800000"/>
                </a:solidFill>
                <a:latin typeface="+mn-lt"/>
              </a:rPr>
            </a:br>
            <a:r>
              <a:rPr lang="en-US" sz="3600" b="1" dirty="0">
                <a:solidFill>
                  <a:srgbClr val="800000"/>
                </a:solidFill>
                <a:latin typeface="+mn-lt"/>
              </a:rPr>
              <a:t>China's Organ Donation Data</a:t>
            </a:r>
            <a:endParaRPr lang="en-US" sz="3600" dirty="0">
              <a:solidFill>
                <a:srgbClr val="800000"/>
              </a:solidFill>
              <a:latin typeface="+mn-lt"/>
            </a:endParaRPr>
          </a:p>
        </p:txBody>
      </p:sp>
      <p:cxnSp>
        <p:nvCxnSpPr>
          <p:cNvPr id="5" name="Straight Connector 4">
            <a:extLst>
              <a:ext uri="{FF2B5EF4-FFF2-40B4-BE49-F238E27FC236}">
                <a16:creationId xmlns:a16="http://schemas.microsoft.com/office/drawing/2014/main" id="{A08B435B-51BE-4BD5-BBF0-0DCCD33A3E41}"/>
              </a:ext>
            </a:extLst>
          </p:cNvPr>
          <p:cNvCxnSpPr/>
          <p:nvPr/>
        </p:nvCxnSpPr>
        <p:spPr>
          <a:xfrm>
            <a:off x="5220390" y="2462282"/>
            <a:ext cx="0" cy="3291840"/>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6">
            <a:extLst>
              <a:ext uri="{FF2B5EF4-FFF2-40B4-BE49-F238E27FC236}">
                <a16:creationId xmlns:a16="http://schemas.microsoft.com/office/drawing/2014/main" id="{EC7E1A0D-3A17-4B33-ADD5-8B3C9DA3E94D}"/>
              </a:ext>
            </a:extLst>
          </p:cNvPr>
          <p:cNvSpPr txBox="1">
            <a:spLocks/>
          </p:cNvSpPr>
          <p:nvPr/>
        </p:nvSpPr>
        <p:spPr>
          <a:xfrm>
            <a:off x="5490856" y="1878682"/>
            <a:ext cx="6296592" cy="35164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nSpc>
                <a:spcPct val="85000"/>
              </a:lnSpc>
              <a:spcBef>
                <a:spcPts val="1800"/>
              </a:spcBef>
              <a:defRPr/>
            </a:pPr>
            <a:r>
              <a:rPr lang="en-US" sz="2600" dirty="0">
                <a:solidFill>
                  <a:prstClr val="black">
                    <a:lumMod val="85000"/>
                    <a:lumOff val="15000"/>
                  </a:prstClr>
                </a:solidFill>
              </a:rPr>
              <a:t>China’s reported organ donation numbers don't stack up.</a:t>
            </a:r>
          </a:p>
          <a:p>
            <a:pPr lvl="0">
              <a:lnSpc>
                <a:spcPct val="85000"/>
              </a:lnSpc>
              <a:spcBef>
                <a:spcPts val="1800"/>
              </a:spcBef>
              <a:defRPr/>
            </a:pPr>
            <a:r>
              <a:rPr lang="en-US" sz="2600" dirty="0">
                <a:solidFill>
                  <a:prstClr val="black">
                    <a:lumMod val="85000"/>
                    <a:lumOff val="15000"/>
                  </a:prstClr>
                </a:solidFill>
              </a:rPr>
              <a:t>There is highly compelling evidence that they are being falsified: The figures appear to have been based on a quadratic function.</a:t>
            </a:r>
          </a:p>
          <a:p>
            <a:pPr lvl="0">
              <a:lnSpc>
                <a:spcPct val="85000"/>
              </a:lnSpc>
              <a:spcBef>
                <a:spcPts val="1800"/>
              </a:spcBef>
              <a:defRPr/>
            </a:pPr>
            <a:r>
              <a:rPr lang="en-US" sz="2600" dirty="0">
                <a:solidFill>
                  <a:prstClr val="black">
                    <a:lumMod val="85000"/>
                    <a:lumOff val="15000"/>
                  </a:prstClr>
                </a:solidFill>
              </a:rPr>
              <a:t>The study has been reviewed by a leading statistician: “The close agreement of the numbers of donors and transplants with a quadratic function is remarkable and is in sharp contrast to other countries who have increased their activity over this period...”</a:t>
            </a:r>
            <a:endParaRPr lang="en-US" sz="2600" dirty="0">
              <a:solidFill>
                <a:prstClr val="black">
                  <a:lumMod val="85000"/>
                  <a:lumOff val="15000"/>
                </a:prstClr>
              </a:solidFill>
              <a:latin typeface="Calibri" panose="020F0502020204030204"/>
            </a:endParaRPr>
          </a:p>
        </p:txBody>
      </p:sp>
      <p:cxnSp>
        <p:nvCxnSpPr>
          <p:cNvPr id="7" name="Straight Connector 2">
            <a:extLst>
              <a:ext uri="{FF2B5EF4-FFF2-40B4-BE49-F238E27FC236}">
                <a16:creationId xmlns:a16="http://schemas.microsoft.com/office/drawing/2014/main" id="{D03F3880-B539-436B-B507-A53087F7BADC}"/>
              </a:ext>
            </a:extLst>
          </p:cNvPr>
          <p:cNvCxnSpPr/>
          <p:nvPr/>
        </p:nvCxnSpPr>
        <p:spPr>
          <a:xfrm>
            <a:off x="0" y="143895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155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0A49797C-DB57-465B-8A4D-F6F7316FD13A}"/>
              </a:ext>
            </a:extLst>
          </p:cNvPr>
          <p:cNvSpPr txBox="1">
            <a:spLocks/>
          </p:cNvSpPr>
          <p:nvPr/>
        </p:nvSpPr>
        <p:spPr>
          <a:xfrm>
            <a:off x="7324231" y="2308935"/>
            <a:ext cx="4029394" cy="21262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lang="en-US" sz="3000" dirty="0">
                <a:solidFill>
                  <a:prstClr val="black">
                    <a:lumMod val="85000"/>
                    <a:lumOff val="15000"/>
                  </a:prstClr>
                </a:solidFill>
                <a:latin typeface="Calibri" panose="020F0502020204030204"/>
              </a:rPr>
              <a:t>“T</a:t>
            </a:r>
            <a:r>
              <a:rPr kumimoji="0" lang="en-US" sz="3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he future transplant costs in China will still be the cheapest and most accessible in the world, and [the transplants will be] of high quality.”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b="0" i="1" u="none" strike="noStrike" kern="1200" cap="none" spc="0" normalizeH="0" baseline="0" noProof="0" dirty="0">
                <a:ln>
                  <a:noFill/>
                </a:ln>
                <a:solidFill>
                  <a:srgbClr val="800000"/>
                </a:solidFill>
                <a:effectLst/>
                <a:uLnTx/>
                <a:uFillTx/>
                <a:latin typeface="Calibri" panose="020F0502020204030204"/>
                <a:ea typeface="+mn-ea"/>
                <a:cs typeface="+mn-cs"/>
              </a:rPr>
              <a:t>     	―Huang Jiefu through Peng </a:t>
            </a:r>
            <a:r>
              <a:rPr kumimoji="0" lang="en-US" b="0" i="1" u="none" strike="noStrike" kern="1200" cap="none" spc="0" normalizeH="0" baseline="0" noProof="0" dirty="0" err="1">
                <a:ln>
                  <a:noFill/>
                </a:ln>
                <a:solidFill>
                  <a:srgbClr val="800000"/>
                </a:solidFill>
                <a:effectLst/>
                <a:uLnTx/>
                <a:uFillTx/>
                <a:latin typeface="Calibri" panose="020F0502020204030204"/>
                <a:ea typeface="+mn-ea"/>
                <a:cs typeface="+mn-cs"/>
              </a:rPr>
              <a:t>Pai</a:t>
            </a:r>
            <a:r>
              <a:rPr kumimoji="0" lang="en-US" b="0" i="1" u="none" strike="noStrike" kern="1200" cap="none" spc="0" normalizeH="0" baseline="0" noProof="0" dirty="0">
                <a:ln>
                  <a:noFill/>
                </a:ln>
                <a:solidFill>
                  <a:srgbClr val="800000"/>
                </a:solidFill>
                <a:effectLst/>
                <a:uLnTx/>
                <a:uFillTx/>
                <a:latin typeface="Calibri" panose="020F0502020204030204"/>
                <a:ea typeface="+mn-ea"/>
                <a:cs typeface="+mn-cs"/>
              </a:rPr>
              <a:t> News in August 2015 </a:t>
            </a: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6B1C4F-DD3B-45F2-A661-9ABC54A3F449}"/>
              </a:ext>
            </a:extLst>
          </p:cNvPr>
          <p:cNvSpPr>
            <a:spLocks noGrp="1"/>
          </p:cNvSpPr>
          <p:nvPr>
            <p:ph type="title"/>
          </p:nvPr>
        </p:nvSpPr>
        <p:spPr>
          <a:xfrm>
            <a:off x="914400" y="471773"/>
            <a:ext cx="6899570" cy="721518"/>
          </a:xfrm>
        </p:spPr>
        <p:txBody>
          <a:bodyPr>
            <a:noAutofit/>
          </a:bodyPr>
          <a:lstStyle/>
          <a:p>
            <a:r>
              <a:rPr lang="en-US" sz="3600" b="1" dirty="0">
                <a:solidFill>
                  <a:srgbClr val="800000"/>
                </a:solidFill>
                <a:latin typeface="+mn-lt"/>
              </a:rPr>
              <a:t>Global Expansion</a:t>
            </a:r>
            <a:endParaRPr lang="en-US" sz="3600" dirty="0">
              <a:solidFill>
                <a:srgbClr val="800000"/>
              </a:solidFill>
              <a:latin typeface="+mn-lt"/>
            </a:endParaRPr>
          </a:p>
        </p:txBody>
      </p:sp>
      <p:cxnSp>
        <p:nvCxnSpPr>
          <p:cNvPr id="5" name="Straight Connector 4">
            <a:extLst>
              <a:ext uri="{FF2B5EF4-FFF2-40B4-BE49-F238E27FC236}">
                <a16:creationId xmlns:a16="http://schemas.microsoft.com/office/drawing/2014/main" id="{A08B435B-51BE-4BD5-BBF0-0DCCD33A3E41}"/>
              </a:ext>
            </a:extLst>
          </p:cNvPr>
          <p:cNvCxnSpPr/>
          <p:nvPr/>
        </p:nvCxnSpPr>
        <p:spPr>
          <a:xfrm>
            <a:off x="6928392" y="2438909"/>
            <a:ext cx="0" cy="3291840"/>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6">
            <a:extLst>
              <a:ext uri="{FF2B5EF4-FFF2-40B4-BE49-F238E27FC236}">
                <a16:creationId xmlns:a16="http://schemas.microsoft.com/office/drawing/2014/main" id="{EC7E1A0D-3A17-4B33-ADD5-8B3C9DA3E94D}"/>
              </a:ext>
            </a:extLst>
          </p:cNvPr>
          <p:cNvSpPr txBox="1">
            <a:spLocks/>
          </p:cNvSpPr>
          <p:nvPr/>
        </p:nvSpPr>
        <p:spPr>
          <a:xfrm>
            <a:off x="703670" y="2621784"/>
            <a:ext cx="5863384" cy="3132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6700" marR="0" lvl="0" indent="-2667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Cross-Strait Organ Exchange w/ Taiwan (2014)</a:t>
            </a:r>
          </a:p>
          <a:p>
            <a:pPr marL="266700" marR="0" lvl="0" indent="-2667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2600" dirty="0">
                <a:solidFill>
                  <a:prstClr val="black">
                    <a:lumMod val="85000"/>
                    <a:lumOff val="15000"/>
                  </a:prstClr>
                </a:solidFill>
                <a:latin typeface="Calibri" panose="020F0502020204030204"/>
              </a:rPr>
              <a:t>Organ sharing agreements with Macau, Hong Kong, and Taiwan (Nov 2017)</a:t>
            </a:r>
          </a:p>
          <a:p>
            <a:pPr marL="266700" indent="-266700">
              <a:lnSpc>
                <a:spcPct val="100000"/>
              </a:lnSpc>
              <a:spcBef>
                <a:spcPts val="1800"/>
              </a:spcBef>
              <a:buFont typeface="Arial" panose="020B0604020202020204" pitchFamily="34" charset="0"/>
              <a:buChar char="•"/>
              <a:defRPr/>
            </a:pPr>
            <a:r>
              <a:rPr lang="en-US" altLang="zh-CN" sz="2600" dirty="0">
                <a:solidFill>
                  <a:prstClr val="black">
                    <a:lumMod val="85000"/>
                    <a:lumOff val="15000"/>
                  </a:prstClr>
                </a:solidFill>
              </a:rPr>
              <a:t>One Belt, One Road (2017)</a:t>
            </a: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lang="en-US" sz="2600" dirty="0">
              <a:solidFill>
                <a:prstClr val="black">
                  <a:lumMod val="85000"/>
                  <a:lumOff val="15000"/>
                </a:prstClr>
              </a:solidFill>
              <a:latin typeface="Calibri" panose="020F0502020204030204"/>
            </a:endParaRPr>
          </a:p>
        </p:txBody>
      </p:sp>
      <p:cxnSp>
        <p:nvCxnSpPr>
          <p:cNvPr id="7" name="Straight Connector 2">
            <a:extLst>
              <a:ext uri="{FF2B5EF4-FFF2-40B4-BE49-F238E27FC236}">
                <a16:creationId xmlns:a16="http://schemas.microsoft.com/office/drawing/2014/main" id="{D03F3880-B539-436B-B507-A53087F7BADC}"/>
              </a:ext>
            </a:extLst>
          </p:cNvPr>
          <p:cNvCxnSpPr/>
          <p:nvPr/>
        </p:nvCxnSpPr>
        <p:spPr>
          <a:xfrm>
            <a:off x="0" y="143895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084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770B5896-1035-462D-874F-68DB5C1B8588}"/>
              </a:ext>
            </a:extLst>
          </p:cNvPr>
          <p:cNvSpPr>
            <a:spLocks noGrp="1"/>
          </p:cNvSpPr>
          <p:nvPr>
            <p:ph type="body" idx="1"/>
          </p:nvPr>
        </p:nvSpPr>
        <p:spPr>
          <a:xfrm>
            <a:off x="1331495" y="452933"/>
            <a:ext cx="5504178" cy="665162"/>
          </a:xfrm>
        </p:spPr>
        <p:txBody>
          <a:bodyPr rtlCol="0">
            <a:normAutofit fontScale="92500" lnSpcReduction="10000"/>
          </a:bodyPr>
          <a:lstStyle/>
          <a:p>
            <a:pPr fontAlgn="auto">
              <a:lnSpc>
                <a:spcPct val="120000"/>
              </a:lnSpc>
              <a:spcAft>
                <a:spcPts val="0"/>
              </a:spcAft>
              <a:defRPr/>
            </a:pPr>
            <a:r>
              <a:rPr lang="en-US" altLang="zh-CN" sz="3700" b="1" dirty="0">
                <a:solidFill>
                  <a:srgbClr val="940301"/>
                </a:solidFill>
              </a:rPr>
              <a:t>Organ Tourism </a:t>
            </a:r>
            <a:endParaRPr lang="en-US" sz="900" dirty="0">
              <a:solidFill>
                <a:srgbClr val="940301"/>
              </a:solidFill>
            </a:endParaRPr>
          </a:p>
        </p:txBody>
      </p:sp>
      <p:sp>
        <p:nvSpPr>
          <p:cNvPr id="5" name="Text Placeholder 2">
            <a:extLst>
              <a:ext uri="{FF2B5EF4-FFF2-40B4-BE49-F238E27FC236}">
                <a16:creationId xmlns:a16="http://schemas.microsoft.com/office/drawing/2014/main" id="{6ED3CB99-57D6-41F0-A0E0-019A5508DBE9}"/>
              </a:ext>
            </a:extLst>
          </p:cNvPr>
          <p:cNvSpPr txBox="1">
            <a:spLocks/>
          </p:cNvSpPr>
          <p:nvPr/>
        </p:nvSpPr>
        <p:spPr bwMode="auto">
          <a:xfrm>
            <a:off x="483375" y="2025060"/>
            <a:ext cx="11506071" cy="434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55600" indent="-355600" fontAlgn="auto">
              <a:spcBef>
                <a:spcPts val="1800"/>
              </a:spcBef>
              <a:spcAft>
                <a:spcPts val="0"/>
              </a:spcAft>
              <a:buFont typeface="Arial" panose="020B0604020202020204" pitchFamily="34" charset="0"/>
              <a:buChar char="•"/>
              <a:defRPr/>
            </a:pPr>
            <a:r>
              <a:rPr lang="en-CA" dirty="0">
                <a:solidFill>
                  <a:schemeClr val="tx1">
                    <a:lumMod val="95000"/>
                    <a:lumOff val="5000"/>
                  </a:schemeClr>
                </a:solidFill>
              </a:rPr>
              <a:t>China has become the organ transplant centre of the world</a:t>
            </a:r>
          </a:p>
          <a:p>
            <a:pPr marL="355600" indent="-355600" fontAlgn="auto">
              <a:spcBef>
                <a:spcPts val="1500"/>
              </a:spcBef>
              <a:spcAft>
                <a:spcPts val="0"/>
              </a:spcAft>
              <a:buFont typeface="Arial" panose="020B0604020202020204" pitchFamily="34" charset="0"/>
              <a:buChar char="•"/>
              <a:defRPr/>
            </a:pPr>
            <a:r>
              <a:rPr lang="en-US" dirty="0">
                <a:solidFill>
                  <a:schemeClr val="tx1">
                    <a:lumMod val="95000"/>
                    <a:lumOff val="5000"/>
                  </a:schemeClr>
                </a:solidFill>
              </a:rPr>
              <a:t>Tens of thousands of foreign p</a:t>
            </a:r>
            <a:r>
              <a:rPr lang="en-CA" dirty="0" err="1">
                <a:solidFill>
                  <a:schemeClr val="tx1">
                    <a:lumMod val="95000"/>
                    <a:lumOff val="5000"/>
                  </a:schemeClr>
                </a:solidFill>
              </a:rPr>
              <a:t>atients</a:t>
            </a:r>
            <a:r>
              <a:rPr lang="en-CA" dirty="0">
                <a:solidFill>
                  <a:schemeClr val="tx1">
                    <a:lumMod val="95000"/>
                    <a:lumOff val="5000"/>
                  </a:schemeClr>
                </a:solidFill>
              </a:rPr>
              <a:t> flock to China for organs, including from South Korea, Japan, Malaysia, Egypt, Pakistan, India, Saudi Arabia, Hong Kong, Macao</a:t>
            </a:r>
            <a:r>
              <a:rPr lang="en-US" dirty="0">
                <a:solidFill>
                  <a:schemeClr val="tx1">
                    <a:lumMod val="95000"/>
                    <a:lumOff val="5000"/>
                  </a:schemeClr>
                </a:solidFill>
              </a:rPr>
              <a:t>,</a:t>
            </a:r>
            <a:r>
              <a:rPr lang="zh-CN" altLang="en-US" dirty="0">
                <a:solidFill>
                  <a:schemeClr val="tx1">
                    <a:lumMod val="95000"/>
                    <a:lumOff val="5000"/>
                  </a:schemeClr>
                </a:solidFill>
              </a:rPr>
              <a:t> </a:t>
            </a:r>
            <a:r>
              <a:rPr lang="en-CA" dirty="0">
                <a:solidFill>
                  <a:schemeClr val="tx1">
                    <a:lumMod val="95000"/>
                    <a:lumOff val="5000"/>
                  </a:schemeClr>
                </a:solidFill>
              </a:rPr>
              <a:t>Taiwan, Australia, </a:t>
            </a:r>
            <a:r>
              <a:rPr lang="en-CA" altLang="zh-CN" dirty="0">
                <a:solidFill>
                  <a:schemeClr val="tx1">
                    <a:lumMod val="95000"/>
                    <a:lumOff val="5000"/>
                  </a:schemeClr>
                </a:solidFill>
              </a:rPr>
              <a:t>Europe, and North America</a:t>
            </a:r>
          </a:p>
          <a:p>
            <a:pPr marL="355600" indent="-355600" fontAlgn="auto">
              <a:spcBef>
                <a:spcPts val="1500"/>
              </a:spcBef>
              <a:spcAft>
                <a:spcPts val="0"/>
              </a:spcAft>
              <a:buFont typeface="Arial" panose="020B0604020202020204" pitchFamily="34" charset="0"/>
              <a:buChar char="•"/>
              <a:defRPr/>
            </a:pPr>
            <a:r>
              <a:rPr lang="en-CA" altLang="zh-CN" dirty="0">
                <a:solidFill>
                  <a:schemeClr val="tx1">
                    <a:lumMod val="95000"/>
                    <a:lumOff val="5000"/>
                  </a:schemeClr>
                </a:solidFill>
              </a:rPr>
              <a:t>In 2006, 85% of transplant patients at the Tianjin First Centre Hospital came </a:t>
            </a:r>
            <a:r>
              <a:rPr lang="en-US" altLang="zh-CN" dirty="0">
                <a:solidFill>
                  <a:schemeClr val="tx1">
                    <a:lumMod val="95000"/>
                    <a:lumOff val="5000"/>
                  </a:schemeClr>
                </a:solidFill>
              </a:rPr>
              <a:t>from 20+ foreign countries and regions</a:t>
            </a:r>
            <a:endParaRPr lang="en-CA" altLang="zh-CN" dirty="0">
              <a:solidFill>
                <a:schemeClr val="tx1">
                  <a:lumMod val="95000"/>
                  <a:lumOff val="5000"/>
                </a:schemeClr>
              </a:solidFill>
            </a:endParaRPr>
          </a:p>
          <a:p>
            <a:pPr marL="355600" indent="-355600" fontAlgn="auto">
              <a:spcBef>
                <a:spcPts val="1500"/>
              </a:spcBef>
              <a:spcAft>
                <a:spcPts val="0"/>
              </a:spcAft>
              <a:buFont typeface="Arial" panose="020B0604020202020204" pitchFamily="34" charset="0"/>
              <a:buChar char="•"/>
              <a:defRPr/>
            </a:pPr>
            <a:r>
              <a:rPr lang="en-US" dirty="0">
                <a:solidFill>
                  <a:schemeClr val="tx1">
                    <a:lumMod val="95000"/>
                    <a:lumOff val="5000"/>
                  </a:schemeClr>
                </a:solidFill>
              </a:rPr>
              <a:t>After China’s organ crimes came to light, the Ministry of Health issued a ban on organ tourism to China in 2007</a:t>
            </a:r>
          </a:p>
          <a:p>
            <a:pPr marL="355600" indent="-355600" fontAlgn="auto">
              <a:spcBef>
                <a:spcPts val="1500"/>
              </a:spcBef>
              <a:spcAft>
                <a:spcPts val="0"/>
              </a:spcAft>
              <a:buFont typeface="Arial" panose="020B0604020202020204" pitchFamily="34" charset="0"/>
              <a:buChar char="•"/>
              <a:defRPr/>
            </a:pPr>
            <a:r>
              <a:rPr lang="en-US" altLang="zh-CN" dirty="0">
                <a:solidFill>
                  <a:schemeClr val="tx1">
                    <a:lumMod val="95000"/>
                    <a:lumOff val="5000"/>
                  </a:schemeClr>
                </a:solidFill>
              </a:rPr>
              <a:t>In 2016, </a:t>
            </a:r>
            <a:r>
              <a:rPr lang="en-US" dirty="0">
                <a:solidFill>
                  <a:schemeClr val="tx1">
                    <a:lumMod val="95000"/>
                    <a:lumOff val="5000"/>
                  </a:schemeClr>
                </a:solidFill>
              </a:rPr>
              <a:t>Huang Jiefu stated both in China and abroad, “China strictly limits organ tourism. There has not been a single foreigner coming to China for transplant tourism.”</a:t>
            </a:r>
            <a:endParaRPr lang="en-CA" dirty="0">
              <a:solidFill>
                <a:schemeClr val="tx1">
                  <a:lumMod val="95000"/>
                  <a:lumOff val="5000"/>
                </a:schemeClr>
              </a:solidFill>
            </a:endParaRPr>
          </a:p>
          <a:p>
            <a:pPr marL="355600" indent="-355600" fontAlgn="auto">
              <a:spcBef>
                <a:spcPts val="1800"/>
              </a:spcBef>
              <a:spcAft>
                <a:spcPts val="0"/>
              </a:spcAft>
              <a:buFont typeface="Arial" panose="020B0604020202020204" pitchFamily="34" charset="0"/>
              <a:buChar char="•"/>
              <a:defRPr/>
            </a:pPr>
            <a:endParaRPr lang="en-US" sz="2800" dirty="0">
              <a:solidFill>
                <a:schemeClr val="tx1">
                  <a:lumMod val="75000"/>
                  <a:lumOff val="25000"/>
                </a:schemeClr>
              </a:solidFill>
            </a:endParaRPr>
          </a:p>
          <a:p>
            <a:pPr marL="355600" indent="-355600" eaLnBrk="1" fontAlgn="auto" hangingPunct="1">
              <a:spcBef>
                <a:spcPts val="2400"/>
              </a:spcBef>
              <a:spcAft>
                <a:spcPts val="0"/>
              </a:spcAft>
              <a:buFont typeface="Arial" panose="020B0604020202020204" pitchFamily="34" charset="0"/>
              <a:buChar char="•"/>
              <a:defRPr/>
            </a:pPr>
            <a:endParaRPr lang="en-US" sz="3000" dirty="0">
              <a:solidFill>
                <a:schemeClr val="tx1">
                  <a:lumMod val="75000"/>
                  <a:lumOff val="25000"/>
                </a:schemeClr>
              </a:solidFill>
            </a:endParaRPr>
          </a:p>
          <a:p>
            <a:pPr marL="457200" indent="-457200" eaLnBrk="1" fontAlgn="auto" hangingPunct="1">
              <a:spcBef>
                <a:spcPts val="2400"/>
              </a:spcBef>
              <a:spcAft>
                <a:spcPts val="0"/>
              </a:spcAft>
              <a:buFont typeface="Arial" panose="020B0604020202020204" pitchFamily="34" charset="0"/>
              <a:buChar char="•"/>
              <a:defRPr/>
            </a:pPr>
            <a:endParaRPr lang="en-US" sz="3000" dirty="0">
              <a:solidFill>
                <a:schemeClr val="tx1">
                  <a:lumMod val="75000"/>
                  <a:lumOff val="25000"/>
                </a:schemeClr>
              </a:solidFill>
            </a:endParaRPr>
          </a:p>
        </p:txBody>
      </p:sp>
    </p:spTree>
    <p:extLst>
      <p:ext uri="{BB962C8B-B14F-4D97-AF65-F5344CB8AC3E}">
        <p14:creationId xmlns:p14="http://schemas.microsoft.com/office/powerpoint/2010/main" val="3955116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3AC9AC91-9848-4A68-A4C0-E47C009507D7}"/>
              </a:ext>
            </a:extLst>
          </p:cNvPr>
          <p:cNvSpPr txBox="1">
            <a:spLocks/>
          </p:cNvSpPr>
          <p:nvPr/>
        </p:nvSpPr>
        <p:spPr>
          <a:xfrm>
            <a:off x="-252284" y="2806869"/>
            <a:ext cx="6401541" cy="3693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altLang="zh-CN" sz="2000" dirty="0">
                <a:solidFill>
                  <a:srgbClr val="79151A"/>
                </a:solidFill>
                <a:latin typeface="Calibri" panose="020F0502020204030204" pitchFamily="34" charset="0"/>
                <a:ea typeface="等线 Light" panose="02010600030101010101" pitchFamily="2" charset="-122"/>
                <a:cs typeface="Calibri" panose="020F0502020204030204" pitchFamily="34" charset="0"/>
              </a:rPr>
              <a:t>         Hidden camera footage </a:t>
            </a:r>
            <a:r>
              <a:rPr kumimoji="0" lang="en-US" altLang="zh-CN" sz="2000" i="0" u="none" strike="noStrike" kern="1200" cap="none" spc="0" normalizeH="0" baseline="0" noProof="0" dirty="0">
                <a:ln>
                  <a:noFill/>
                </a:ln>
                <a:solidFill>
                  <a:srgbClr val="79151A"/>
                </a:solidFill>
                <a:effectLst/>
                <a:uLnTx/>
                <a:uFillTx/>
                <a:latin typeface="Calibri" panose="020F0502020204030204" pitchFamily="34" charset="0"/>
                <a:ea typeface="等线 Light" panose="02010600030101010101" pitchFamily="2" charset="-122"/>
                <a:cs typeface="Calibri" panose="020F0502020204030204" pitchFamily="34" charset="0"/>
              </a:rPr>
              <a:t>Tianjin </a:t>
            </a:r>
            <a:r>
              <a:rPr lang="en-US" altLang="zh-CN" sz="2000" dirty="0">
                <a:solidFill>
                  <a:srgbClr val="79151A"/>
                </a:solidFill>
                <a:latin typeface="Calibri" panose="020F0502020204030204" pitchFamily="34" charset="0"/>
                <a:cs typeface="Calibri" panose="020F0502020204030204" pitchFamily="34" charset="0"/>
              </a:rPr>
              <a:t>Hospital</a:t>
            </a:r>
            <a:endParaRPr kumimoji="0" lang="en-US" altLang="zh-CN" sz="2000" i="0" u="none" strike="noStrike" kern="1200" cap="none" spc="0" normalizeH="0" baseline="0" noProof="0" dirty="0">
              <a:ln>
                <a:noFill/>
              </a:ln>
              <a:solidFill>
                <a:srgbClr val="79151A"/>
              </a:solidFill>
              <a:effectLst/>
              <a:uLnTx/>
              <a:uFillTx/>
              <a:latin typeface="Calibri" panose="020F0502020204030204" pitchFamily="34" charset="0"/>
              <a:ea typeface="等线 Light" panose="02010600030101010101" pitchFamily="2" charset="-122"/>
              <a:cs typeface="Calibri" panose="020F0502020204030204" pitchFamily="34" charset="0"/>
            </a:endParaRPr>
          </a:p>
        </p:txBody>
      </p:sp>
      <p:sp>
        <p:nvSpPr>
          <p:cNvPr id="4" name="AutoShape 796">
            <a:extLst>
              <a:ext uri="{FF2B5EF4-FFF2-40B4-BE49-F238E27FC236}">
                <a16:creationId xmlns:a16="http://schemas.microsoft.com/office/drawing/2014/main" id="{DF281FF9-E248-46D0-BBC7-F60CB7B2D3D8}"/>
              </a:ext>
            </a:extLst>
          </p:cNvPr>
          <p:cNvSpPr>
            <a:spLocks noChangeArrowheads="1"/>
          </p:cNvSpPr>
          <p:nvPr/>
        </p:nvSpPr>
        <p:spPr bwMode="auto">
          <a:xfrm>
            <a:off x="-146880" y="2131977"/>
            <a:ext cx="6190734"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2400" b="1" dirty="0">
                <a:solidFill>
                  <a:schemeClr val="tx1">
                    <a:lumMod val="95000"/>
                    <a:lumOff val="5000"/>
                  </a:schemeClr>
                </a:solidFill>
              </a:rPr>
              <a:t>October 2017 South Korean TV Journalists On-Site Investigation into a Tianjin Hospital</a:t>
            </a:r>
          </a:p>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endParaRPr lang="en-US" sz="2400" b="1" dirty="0">
              <a:solidFill>
                <a:schemeClr val="tx1">
                  <a:lumMod val="95000"/>
                  <a:lumOff val="5000"/>
                </a:schemeClr>
              </a:solidFill>
            </a:endParaRPr>
          </a:p>
        </p:txBody>
      </p:sp>
      <p:pic>
        <p:nvPicPr>
          <p:cNvPr id="7" name="Grafik 20">
            <a:hlinkClick r:id="rId3"/>
            <a:extLst>
              <a:ext uri="{FF2B5EF4-FFF2-40B4-BE49-F238E27FC236}">
                <a16:creationId xmlns:a16="http://schemas.microsoft.com/office/drawing/2014/main" id="{55D16F2C-5E11-4B84-B26B-372FFCCED7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2083" y="3377256"/>
            <a:ext cx="5788383" cy="3483864"/>
          </a:xfrm>
          <a:prstGeom prst="rect">
            <a:avLst/>
          </a:prstGeom>
        </p:spPr>
      </p:pic>
      <p:sp>
        <p:nvSpPr>
          <p:cNvPr id="8" name="Textfeld 21">
            <a:extLst>
              <a:ext uri="{FF2B5EF4-FFF2-40B4-BE49-F238E27FC236}">
                <a16:creationId xmlns:a16="http://schemas.microsoft.com/office/drawing/2014/main" id="{3C425AD8-FEEF-4D18-990B-92C9C79099AC}"/>
              </a:ext>
            </a:extLst>
          </p:cNvPr>
          <p:cNvSpPr txBox="1"/>
          <p:nvPr/>
        </p:nvSpPr>
        <p:spPr>
          <a:xfrm>
            <a:off x="6492693" y="1935562"/>
            <a:ext cx="5789764" cy="1231106"/>
          </a:xfrm>
          <a:prstGeom prst="rect">
            <a:avLst/>
          </a:prstGeom>
          <a:noFill/>
        </p:spPr>
        <p:txBody>
          <a:bodyPr wrap="square" rtlCol="0">
            <a:spAutoFit/>
          </a:bodyPr>
          <a:lstStyle/>
          <a:p>
            <a:r>
              <a:rPr lang="en-US" altLang="zh-CN" sz="2400" b="1" dirty="0">
                <a:solidFill>
                  <a:schemeClr val="tx1">
                    <a:lumMod val="95000"/>
                    <a:lumOff val="5000"/>
                  </a:schemeClr>
                </a:solidFill>
              </a:rPr>
              <a:t>BBC investigation in 2018</a:t>
            </a:r>
          </a:p>
          <a:p>
            <a:pPr>
              <a:lnSpc>
                <a:spcPct val="150000"/>
              </a:lnSpc>
            </a:pPr>
            <a:r>
              <a:rPr lang="en-US" sz="2000" dirty="0"/>
              <a:t>Matthew Hill was told by a hospital in Guangzhou </a:t>
            </a:r>
          </a:p>
          <a:p>
            <a:r>
              <a:rPr lang="en-US" sz="2000" dirty="0"/>
              <a:t>that he could have a liver transplant within weeks.  </a:t>
            </a:r>
            <a:endParaRPr lang="de-DE" sz="2000" dirty="0"/>
          </a:p>
        </p:txBody>
      </p:sp>
      <p:cxnSp>
        <p:nvCxnSpPr>
          <p:cNvPr id="15" name="Straight Connector 14">
            <a:extLst>
              <a:ext uri="{FF2B5EF4-FFF2-40B4-BE49-F238E27FC236}">
                <a16:creationId xmlns:a16="http://schemas.microsoft.com/office/drawing/2014/main" id="{DC7F77C0-128E-46B8-AC1E-795C00A86F05}"/>
              </a:ext>
            </a:extLst>
          </p:cNvPr>
          <p:cNvCxnSpPr/>
          <p:nvPr/>
        </p:nvCxnSpPr>
        <p:spPr>
          <a:xfrm>
            <a:off x="20743" y="160048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6" name="AutoShape 796">
            <a:extLst>
              <a:ext uri="{FF2B5EF4-FFF2-40B4-BE49-F238E27FC236}">
                <a16:creationId xmlns:a16="http://schemas.microsoft.com/office/drawing/2014/main" id="{04D021DB-E570-468F-853C-1FB2A3EF3AE6}"/>
              </a:ext>
            </a:extLst>
          </p:cNvPr>
          <p:cNvSpPr>
            <a:spLocks noChangeArrowheads="1"/>
          </p:cNvSpPr>
          <p:nvPr/>
        </p:nvSpPr>
        <p:spPr bwMode="auto">
          <a:xfrm>
            <a:off x="49427" y="550087"/>
            <a:ext cx="7650057"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200" b="1" dirty="0">
                <a:solidFill>
                  <a:srgbClr val="79151A"/>
                </a:solidFill>
              </a:rPr>
              <a:t>Recent Investigations Confirm </a:t>
            </a:r>
          </a:p>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2800" b="1" dirty="0">
                <a:solidFill>
                  <a:srgbClr val="79151A"/>
                </a:solidFill>
              </a:rPr>
              <a:t>Ongoing Organ Tourism to China is Thriving</a:t>
            </a:r>
          </a:p>
        </p:txBody>
      </p:sp>
      <p:pic>
        <p:nvPicPr>
          <p:cNvPr id="6" name="Picture 5" descr="A picture containing indoor, person, table, man&#10;&#10;Description automatically generated">
            <a:hlinkClick r:id="rId5"/>
            <a:extLst>
              <a:ext uri="{FF2B5EF4-FFF2-40B4-BE49-F238E27FC236}">
                <a16:creationId xmlns:a16="http://schemas.microsoft.com/office/drawing/2014/main" id="{152DD9E2-8F69-1844-A215-03D0726E6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 y="3374136"/>
            <a:ext cx="6192534" cy="3483864"/>
          </a:xfrm>
          <a:prstGeom prst="rect">
            <a:avLst/>
          </a:prstGeom>
        </p:spPr>
      </p:pic>
    </p:spTree>
    <p:extLst>
      <p:ext uri="{BB962C8B-B14F-4D97-AF65-F5344CB8AC3E}">
        <p14:creationId xmlns:p14="http://schemas.microsoft.com/office/powerpoint/2010/main" val="1881320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2">
            <a:extLst>
              <a:ext uri="{FF2B5EF4-FFF2-40B4-BE49-F238E27FC236}">
                <a16:creationId xmlns:a16="http://schemas.microsoft.com/office/drawing/2014/main" id="{FD494186-D066-413F-B21A-92004DC52417}"/>
              </a:ext>
            </a:extLst>
          </p:cNvPr>
          <p:cNvSpPr/>
          <p:nvPr/>
        </p:nvSpPr>
        <p:spPr>
          <a:xfrm>
            <a:off x="3707028" y="1620246"/>
            <a:ext cx="4707924" cy="5170018"/>
          </a:xfrm>
          <a:prstGeom prst="rect">
            <a:avLst/>
          </a:prstGeom>
        </p:spPr>
        <p:txBody>
          <a:bodyPr wrap="square" lIns="356659" tIns="45409" rIns="198144" bIns="45409">
            <a:spAutoFit/>
          </a:bodyPr>
          <a:lstStyle/>
          <a:p>
            <a:r>
              <a:rPr lang="en-US" altLang="zh-CN" sz="2200" dirty="0"/>
              <a:t>As China said it was “honestly opening a window” to its transplant system, Huang </a:t>
            </a:r>
            <a:r>
              <a:rPr lang="en-US" altLang="zh-CN" sz="2200" dirty="0" err="1"/>
              <a:t>Jiefu</a:t>
            </a:r>
            <a:r>
              <a:rPr lang="en-US" altLang="zh-CN" sz="2200" dirty="0"/>
              <a:t> invited international experts to tour the Calmette International Hospital at the Kunming First People's Hospital in August 2017. While the experts were awed by the showcase of China’s “amazing progress” in organ donation, the entire Yunnan province averaged only 47 voluntary organ donations per year over the prior four years, which could not even supply the organs used by this hospital alone.</a:t>
            </a:r>
          </a:p>
        </p:txBody>
      </p:sp>
      <p:sp>
        <p:nvSpPr>
          <p:cNvPr id="5" name="AutoShape 796">
            <a:extLst>
              <a:ext uri="{FF2B5EF4-FFF2-40B4-BE49-F238E27FC236}">
                <a16:creationId xmlns:a16="http://schemas.microsoft.com/office/drawing/2014/main" id="{0D16A866-7C67-488A-999D-E3E6561F5EAA}"/>
              </a:ext>
            </a:extLst>
          </p:cNvPr>
          <p:cNvSpPr>
            <a:spLocks noChangeArrowheads="1"/>
          </p:cNvSpPr>
          <p:nvPr/>
        </p:nvSpPr>
        <p:spPr bwMode="auto">
          <a:xfrm>
            <a:off x="745059" y="475701"/>
            <a:ext cx="7421317"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First “Open House” at a </a:t>
            </a:r>
          </a:p>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Chinese Transplant Center</a:t>
            </a:r>
          </a:p>
        </p:txBody>
      </p:sp>
      <p:pic>
        <p:nvPicPr>
          <p:cNvPr id="6" name="图片 5">
            <a:extLst>
              <a:ext uri="{FF2B5EF4-FFF2-40B4-BE49-F238E27FC236}">
                <a16:creationId xmlns:a16="http://schemas.microsoft.com/office/drawing/2014/main" id="{6144F327-4FFC-425D-931B-994A73ABE697}"/>
              </a:ext>
            </a:extLst>
          </p:cNvPr>
          <p:cNvPicPr>
            <a:picLocks noChangeAspect="1"/>
          </p:cNvPicPr>
          <p:nvPr/>
        </p:nvPicPr>
        <p:blipFill rotWithShape="1">
          <a:blip r:embed="rId3"/>
          <a:srcRect l="11822" t="18078" r="58941" b="9160"/>
          <a:stretch/>
        </p:blipFill>
        <p:spPr>
          <a:xfrm>
            <a:off x="20743" y="1606951"/>
            <a:ext cx="3686286" cy="5251049"/>
          </a:xfrm>
          <a:prstGeom prst="rect">
            <a:avLst/>
          </a:prstGeom>
        </p:spPr>
      </p:pic>
      <p:cxnSp>
        <p:nvCxnSpPr>
          <p:cNvPr id="7" name="Straight Connector 4">
            <a:extLst>
              <a:ext uri="{FF2B5EF4-FFF2-40B4-BE49-F238E27FC236}">
                <a16:creationId xmlns:a16="http://schemas.microsoft.com/office/drawing/2014/main" id="{01581049-6AA1-4712-BD00-F6237DC3EB3E}"/>
              </a:ext>
            </a:extLst>
          </p:cNvPr>
          <p:cNvCxnSpPr/>
          <p:nvPr/>
        </p:nvCxnSpPr>
        <p:spPr>
          <a:xfrm>
            <a:off x="20743" y="160048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pic>
        <p:nvPicPr>
          <p:cNvPr id="8" name="图片 7" descr="图片包含 草, 户外, 天空, 人员&#10;&#10;描述已自动生成">
            <a:extLst>
              <a:ext uri="{FF2B5EF4-FFF2-40B4-BE49-F238E27FC236}">
                <a16:creationId xmlns:a16="http://schemas.microsoft.com/office/drawing/2014/main" id="{24910FAE-262C-7E45-99AA-23BFCFF29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000" y="1600486"/>
            <a:ext cx="3683000" cy="2588443"/>
          </a:xfrm>
          <a:prstGeom prst="rect">
            <a:avLst/>
          </a:prstGeom>
        </p:spPr>
      </p:pic>
      <p:pic>
        <p:nvPicPr>
          <p:cNvPr id="9" name="图片 11" descr="图片包含 人员, 草, 户外, 天空&#10;&#10;描述已自动生成">
            <a:extLst>
              <a:ext uri="{FF2B5EF4-FFF2-40B4-BE49-F238E27FC236}">
                <a16:creationId xmlns:a16="http://schemas.microsoft.com/office/drawing/2014/main" id="{3DF67F81-9096-FB41-AA03-4A2328FE4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9000" y="4269557"/>
            <a:ext cx="3683000" cy="2588443"/>
          </a:xfrm>
          <a:prstGeom prst="rect">
            <a:avLst/>
          </a:prstGeom>
        </p:spPr>
      </p:pic>
    </p:spTree>
    <p:extLst>
      <p:ext uri="{BB962C8B-B14F-4D97-AF65-F5344CB8AC3E}">
        <p14:creationId xmlns:p14="http://schemas.microsoft.com/office/powerpoint/2010/main" val="3833497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2">
            <a:extLst>
              <a:ext uri="{FF2B5EF4-FFF2-40B4-BE49-F238E27FC236}">
                <a16:creationId xmlns:a16="http://schemas.microsoft.com/office/drawing/2014/main" id="{FD494186-D066-413F-B21A-92004DC52417}"/>
              </a:ext>
            </a:extLst>
          </p:cNvPr>
          <p:cNvSpPr/>
          <p:nvPr/>
        </p:nvSpPr>
        <p:spPr>
          <a:xfrm>
            <a:off x="717966" y="1859968"/>
            <a:ext cx="10789615" cy="1569032"/>
          </a:xfrm>
          <a:prstGeom prst="rect">
            <a:avLst/>
          </a:prstGeom>
        </p:spPr>
        <p:txBody>
          <a:bodyPr wrap="square" lIns="356659" tIns="45409" rIns="198144" bIns="45409">
            <a:spAutoFit/>
          </a:bodyPr>
          <a:lstStyle/>
          <a:p>
            <a:r>
              <a:rPr lang="en-US" altLang="zh-CN" sz="2400" dirty="0"/>
              <a:t>On October 19, 2016, the hospital performed 16 transplants in a single day. Approximately 140 medical personnel directly participated in the surgeries. </a:t>
            </a:r>
          </a:p>
          <a:p>
            <a:r>
              <a:rPr lang="en-US" altLang="zh-CN" sz="2400" dirty="0"/>
              <a:t>In March 2017, Calmette invited personnel from the Oklahoma Transplant Center in the United States to perform 15 transplant surgeries in 24 hours.</a:t>
            </a:r>
            <a:endParaRPr lang="de-DE" sz="2400" dirty="0">
              <a:solidFill>
                <a:schemeClr val="tx1">
                  <a:lumMod val="95000"/>
                  <a:lumOff val="5000"/>
                </a:schemeClr>
              </a:solidFill>
            </a:endParaRPr>
          </a:p>
        </p:txBody>
      </p:sp>
      <p:sp>
        <p:nvSpPr>
          <p:cNvPr id="5" name="AutoShape 796">
            <a:extLst>
              <a:ext uri="{FF2B5EF4-FFF2-40B4-BE49-F238E27FC236}">
                <a16:creationId xmlns:a16="http://schemas.microsoft.com/office/drawing/2014/main" id="{0D16A866-7C67-488A-999D-E3E6561F5EAA}"/>
              </a:ext>
            </a:extLst>
          </p:cNvPr>
          <p:cNvSpPr>
            <a:spLocks noChangeArrowheads="1"/>
          </p:cNvSpPr>
          <p:nvPr/>
        </p:nvSpPr>
        <p:spPr bwMode="auto">
          <a:xfrm>
            <a:off x="751456" y="488615"/>
            <a:ext cx="7421317"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First “Open House” at a </a:t>
            </a:r>
          </a:p>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Chinese Transplant Center</a:t>
            </a:r>
          </a:p>
        </p:txBody>
      </p:sp>
      <p:pic>
        <p:nvPicPr>
          <p:cNvPr id="3" name="图片 2" descr="图片包含 人员, 男士&#10;&#10;描述已自动生成">
            <a:extLst>
              <a:ext uri="{FF2B5EF4-FFF2-40B4-BE49-F238E27FC236}">
                <a16:creationId xmlns:a16="http://schemas.microsoft.com/office/drawing/2014/main" id="{27DC8108-2B3F-425E-AAD1-FA4412EAA41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64592" y="3606629"/>
            <a:ext cx="4797224" cy="3238620"/>
          </a:xfrm>
          <a:prstGeom prst="rect">
            <a:avLst/>
          </a:prstGeom>
        </p:spPr>
      </p:pic>
      <p:cxnSp>
        <p:nvCxnSpPr>
          <p:cNvPr id="6" name="Straight Connector 4">
            <a:extLst>
              <a:ext uri="{FF2B5EF4-FFF2-40B4-BE49-F238E27FC236}">
                <a16:creationId xmlns:a16="http://schemas.microsoft.com/office/drawing/2014/main" id="{96DC1184-AC20-4178-A5A8-C423C3634DFF}"/>
              </a:ext>
            </a:extLst>
          </p:cNvPr>
          <p:cNvCxnSpPr/>
          <p:nvPr/>
        </p:nvCxnSpPr>
        <p:spPr>
          <a:xfrm>
            <a:off x="20743" y="160048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pic>
        <p:nvPicPr>
          <p:cNvPr id="7" name="图片 6" descr="图片包含 人员, 男士&#10;&#10;描述已自动生成">
            <a:extLst>
              <a:ext uri="{FF2B5EF4-FFF2-40B4-BE49-F238E27FC236}">
                <a16:creationId xmlns:a16="http://schemas.microsoft.com/office/drawing/2014/main" id="{D980527F-F76E-483C-A1AA-9143FC36F10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502345" y="3619380"/>
            <a:ext cx="2677747" cy="3238620"/>
          </a:xfrm>
          <a:prstGeom prst="rect">
            <a:avLst/>
          </a:prstGeom>
        </p:spPr>
      </p:pic>
      <p:pic>
        <p:nvPicPr>
          <p:cNvPr id="9" name="图片 8" descr="图片包含 人员, 男士&#10;&#10;描述已自动生成">
            <a:extLst>
              <a:ext uri="{FF2B5EF4-FFF2-40B4-BE49-F238E27FC236}">
                <a16:creationId xmlns:a16="http://schemas.microsoft.com/office/drawing/2014/main" id="{B364617A-E8DB-454F-BE14-747FB180246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3621623"/>
            <a:ext cx="4399005" cy="3236377"/>
          </a:xfrm>
          <a:prstGeom prst="rect">
            <a:avLst/>
          </a:prstGeom>
        </p:spPr>
      </p:pic>
    </p:spTree>
    <p:extLst>
      <p:ext uri="{BB962C8B-B14F-4D97-AF65-F5344CB8AC3E}">
        <p14:creationId xmlns:p14="http://schemas.microsoft.com/office/powerpoint/2010/main" val="2688186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91CD716-8824-4326-AA4A-9D255845219D}"/>
              </a:ext>
            </a:extLst>
          </p:cNvPr>
          <p:cNvCxnSpPr/>
          <p:nvPr/>
        </p:nvCxnSpPr>
        <p:spPr>
          <a:xfrm>
            <a:off x="151369" y="133565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ACDDFF1-E539-4763-AC95-6F96BBF8046E}"/>
              </a:ext>
            </a:extLst>
          </p:cNvPr>
          <p:cNvSpPr/>
          <p:nvPr/>
        </p:nvSpPr>
        <p:spPr>
          <a:xfrm>
            <a:off x="6007041" y="3514071"/>
            <a:ext cx="440915" cy="461962"/>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a:defRPr/>
            </a:pPr>
            <a:r>
              <a:rPr lang="en-US" sz="2000" b="1" dirty="0">
                <a:solidFill>
                  <a:schemeClr val="bg1"/>
                </a:solidFill>
              </a:rPr>
              <a:t>2</a:t>
            </a:r>
          </a:p>
        </p:txBody>
      </p:sp>
      <p:sp>
        <p:nvSpPr>
          <p:cNvPr id="20487" name="TextBox 6">
            <a:extLst>
              <a:ext uri="{FF2B5EF4-FFF2-40B4-BE49-F238E27FC236}">
                <a16:creationId xmlns:a16="http://schemas.microsoft.com/office/drawing/2014/main" id="{4032298A-AFF8-48A5-A90E-4FB0139F78A4}"/>
              </a:ext>
            </a:extLst>
          </p:cNvPr>
          <p:cNvSpPr txBox="1">
            <a:spLocks noChangeArrowheads="1"/>
          </p:cNvSpPr>
          <p:nvPr/>
        </p:nvSpPr>
        <p:spPr bwMode="auto">
          <a:xfrm>
            <a:off x="6642268" y="3514070"/>
            <a:ext cx="514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Methodology and data sources</a:t>
            </a:r>
          </a:p>
        </p:txBody>
      </p:sp>
      <p:sp>
        <p:nvSpPr>
          <p:cNvPr id="15" name="Oval 14">
            <a:extLst>
              <a:ext uri="{FF2B5EF4-FFF2-40B4-BE49-F238E27FC236}">
                <a16:creationId xmlns:a16="http://schemas.microsoft.com/office/drawing/2014/main" id="{143CB49B-14AE-455C-AECA-1B9558E37B16}"/>
              </a:ext>
            </a:extLst>
          </p:cNvPr>
          <p:cNvSpPr/>
          <p:nvPr/>
        </p:nvSpPr>
        <p:spPr>
          <a:xfrm>
            <a:off x="6002505" y="2690868"/>
            <a:ext cx="503238" cy="501650"/>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a:defRPr/>
            </a:pPr>
            <a:r>
              <a:rPr lang="en-US" sz="2000" b="1" dirty="0">
                <a:solidFill>
                  <a:schemeClr val="bg1"/>
                </a:solidFill>
              </a:rPr>
              <a:t>1</a:t>
            </a:r>
          </a:p>
        </p:txBody>
      </p:sp>
      <p:cxnSp>
        <p:nvCxnSpPr>
          <p:cNvPr id="10" name="Straight Connector 2">
            <a:extLst>
              <a:ext uri="{FF2B5EF4-FFF2-40B4-BE49-F238E27FC236}">
                <a16:creationId xmlns:a16="http://schemas.microsoft.com/office/drawing/2014/main" id="{DF56E668-E254-4A66-A71B-99002E48C044}"/>
              </a:ext>
            </a:extLst>
          </p:cNvPr>
          <p:cNvCxnSpPr>
            <a:cxnSpLocks/>
          </p:cNvCxnSpPr>
          <p:nvPr/>
        </p:nvCxnSpPr>
        <p:spPr>
          <a:xfrm>
            <a:off x="5464751" y="2875433"/>
            <a:ext cx="0" cy="2697468"/>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6A1F326-9F4D-4743-8204-94789A2C7B3F}"/>
              </a:ext>
            </a:extLst>
          </p:cNvPr>
          <p:cNvSpPr txBox="1">
            <a:spLocks/>
          </p:cNvSpPr>
          <p:nvPr/>
        </p:nvSpPr>
        <p:spPr>
          <a:xfrm>
            <a:off x="924745" y="4076393"/>
            <a:ext cx="4153020" cy="18718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gn="r">
              <a:lnSpc>
                <a:spcPct val="116000"/>
              </a:lnSpc>
              <a:spcBef>
                <a:spcPts val="0"/>
              </a:spcBef>
            </a:pPr>
            <a:r>
              <a:rPr lang="en-US" sz="6600" dirty="0">
                <a:solidFill>
                  <a:srgbClr val="800000"/>
                </a:solidFill>
              </a:rPr>
              <a:t>Overview</a:t>
            </a:r>
          </a:p>
          <a:p>
            <a:pPr algn="r">
              <a:spcBef>
                <a:spcPts val="600"/>
              </a:spcBef>
            </a:pPr>
            <a:endParaRPr lang="en-US" sz="4600" dirty="0">
              <a:solidFill>
                <a:schemeClr val="tx1">
                  <a:lumMod val="75000"/>
                  <a:lumOff val="25000"/>
                </a:schemeClr>
              </a:solidFill>
            </a:endParaRPr>
          </a:p>
          <a:p>
            <a:pPr algn="r">
              <a:spcBef>
                <a:spcPts val="600"/>
              </a:spcBef>
            </a:pPr>
            <a:endParaRPr lang="en-US" sz="4600" dirty="0">
              <a:solidFill>
                <a:schemeClr val="tx1">
                  <a:lumMod val="75000"/>
                  <a:lumOff val="25000"/>
                </a:schemeClr>
              </a:solidFill>
            </a:endParaRPr>
          </a:p>
          <a:p>
            <a:pPr algn="r"/>
            <a:endParaRPr lang="en-US" dirty="0">
              <a:solidFill>
                <a:srgbClr val="800000"/>
              </a:solidFill>
            </a:endParaRPr>
          </a:p>
          <a:p>
            <a:pPr algn="r"/>
            <a:endParaRPr lang="en-US" dirty="0">
              <a:solidFill>
                <a:srgbClr val="800000"/>
              </a:solidFill>
            </a:endParaRPr>
          </a:p>
        </p:txBody>
      </p:sp>
      <p:sp>
        <p:nvSpPr>
          <p:cNvPr id="16" name="TextBox 4">
            <a:extLst>
              <a:ext uri="{FF2B5EF4-FFF2-40B4-BE49-F238E27FC236}">
                <a16:creationId xmlns:a16="http://schemas.microsoft.com/office/drawing/2014/main" id="{706E3D93-1BC3-4412-927A-A020DF934390}"/>
              </a:ext>
            </a:extLst>
          </p:cNvPr>
          <p:cNvSpPr txBox="1">
            <a:spLocks noChangeArrowheads="1"/>
          </p:cNvSpPr>
          <p:nvPr/>
        </p:nvSpPr>
        <p:spPr bwMode="auto">
          <a:xfrm>
            <a:off x="6642268" y="2739148"/>
            <a:ext cx="514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800" b="1" dirty="0">
                <a:latin typeface="Calibri Light" panose="020F0302020204030204" pitchFamily="34" charset="0"/>
              </a:rPr>
              <a:t>About COHRC</a:t>
            </a:r>
          </a:p>
        </p:txBody>
      </p:sp>
      <p:sp>
        <p:nvSpPr>
          <p:cNvPr id="11" name="Oval 10">
            <a:extLst>
              <a:ext uri="{FF2B5EF4-FFF2-40B4-BE49-F238E27FC236}">
                <a16:creationId xmlns:a16="http://schemas.microsoft.com/office/drawing/2014/main" id="{1ACDDFF1-E539-4763-AC95-6F96BBF8046E}"/>
              </a:ext>
            </a:extLst>
          </p:cNvPr>
          <p:cNvSpPr/>
          <p:nvPr/>
        </p:nvSpPr>
        <p:spPr>
          <a:xfrm>
            <a:off x="6007041" y="4274206"/>
            <a:ext cx="440915" cy="461962"/>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a:defRPr/>
            </a:pPr>
            <a:r>
              <a:rPr lang="en-US" sz="2000" b="1" dirty="0">
                <a:solidFill>
                  <a:schemeClr val="bg1"/>
                </a:solidFill>
              </a:rPr>
              <a:t>3</a:t>
            </a:r>
          </a:p>
        </p:txBody>
      </p:sp>
      <p:sp>
        <p:nvSpPr>
          <p:cNvPr id="13" name="TextBox 6">
            <a:extLst>
              <a:ext uri="{FF2B5EF4-FFF2-40B4-BE49-F238E27FC236}">
                <a16:creationId xmlns:a16="http://schemas.microsoft.com/office/drawing/2014/main" id="{4032298A-AFF8-48A5-A90E-4FB0139F78A4}"/>
              </a:ext>
            </a:extLst>
          </p:cNvPr>
          <p:cNvSpPr txBox="1">
            <a:spLocks noChangeArrowheads="1"/>
          </p:cNvSpPr>
          <p:nvPr/>
        </p:nvSpPr>
        <p:spPr bwMode="auto">
          <a:xfrm>
            <a:off x="6642268" y="4274205"/>
            <a:ext cx="514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On-Demand Transplants</a:t>
            </a:r>
          </a:p>
        </p:txBody>
      </p:sp>
      <p:sp>
        <p:nvSpPr>
          <p:cNvPr id="14" name="Oval 13">
            <a:extLst>
              <a:ext uri="{FF2B5EF4-FFF2-40B4-BE49-F238E27FC236}">
                <a16:creationId xmlns:a16="http://schemas.microsoft.com/office/drawing/2014/main" id="{1ACDDFF1-E539-4763-AC95-6F96BBF8046E}"/>
              </a:ext>
            </a:extLst>
          </p:cNvPr>
          <p:cNvSpPr/>
          <p:nvPr/>
        </p:nvSpPr>
        <p:spPr>
          <a:xfrm>
            <a:off x="5973913" y="5044679"/>
            <a:ext cx="440915" cy="461962"/>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a:defRPr/>
            </a:pPr>
            <a:r>
              <a:rPr lang="en-US" sz="2000" b="1" dirty="0">
                <a:solidFill>
                  <a:schemeClr val="bg1"/>
                </a:solidFill>
              </a:rPr>
              <a:t>4</a:t>
            </a:r>
          </a:p>
        </p:txBody>
      </p:sp>
      <p:sp>
        <p:nvSpPr>
          <p:cNvPr id="17" name="TextBox 6">
            <a:extLst>
              <a:ext uri="{FF2B5EF4-FFF2-40B4-BE49-F238E27FC236}">
                <a16:creationId xmlns:a16="http://schemas.microsoft.com/office/drawing/2014/main" id="{4032298A-AFF8-48A5-A90E-4FB0139F78A4}"/>
              </a:ext>
            </a:extLst>
          </p:cNvPr>
          <p:cNvSpPr txBox="1">
            <a:spLocks noChangeArrowheads="1"/>
          </p:cNvSpPr>
          <p:nvPr/>
        </p:nvSpPr>
        <p:spPr bwMode="auto">
          <a:xfrm>
            <a:off x="6609140" y="5044678"/>
            <a:ext cx="514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Industrial scale and trajectory </a:t>
            </a:r>
          </a:p>
        </p:txBody>
      </p:sp>
    </p:spTree>
    <p:extLst>
      <p:ext uri="{BB962C8B-B14F-4D97-AF65-F5344CB8AC3E}">
        <p14:creationId xmlns:p14="http://schemas.microsoft.com/office/powerpoint/2010/main" val="3474432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796">
            <a:extLst>
              <a:ext uri="{FF2B5EF4-FFF2-40B4-BE49-F238E27FC236}">
                <a16:creationId xmlns:a16="http://schemas.microsoft.com/office/drawing/2014/main" id="{DAB48519-A541-4D5B-BA41-41BF3D74C6BD}"/>
              </a:ext>
            </a:extLst>
          </p:cNvPr>
          <p:cNvSpPr>
            <a:spLocks noGrp="1" noChangeArrowheads="1"/>
          </p:cNvSpPr>
          <p:nvPr>
            <p:ph type="title"/>
          </p:nvPr>
        </p:nvSpPr>
        <p:spPr bwMode="auto">
          <a:xfrm>
            <a:off x="186267" y="1949975"/>
            <a:ext cx="5000679" cy="3735222"/>
          </a:xfrm>
          <a:prstGeom prst="roundRect">
            <a:avLst>
              <a:gd name="adj" fmla="val 208"/>
            </a:avLst>
          </a:prstGeom>
          <a:solidFill>
            <a:schemeClr val="bg1">
              <a:lumMod val="95000"/>
            </a:schemeClr>
          </a:solidFill>
          <a:ln w="9525">
            <a:noFill/>
            <a:round/>
            <a:headEnd/>
            <a:tailEnd/>
          </a:ln>
        </p:spPr>
        <p:txBody>
          <a:bodyPr lIns="90818" tIns="324000" rIns="189543" bIns="98563" anchor="t" anchorCtr="0">
            <a:normAutofit fontScale="90000"/>
          </a:bodyPr>
          <a:lstStyle/>
          <a:p>
            <a:pPr marL="353181" indent="-353181" defTabSz="1924820">
              <a:lnSpc>
                <a:spcPct val="93000"/>
              </a:lnSpc>
              <a:spcBef>
                <a:spcPts val="1192"/>
              </a:spcBef>
              <a:buClr>
                <a:srgbClr val="EAEAEA"/>
              </a:buClr>
              <a:tabLst>
                <a:tab pos="353181" algn="l"/>
                <a:tab pos="1923574" algn="l"/>
                <a:tab pos="3851879" algn="l"/>
                <a:tab pos="5777029" algn="l"/>
                <a:tab pos="7702180" algn="l"/>
                <a:tab pos="9630483" algn="l"/>
                <a:tab pos="11550904" algn="l"/>
                <a:tab pos="13480784" algn="l"/>
                <a:tab pos="15404358" algn="l"/>
                <a:tab pos="17332663" algn="l"/>
                <a:tab pos="19254659" algn="l"/>
                <a:tab pos="21182964" algn="l"/>
                <a:tab pos="21342210" algn="l"/>
                <a:tab pos="22866879" algn="l"/>
                <a:tab pos="24391548" algn="l"/>
                <a:tab pos="25917793" algn="l"/>
              </a:tabLst>
              <a:defRPr/>
            </a:pPr>
            <a:r>
              <a:rPr lang="en-US" sz="2200" dirty="0">
                <a:solidFill>
                  <a:prstClr val="black"/>
                </a:solidFill>
              </a:rPr>
              <a:t>	</a:t>
            </a:r>
            <a:r>
              <a:rPr lang="en-US" sz="2400" dirty="0">
                <a:solidFill>
                  <a:schemeClr val="tx1">
                    <a:lumMod val="95000"/>
                    <a:lumOff val="5000"/>
                  </a:schemeClr>
                </a:solidFill>
              </a:rPr>
              <a:t>At the Transplantation Society’s annual congress in Madrid in July 2018, despite allegations of transplant abuses, 150 Chinese experts took part with their papers and presentations being widely adopted, and some Western transplant experts endorsing this country’s organ donation system.</a:t>
            </a:r>
          </a:p>
          <a:p>
            <a:pPr marL="353181" indent="-353181" defTabSz="1924820">
              <a:lnSpc>
                <a:spcPct val="95000"/>
              </a:lnSpc>
              <a:spcBef>
                <a:spcPts val="1500"/>
              </a:spcBef>
              <a:buClr>
                <a:srgbClr val="EAEAEA"/>
              </a:buClr>
              <a:tabLst>
                <a:tab pos="353181" algn="l"/>
                <a:tab pos="1923574" algn="l"/>
                <a:tab pos="3851879" algn="l"/>
                <a:tab pos="5777029" algn="l"/>
                <a:tab pos="7702180" algn="l"/>
                <a:tab pos="9630483" algn="l"/>
                <a:tab pos="11550904" algn="l"/>
                <a:tab pos="13480784" algn="l"/>
                <a:tab pos="15404358" algn="l"/>
                <a:tab pos="17332663" algn="l"/>
                <a:tab pos="19254659" algn="l"/>
                <a:tab pos="21182964" algn="l"/>
                <a:tab pos="21342210" algn="l"/>
                <a:tab pos="22866879" algn="l"/>
                <a:tab pos="24391548" algn="l"/>
                <a:tab pos="25917793" algn="l"/>
              </a:tabLst>
              <a:defRPr/>
            </a:pPr>
            <a:r>
              <a:rPr lang="en-US" sz="2300" dirty="0">
                <a:solidFill>
                  <a:schemeClr val="tx1">
                    <a:lumMod val="95000"/>
                    <a:lumOff val="5000"/>
                  </a:schemeClr>
                </a:solidFill>
              </a:rPr>
              <a:t>	</a:t>
            </a:r>
            <a:endParaRPr lang="en-US" sz="2200" dirty="0">
              <a:solidFill>
                <a:prstClr val="black"/>
              </a:solidFill>
            </a:endParaRPr>
          </a:p>
        </p:txBody>
      </p:sp>
      <p:pic>
        <p:nvPicPr>
          <p:cNvPr id="2" name="Grafik 1">
            <a:extLst>
              <a:ext uri="{FF2B5EF4-FFF2-40B4-BE49-F238E27FC236}">
                <a16:creationId xmlns:a16="http://schemas.microsoft.com/office/drawing/2014/main" id="{B599739F-BEEA-438C-AB7C-C8BE29620B56}"/>
              </a:ext>
            </a:extLst>
          </p:cNvPr>
          <p:cNvPicPr>
            <a:picLocks noChangeAspect="1"/>
          </p:cNvPicPr>
          <p:nvPr/>
        </p:nvPicPr>
        <p:blipFill>
          <a:blip r:embed="rId3"/>
          <a:stretch>
            <a:fillRect/>
          </a:stretch>
        </p:blipFill>
        <p:spPr>
          <a:xfrm>
            <a:off x="8844253" y="3721827"/>
            <a:ext cx="3109519" cy="2912297"/>
          </a:xfrm>
          <a:prstGeom prst="rect">
            <a:avLst/>
          </a:prstGeom>
          <a:ln>
            <a:no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47567761-7D5D-4314-8D3F-3995526DDC16}"/>
              </a:ext>
            </a:extLst>
          </p:cNvPr>
          <p:cNvPicPr>
            <a:picLocks/>
          </p:cNvPicPr>
          <p:nvPr/>
        </p:nvPicPr>
        <p:blipFill>
          <a:blip r:embed="rId4"/>
          <a:stretch>
            <a:fillRect/>
          </a:stretch>
        </p:blipFill>
        <p:spPr>
          <a:xfrm>
            <a:off x="5445999" y="1966907"/>
            <a:ext cx="3108960" cy="2916936"/>
          </a:xfrm>
          <a:prstGeom prst="rect">
            <a:avLst/>
          </a:prstGeom>
          <a:ln>
            <a:noFill/>
          </a:ln>
          <a:effectLst>
            <a:outerShdw blurRad="292100" dist="139700" dir="2700000" algn="tl" rotWithShape="0">
              <a:srgbClr val="333333">
                <a:alpha val="65000"/>
              </a:srgbClr>
            </a:outerShdw>
          </a:effectLst>
        </p:spPr>
      </p:pic>
      <p:sp>
        <p:nvSpPr>
          <p:cNvPr id="6" name="AutoShape 796">
            <a:extLst>
              <a:ext uri="{FF2B5EF4-FFF2-40B4-BE49-F238E27FC236}">
                <a16:creationId xmlns:a16="http://schemas.microsoft.com/office/drawing/2014/main" id="{BDF55B69-6D29-4EF8-A9F4-D5EBC5784324}"/>
              </a:ext>
            </a:extLst>
          </p:cNvPr>
          <p:cNvSpPr>
            <a:spLocks noChangeArrowheads="1"/>
          </p:cNvSpPr>
          <p:nvPr/>
        </p:nvSpPr>
        <p:spPr bwMode="auto">
          <a:xfrm>
            <a:off x="0" y="488615"/>
            <a:ext cx="8178800"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Recognition Despite Lack of Transparency</a:t>
            </a:r>
          </a:p>
        </p:txBody>
      </p:sp>
      <p:cxnSp>
        <p:nvCxnSpPr>
          <p:cNvPr id="7" name="Straight Connector 4">
            <a:extLst>
              <a:ext uri="{FF2B5EF4-FFF2-40B4-BE49-F238E27FC236}">
                <a16:creationId xmlns:a16="http://schemas.microsoft.com/office/drawing/2014/main" id="{BC225D1E-ED5E-41A6-BE7A-E3680A2820EE}"/>
              </a:ext>
            </a:extLst>
          </p:cNvPr>
          <p:cNvCxnSpPr/>
          <p:nvPr/>
        </p:nvCxnSpPr>
        <p:spPr>
          <a:xfrm>
            <a:off x="20743" y="160048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629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796">
            <a:extLst>
              <a:ext uri="{FF2B5EF4-FFF2-40B4-BE49-F238E27FC236}">
                <a16:creationId xmlns:a16="http://schemas.microsoft.com/office/drawing/2014/main" id="{DAB48519-A541-4D5B-BA41-41BF3D74C6BD}"/>
              </a:ext>
            </a:extLst>
          </p:cNvPr>
          <p:cNvSpPr>
            <a:spLocks noGrp="1" noChangeArrowheads="1"/>
          </p:cNvSpPr>
          <p:nvPr>
            <p:ph type="title"/>
          </p:nvPr>
        </p:nvSpPr>
        <p:spPr bwMode="auto">
          <a:xfrm>
            <a:off x="258917" y="2239619"/>
            <a:ext cx="7891169" cy="4383550"/>
          </a:xfrm>
          <a:prstGeom prst="roundRect">
            <a:avLst>
              <a:gd name="adj" fmla="val 208"/>
            </a:avLst>
          </a:prstGeom>
          <a:solidFill>
            <a:schemeClr val="bg1">
              <a:lumMod val="95000"/>
            </a:schemeClr>
          </a:solidFill>
          <a:ln w="9525">
            <a:noFill/>
            <a:round/>
            <a:headEnd/>
            <a:tailEnd/>
          </a:ln>
        </p:spPr>
        <p:txBody>
          <a:bodyPr lIns="90818" tIns="324000" rIns="189543" bIns="98563" anchor="t" anchorCtr="0">
            <a:normAutofit/>
          </a:bodyPr>
          <a:lstStyle/>
          <a:p>
            <a:pPr marL="353181" indent="-353181" defTabSz="1924820">
              <a:lnSpc>
                <a:spcPct val="100000"/>
              </a:lnSpc>
              <a:spcBef>
                <a:spcPts val="1192"/>
              </a:spcBef>
              <a:buClr>
                <a:srgbClr val="EAEAEA"/>
              </a:buClr>
              <a:tabLst>
                <a:tab pos="353181" algn="l"/>
                <a:tab pos="1923574" algn="l"/>
                <a:tab pos="3851879" algn="l"/>
                <a:tab pos="5777029" algn="l"/>
                <a:tab pos="7702180" algn="l"/>
                <a:tab pos="9630483" algn="l"/>
                <a:tab pos="11550904" algn="l"/>
                <a:tab pos="13480784" algn="l"/>
                <a:tab pos="15404358" algn="l"/>
                <a:tab pos="17332663" algn="l"/>
                <a:tab pos="19254659" algn="l"/>
                <a:tab pos="21182964" algn="l"/>
                <a:tab pos="21342210" algn="l"/>
                <a:tab pos="22866879" algn="l"/>
                <a:tab pos="24391548" algn="l"/>
                <a:tab pos="25917793" algn="l"/>
              </a:tabLst>
              <a:defRPr/>
            </a:pPr>
            <a:r>
              <a:rPr lang="en-US" sz="2200" dirty="0">
                <a:solidFill>
                  <a:prstClr val="black"/>
                </a:solidFill>
              </a:rPr>
              <a:t>	</a:t>
            </a:r>
            <a:r>
              <a:rPr lang="en-US" sz="2800" dirty="0">
                <a:solidFill>
                  <a:prstClr val="black"/>
                </a:solidFill>
              </a:rPr>
              <a:t>A 2018 review of </a:t>
            </a:r>
            <a:r>
              <a:rPr lang="en-US" sz="2800" dirty="0">
                <a:solidFill>
                  <a:schemeClr val="tx1">
                    <a:lumMod val="95000"/>
                    <a:lumOff val="5000"/>
                  </a:schemeClr>
                </a:solidFill>
              </a:rPr>
              <a:t>445 Chinese organ transplantation research papers published in peer-reviewed English-language medical </a:t>
            </a:r>
            <a:r>
              <a:rPr lang="en-US" sz="2800" spc="-17" dirty="0">
                <a:solidFill>
                  <a:schemeClr val="tx1">
                    <a:lumMod val="95000"/>
                    <a:lumOff val="5000"/>
                  </a:schemeClr>
                </a:solidFill>
              </a:rPr>
              <a:t>journals b</a:t>
            </a:r>
            <a:r>
              <a:rPr lang="en-US" sz="2800" dirty="0">
                <a:solidFill>
                  <a:prstClr val="black"/>
                </a:solidFill>
              </a:rPr>
              <a:t>etween 2000 and 2017 found</a:t>
            </a:r>
            <a:r>
              <a:rPr lang="en-US" sz="2800" spc="-17" dirty="0">
                <a:solidFill>
                  <a:schemeClr val="tx1">
                    <a:lumMod val="95000"/>
                    <a:lumOff val="5000"/>
                  </a:schemeClr>
                </a:solidFill>
              </a:rPr>
              <a:t> that more than </a:t>
            </a:r>
            <a:r>
              <a:rPr lang="en-US" sz="2800" spc="-30" dirty="0">
                <a:solidFill>
                  <a:schemeClr val="tx1">
                    <a:lumMod val="95000"/>
                    <a:lumOff val="5000"/>
                  </a:schemeClr>
                </a:solidFill>
              </a:rPr>
              <a:t>90% failed to meet international ethical standards banning publication </a:t>
            </a:r>
            <a:r>
              <a:rPr lang="en-US" sz="2800" dirty="0">
                <a:solidFill>
                  <a:schemeClr val="tx1">
                    <a:lumMod val="95000"/>
                    <a:lumOff val="5000"/>
                  </a:schemeClr>
                </a:solidFill>
              </a:rPr>
              <a:t>of research involving biological material from executed prisoners. </a:t>
            </a:r>
          </a:p>
          <a:p>
            <a:pPr marL="353181" indent="-353181" defTabSz="1924820">
              <a:lnSpc>
                <a:spcPct val="95000"/>
              </a:lnSpc>
              <a:spcBef>
                <a:spcPts val="1500"/>
              </a:spcBef>
              <a:buClr>
                <a:srgbClr val="EAEAEA"/>
              </a:buClr>
              <a:tabLst>
                <a:tab pos="353181" algn="l"/>
                <a:tab pos="1923574" algn="l"/>
                <a:tab pos="3851879" algn="l"/>
                <a:tab pos="5777029" algn="l"/>
                <a:tab pos="7702180" algn="l"/>
                <a:tab pos="9630483" algn="l"/>
                <a:tab pos="11550904" algn="l"/>
                <a:tab pos="13480784" algn="l"/>
                <a:tab pos="15404358" algn="l"/>
                <a:tab pos="17332663" algn="l"/>
                <a:tab pos="19254659" algn="l"/>
                <a:tab pos="21182964" algn="l"/>
                <a:tab pos="21342210" algn="l"/>
                <a:tab pos="22866879" algn="l"/>
                <a:tab pos="24391548" algn="l"/>
                <a:tab pos="25917793" algn="l"/>
              </a:tabLst>
              <a:defRPr/>
            </a:pPr>
            <a:r>
              <a:rPr lang="en-US" sz="2300" dirty="0">
                <a:solidFill>
                  <a:schemeClr val="tx1">
                    <a:lumMod val="95000"/>
                    <a:lumOff val="5000"/>
                  </a:schemeClr>
                </a:solidFill>
              </a:rPr>
              <a:t>     </a:t>
            </a:r>
            <a:endParaRPr lang="en-US" sz="2200" dirty="0">
              <a:solidFill>
                <a:prstClr val="black"/>
              </a:solidFill>
            </a:endParaRPr>
          </a:p>
        </p:txBody>
      </p:sp>
      <p:pic>
        <p:nvPicPr>
          <p:cNvPr id="2" name="Grafik 1">
            <a:extLst>
              <a:ext uri="{FF2B5EF4-FFF2-40B4-BE49-F238E27FC236}">
                <a16:creationId xmlns:a16="http://schemas.microsoft.com/office/drawing/2014/main" id="{A90ED199-A0BD-4243-92F3-4ADFAB4FAF88}"/>
              </a:ext>
            </a:extLst>
          </p:cNvPr>
          <p:cNvPicPr>
            <a:picLocks noChangeAspect="1"/>
          </p:cNvPicPr>
          <p:nvPr/>
        </p:nvPicPr>
        <p:blipFill>
          <a:blip r:embed="rId3"/>
          <a:stretch>
            <a:fillRect/>
          </a:stretch>
        </p:blipFill>
        <p:spPr>
          <a:xfrm>
            <a:off x="8362123" y="1709116"/>
            <a:ext cx="3569996" cy="2822392"/>
          </a:xfrm>
          <a:prstGeom prst="rect">
            <a:avLst/>
          </a:prstGeom>
          <a:ln>
            <a:no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8AAAE245-1DF6-49DE-8D42-E89AB49199D1}"/>
              </a:ext>
            </a:extLst>
          </p:cNvPr>
          <p:cNvPicPr>
            <a:picLocks/>
          </p:cNvPicPr>
          <p:nvPr/>
        </p:nvPicPr>
        <p:blipFill>
          <a:blip r:embed="rId4"/>
          <a:stretch>
            <a:fillRect/>
          </a:stretch>
        </p:blipFill>
        <p:spPr>
          <a:xfrm>
            <a:off x="8362123" y="4531508"/>
            <a:ext cx="3569996" cy="2233015"/>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D168B0F4-534D-4B87-A1B1-8B2B6AFEF21A}"/>
              </a:ext>
            </a:extLst>
          </p:cNvPr>
          <p:cNvPicPr>
            <a:picLocks noChangeAspect="1"/>
          </p:cNvPicPr>
          <p:nvPr/>
        </p:nvPicPr>
        <p:blipFill>
          <a:blip r:embed="rId5"/>
          <a:stretch>
            <a:fillRect/>
          </a:stretch>
        </p:blipFill>
        <p:spPr>
          <a:xfrm>
            <a:off x="8468589" y="2774368"/>
            <a:ext cx="1555217" cy="297003"/>
          </a:xfrm>
          <a:prstGeom prst="rect">
            <a:avLst/>
          </a:prstGeom>
        </p:spPr>
      </p:pic>
      <p:sp>
        <p:nvSpPr>
          <p:cNvPr id="8" name="AutoShape 796">
            <a:extLst>
              <a:ext uri="{FF2B5EF4-FFF2-40B4-BE49-F238E27FC236}">
                <a16:creationId xmlns:a16="http://schemas.microsoft.com/office/drawing/2014/main" id="{4E87A423-6A2E-481A-AB8F-C361C2ED6AD4}"/>
              </a:ext>
            </a:extLst>
          </p:cNvPr>
          <p:cNvSpPr>
            <a:spLocks noChangeArrowheads="1"/>
          </p:cNvSpPr>
          <p:nvPr/>
        </p:nvSpPr>
        <p:spPr bwMode="auto">
          <a:xfrm>
            <a:off x="294256" y="488615"/>
            <a:ext cx="6503453"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International Ethical Standards Violated</a:t>
            </a:r>
          </a:p>
        </p:txBody>
      </p:sp>
      <p:cxnSp>
        <p:nvCxnSpPr>
          <p:cNvPr id="9" name="Straight Connector 4">
            <a:extLst>
              <a:ext uri="{FF2B5EF4-FFF2-40B4-BE49-F238E27FC236}">
                <a16:creationId xmlns:a16="http://schemas.microsoft.com/office/drawing/2014/main" id="{9453C704-9B06-42CE-9CC6-36310B958064}"/>
              </a:ext>
            </a:extLst>
          </p:cNvPr>
          <p:cNvCxnSpPr/>
          <p:nvPr/>
        </p:nvCxnSpPr>
        <p:spPr>
          <a:xfrm>
            <a:off x="20743" y="160048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58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2">
            <a:extLst>
              <a:ext uri="{FF2B5EF4-FFF2-40B4-BE49-F238E27FC236}">
                <a16:creationId xmlns:a16="http://schemas.microsoft.com/office/drawing/2014/main" id="{FD494186-D066-413F-B21A-92004DC52417}"/>
              </a:ext>
            </a:extLst>
          </p:cNvPr>
          <p:cNvSpPr/>
          <p:nvPr/>
        </p:nvSpPr>
        <p:spPr>
          <a:xfrm>
            <a:off x="1719925" y="2267051"/>
            <a:ext cx="9235942" cy="3628571"/>
          </a:xfrm>
          <a:prstGeom prst="rect">
            <a:avLst/>
          </a:prstGeom>
        </p:spPr>
        <p:txBody>
          <a:bodyPr wrap="square" lIns="356659" tIns="45409" rIns="198144" bIns="45409">
            <a:spAutoFit/>
          </a:bodyPr>
          <a:lstStyle/>
          <a:p>
            <a:r>
              <a:rPr lang="en-US" sz="3000" b="1" dirty="0">
                <a:solidFill>
                  <a:srgbClr val="79151A"/>
                </a:solidFill>
              </a:rPr>
              <a:t>“International transplantation is like a boat, and for many years, China was swimming outside of the boat. </a:t>
            </a:r>
            <a:r>
              <a:rPr lang="en-US" sz="3000" b="1" spc="-17" dirty="0">
                <a:solidFill>
                  <a:srgbClr val="79151A"/>
                </a:solidFill>
              </a:rPr>
              <a:t>Now the boat, with China jumping on board, is moving </a:t>
            </a:r>
            <a:r>
              <a:rPr lang="en-US" sz="3000" b="1" dirty="0">
                <a:solidFill>
                  <a:srgbClr val="79151A"/>
                </a:solidFill>
              </a:rPr>
              <a:t>faster than ever before. China’s efforts are leading the boat’s way.”</a:t>
            </a:r>
          </a:p>
          <a:p>
            <a:endParaRPr lang="en-US" sz="3000" b="1" dirty="0">
              <a:solidFill>
                <a:srgbClr val="79151A"/>
              </a:solidFill>
            </a:endParaRPr>
          </a:p>
          <a:p>
            <a:pPr lvl="1">
              <a:spcBef>
                <a:spcPts val="660"/>
              </a:spcBef>
            </a:pPr>
            <a:r>
              <a:rPr lang="en-US" sz="2200" i="1" dirty="0">
                <a:solidFill>
                  <a:schemeClr val="tx1">
                    <a:lumMod val="95000"/>
                    <a:lumOff val="5000"/>
                  </a:schemeClr>
                </a:solidFill>
              </a:rPr>
              <a:t>—José Núñez, Medical Director of the World Health Organization’s organ donation and transplantation program (August 2017 and February 2018)</a:t>
            </a:r>
            <a:endParaRPr lang="de-DE" sz="2200" dirty="0">
              <a:solidFill>
                <a:schemeClr val="tx1">
                  <a:lumMod val="95000"/>
                  <a:lumOff val="5000"/>
                </a:schemeClr>
              </a:solidFill>
            </a:endParaRPr>
          </a:p>
        </p:txBody>
      </p:sp>
      <p:sp>
        <p:nvSpPr>
          <p:cNvPr id="5" name="AutoShape 796">
            <a:extLst>
              <a:ext uri="{FF2B5EF4-FFF2-40B4-BE49-F238E27FC236}">
                <a16:creationId xmlns:a16="http://schemas.microsoft.com/office/drawing/2014/main" id="{0D16A866-7C67-488A-999D-E3E6561F5EAA}"/>
              </a:ext>
            </a:extLst>
          </p:cNvPr>
          <p:cNvSpPr>
            <a:spLocks noChangeArrowheads="1"/>
          </p:cNvSpPr>
          <p:nvPr/>
        </p:nvSpPr>
        <p:spPr bwMode="auto">
          <a:xfrm>
            <a:off x="922228" y="514465"/>
            <a:ext cx="7188842" cy="745452"/>
          </a:xfrm>
          <a:prstGeom prst="roundRect">
            <a:avLst>
              <a:gd name="adj" fmla="val 208"/>
            </a:avLst>
          </a:prstGeom>
          <a:noFill/>
          <a:ln w="9525">
            <a:noFill/>
            <a:round/>
            <a:headEnd/>
            <a:tailEnd/>
          </a:ln>
        </p:spPr>
        <p:txBody>
          <a:bodyPr lIns="454089" tIns="98563" rIns="189543" bIns="98563" anchor="ctr"/>
          <a:lstStyle/>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Global Expansion and</a:t>
            </a:r>
          </a:p>
          <a:p>
            <a:pPr defTabSz="1924820">
              <a:lnSpc>
                <a:spcPct val="93000"/>
              </a:lnSpc>
              <a:spcBef>
                <a:spcPct val="0"/>
              </a:spcBef>
              <a:buClr>
                <a:srgbClr val="EAEAEA"/>
              </a:buClr>
              <a:tabLst>
                <a:tab pos="0" algn="l"/>
                <a:tab pos="1924820" algn="l"/>
                <a:tab pos="3853179" algn="l"/>
                <a:tab pos="5778000" algn="l"/>
                <a:tab pos="7702820" algn="l"/>
                <a:tab pos="9631177" algn="l"/>
                <a:tab pos="11552460" algn="l"/>
                <a:tab pos="13480817" algn="l"/>
                <a:tab pos="15405638" algn="l"/>
                <a:tab pos="17333997" algn="l"/>
                <a:tab pos="19255278" algn="l"/>
                <a:tab pos="21183637" algn="l"/>
                <a:tab pos="21342859" algn="l"/>
                <a:tab pos="22867855" algn="l"/>
                <a:tab pos="24392849" algn="l"/>
                <a:tab pos="25917846" algn="l"/>
              </a:tabLst>
            </a:pPr>
            <a:r>
              <a:rPr lang="en-US" sz="3600" b="1" dirty="0">
                <a:solidFill>
                  <a:srgbClr val="79151A"/>
                </a:solidFill>
              </a:rPr>
              <a:t>Ethical Implications </a:t>
            </a:r>
          </a:p>
        </p:txBody>
      </p:sp>
      <p:cxnSp>
        <p:nvCxnSpPr>
          <p:cNvPr id="6" name="Straight Connector 4">
            <a:extLst>
              <a:ext uri="{FF2B5EF4-FFF2-40B4-BE49-F238E27FC236}">
                <a16:creationId xmlns:a16="http://schemas.microsoft.com/office/drawing/2014/main" id="{11AECC37-2BCB-4D57-A2E1-32AC6EF8E3AC}"/>
              </a:ext>
            </a:extLst>
          </p:cNvPr>
          <p:cNvCxnSpPr/>
          <p:nvPr/>
        </p:nvCxnSpPr>
        <p:spPr>
          <a:xfrm>
            <a:off x="20743" y="160048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170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91CD716-8824-4326-AA4A-9D255845219D}"/>
              </a:ext>
            </a:extLst>
          </p:cNvPr>
          <p:cNvCxnSpPr/>
          <p:nvPr/>
        </p:nvCxnSpPr>
        <p:spPr>
          <a:xfrm>
            <a:off x="0" y="1651996"/>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ACDDFF1-E539-4763-AC95-6F96BBF8046E}"/>
              </a:ext>
            </a:extLst>
          </p:cNvPr>
          <p:cNvSpPr/>
          <p:nvPr/>
        </p:nvSpPr>
        <p:spPr>
          <a:xfrm>
            <a:off x="4696263" y="4501525"/>
            <a:ext cx="503238" cy="503237"/>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2</a:t>
            </a:r>
          </a:p>
        </p:txBody>
      </p:sp>
      <p:sp>
        <p:nvSpPr>
          <p:cNvPr id="133124" name="TextBox 4">
            <a:extLst>
              <a:ext uri="{FF2B5EF4-FFF2-40B4-BE49-F238E27FC236}">
                <a16:creationId xmlns:a16="http://schemas.microsoft.com/office/drawing/2014/main" id="{83197C0D-8020-4F40-B350-374BF689593E}"/>
              </a:ext>
            </a:extLst>
          </p:cNvPr>
          <p:cNvSpPr txBox="1">
            <a:spLocks noChangeArrowheads="1"/>
          </p:cNvSpPr>
          <p:nvPr/>
        </p:nvSpPr>
        <p:spPr bwMode="auto">
          <a:xfrm>
            <a:off x="5482201" y="4482475"/>
            <a:ext cx="5143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Campaign to Eradicate Falun Gong</a:t>
            </a:r>
          </a:p>
        </p:txBody>
      </p:sp>
      <p:sp>
        <p:nvSpPr>
          <p:cNvPr id="133126" name="TextBox 6">
            <a:extLst>
              <a:ext uri="{FF2B5EF4-FFF2-40B4-BE49-F238E27FC236}">
                <a16:creationId xmlns:a16="http://schemas.microsoft.com/office/drawing/2014/main" id="{433AF572-CB01-4B2F-AC52-B373F2141598}"/>
              </a:ext>
            </a:extLst>
          </p:cNvPr>
          <p:cNvSpPr txBox="1">
            <a:spLocks noChangeArrowheads="1"/>
          </p:cNvSpPr>
          <p:nvPr/>
        </p:nvSpPr>
        <p:spPr bwMode="auto">
          <a:xfrm>
            <a:off x="5482201" y="3749843"/>
            <a:ext cx="5143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800" b="1" dirty="0">
                <a:latin typeface="Calibri Light" panose="020F0302020204030204" pitchFamily="34" charset="0"/>
              </a:rPr>
              <a:t>V</a:t>
            </a:r>
            <a:r>
              <a:rPr lang="en-US" altLang="zh-CN" sz="2800" b="1" dirty="0">
                <a:latin typeface="Calibri Light" panose="020F0302020204030204" pitchFamily="34" charset="0"/>
              </a:rPr>
              <a:t>ictims</a:t>
            </a:r>
            <a:endParaRPr lang="en-US" altLang="en-US" sz="2800" b="1" dirty="0">
              <a:latin typeface="Calibri Light" panose="020F0302020204030204" pitchFamily="34" charset="0"/>
            </a:endParaRPr>
          </a:p>
        </p:txBody>
      </p:sp>
      <p:sp>
        <p:nvSpPr>
          <p:cNvPr id="15" name="Oval 14">
            <a:extLst>
              <a:ext uri="{FF2B5EF4-FFF2-40B4-BE49-F238E27FC236}">
                <a16:creationId xmlns:a16="http://schemas.microsoft.com/office/drawing/2014/main" id="{143CB49B-14AE-455C-AECA-1B9558E37B16}"/>
              </a:ext>
            </a:extLst>
          </p:cNvPr>
          <p:cNvSpPr/>
          <p:nvPr/>
        </p:nvSpPr>
        <p:spPr>
          <a:xfrm>
            <a:off x="4677213" y="3745875"/>
            <a:ext cx="503238" cy="501650"/>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1</a:t>
            </a:r>
          </a:p>
        </p:txBody>
      </p:sp>
      <p:cxnSp>
        <p:nvCxnSpPr>
          <p:cNvPr id="10" name="Straight Connector 2">
            <a:extLst>
              <a:ext uri="{FF2B5EF4-FFF2-40B4-BE49-F238E27FC236}">
                <a16:creationId xmlns:a16="http://schemas.microsoft.com/office/drawing/2014/main" id="{DF56E668-E254-4A66-A71B-99002E48C044}"/>
              </a:ext>
            </a:extLst>
          </p:cNvPr>
          <p:cNvCxnSpPr>
            <a:cxnSpLocks/>
          </p:cNvCxnSpPr>
          <p:nvPr/>
        </p:nvCxnSpPr>
        <p:spPr>
          <a:xfrm>
            <a:off x="4189350" y="3256547"/>
            <a:ext cx="0" cy="1908635"/>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6A1F326-9F4D-4743-8204-94789A2C7B3F}"/>
              </a:ext>
            </a:extLst>
          </p:cNvPr>
          <p:cNvSpPr txBox="1">
            <a:spLocks/>
          </p:cNvSpPr>
          <p:nvPr/>
        </p:nvSpPr>
        <p:spPr>
          <a:xfrm>
            <a:off x="-1113735" y="3368843"/>
            <a:ext cx="5061785" cy="3249613"/>
          </a:xfrm>
          <a:prstGeom prst="rect">
            <a:avLst/>
          </a:prstGeom>
        </p:spPr>
        <p:txBody>
          <a:bodyPr anchor="ctr">
            <a:norm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gn="r" fontAlgn="auto">
              <a:spcBef>
                <a:spcPts val="600"/>
              </a:spcBef>
              <a:spcAft>
                <a:spcPts val="0"/>
              </a:spcAft>
              <a:defRPr/>
            </a:pPr>
            <a:r>
              <a:rPr lang="en-US" sz="4600" dirty="0">
                <a:solidFill>
                  <a:srgbClr val="800000"/>
                </a:solidFill>
              </a:rPr>
              <a:t>Victims</a:t>
            </a:r>
          </a:p>
          <a:p>
            <a:pPr algn="r" fontAlgn="auto">
              <a:spcAft>
                <a:spcPts val="0"/>
              </a:spcAft>
              <a:defRPr/>
            </a:pPr>
            <a:endParaRPr lang="en-US" dirty="0">
              <a:solidFill>
                <a:srgbClr val="800000"/>
              </a:solidFill>
            </a:endParaRPr>
          </a:p>
          <a:p>
            <a:pPr algn="r" fontAlgn="auto">
              <a:spcAft>
                <a:spcPts val="0"/>
              </a:spcAft>
              <a:defRPr/>
            </a:pPr>
            <a:endParaRPr lang="en-US" dirty="0">
              <a:solidFill>
                <a:srgbClr val="800000"/>
              </a:solidFill>
            </a:endParaRPr>
          </a:p>
        </p:txBody>
      </p:sp>
    </p:spTree>
    <p:extLst>
      <p:ext uri="{BB962C8B-B14F-4D97-AF65-F5344CB8AC3E}">
        <p14:creationId xmlns:p14="http://schemas.microsoft.com/office/powerpoint/2010/main" val="1932962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6FD40FC-F4FB-4538-AC84-4D3E076AB63E}"/>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pic>
        <p:nvPicPr>
          <p:cNvPr id="113667" name="Picture 6">
            <a:extLst>
              <a:ext uri="{FF2B5EF4-FFF2-40B4-BE49-F238E27FC236}">
                <a16:creationId xmlns:a16="http://schemas.microsoft.com/office/drawing/2014/main" id="{9CEFD87E-1B23-4948-B062-C4C7C4989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1771650"/>
            <a:ext cx="115443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Placeholder 2">
            <a:extLst>
              <a:ext uri="{FF2B5EF4-FFF2-40B4-BE49-F238E27FC236}">
                <a16:creationId xmlns:a16="http://schemas.microsoft.com/office/drawing/2014/main" id="{8AF4A36B-973A-45A9-85A1-12AFAC092A61}"/>
              </a:ext>
            </a:extLst>
          </p:cNvPr>
          <p:cNvSpPr>
            <a:spLocks noGrp="1" noChangeArrowheads="1"/>
          </p:cNvSpPr>
          <p:nvPr>
            <p:ph type="body" idx="1"/>
          </p:nvPr>
        </p:nvSpPr>
        <p:spPr>
          <a:xfrm>
            <a:off x="1057274" y="364436"/>
            <a:ext cx="6045891" cy="665163"/>
          </a:xfrm>
        </p:spPr>
        <p:txBody>
          <a:bodyPr>
            <a:noAutofit/>
          </a:bodyPr>
          <a:lstStyle/>
          <a:p>
            <a:pPr>
              <a:spcBef>
                <a:spcPts val="0"/>
              </a:spcBef>
            </a:pPr>
            <a:r>
              <a:rPr lang="en-US" altLang="zh-CN" sz="3600" b="1" dirty="0">
                <a:solidFill>
                  <a:srgbClr val="79151A"/>
                </a:solidFill>
              </a:rPr>
              <a:t>Victims   </a:t>
            </a:r>
          </a:p>
          <a:p>
            <a:pPr>
              <a:spcBef>
                <a:spcPts val="0"/>
              </a:spcBef>
            </a:pPr>
            <a:r>
              <a:rPr lang="en-US" altLang="zh-CN" sz="3600" b="1" dirty="0">
                <a:solidFill>
                  <a:srgbClr val="79151A"/>
                </a:solidFill>
              </a:rPr>
              <a:t>Historical Practices</a:t>
            </a:r>
            <a:endParaRPr lang="en-US" altLang="zh-CN" sz="3600" dirty="0">
              <a:solidFill>
                <a:srgbClr val="79151A"/>
              </a:solidFill>
            </a:endParaRPr>
          </a:p>
        </p:txBody>
      </p:sp>
    </p:spTree>
    <p:extLst>
      <p:ext uri="{BB962C8B-B14F-4D97-AF65-F5344CB8AC3E}">
        <p14:creationId xmlns:p14="http://schemas.microsoft.com/office/powerpoint/2010/main" val="3306063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1C4F-DD3B-45F2-A661-9ABC54A3F449}"/>
              </a:ext>
            </a:extLst>
          </p:cNvPr>
          <p:cNvSpPr>
            <a:spLocks noGrp="1"/>
          </p:cNvSpPr>
          <p:nvPr>
            <p:ph type="title"/>
          </p:nvPr>
        </p:nvSpPr>
        <p:spPr>
          <a:xfrm>
            <a:off x="828675" y="-1649413"/>
            <a:ext cx="9861550" cy="2852738"/>
          </a:xfrm>
        </p:spPr>
        <p:txBody>
          <a:bodyPr rtlCol="0">
            <a:normAutofit/>
          </a:bodyPr>
          <a:lstStyle/>
          <a:p>
            <a:pPr fontAlgn="auto">
              <a:spcAft>
                <a:spcPts val="0"/>
              </a:spcAft>
              <a:defRPr/>
            </a:pPr>
            <a:r>
              <a:rPr lang="en-US" sz="3600" b="1" dirty="0">
                <a:solidFill>
                  <a:srgbClr val="800000"/>
                </a:solidFill>
                <a:latin typeface="+mn-lt"/>
              </a:rPr>
              <a:t>Role of the State</a:t>
            </a:r>
          </a:p>
        </p:txBody>
      </p:sp>
      <p:grpSp>
        <p:nvGrpSpPr>
          <p:cNvPr id="115715" name="Group 3">
            <a:extLst>
              <a:ext uri="{FF2B5EF4-FFF2-40B4-BE49-F238E27FC236}">
                <a16:creationId xmlns:a16="http://schemas.microsoft.com/office/drawing/2014/main" id="{6FC5A276-A84F-4A74-87D4-237A7D96E2C9}"/>
              </a:ext>
            </a:extLst>
          </p:cNvPr>
          <p:cNvGrpSpPr>
            <a:grpSpLocks/>
          </p:cNvGrpSpPr>
          <p:nvPr/>
        </p:nvGrpSpPr>
        <p:grpSpPr bwMode="auto">
          <a:xfrm>
            <a:off x="520700" y="1614488"/>
            <a:ext cx="11090275" cy="5010150"/>
            <a:chOff x="520995" y="1614475"/>
            <a:chExt cx="11089758" cy="5009593"/>
          </a:xfrm>
        </p:grpSpPr>
        <p:grpSp>
          <p:nvGrpSpPr>
            <p:cNvPr id="115717" name="Group 2">
              <a:extLst>
                <a:ext uri="{FF2B5EF4-FFF2-40B4-BE49-F238E27FC236}">
                  <a16:creationId xmlns:a16="http://schemas.microsoft.com/office/drawing/2014/main" id="{407D0D1F-8852-4194-B7DC-B79FB81D2692}"/>
                </a:ext>
              </a:extLst>
            </p:cNvPr>
            <p:cNvGrpSpPr>
              <a:grpSpLocks/>
            </p:cNvGrpSpPr>
            <p:nvPr/>
          </p:nvGrpSpPr>
          <p:grpSpPr bwMode="auto">
            <a:xfrm>
              <a:off x="829344" y="1614475"/>
              <a:ext cx="10558131" cy="4149806"/>
              <a:chOff x="829344" y="1614475"/>
              <a:chExt cx="10558131" cy="4149806"/>
            </a:xfrm>
          </p:grpSpPr>
          <p:grpSp>
            <p:nvGrpSpPr>
              <p:cNvPr id="115719" name="Group 13">
                <a:extLst>
                  <a:ext uri="{FF2B5EF4-FFF2-40B4-BE49-F238E27FC236}">
                    <a16:creationId xmlns:a16="http://schemas.microsoft.com/office/drawing/2014/main" id="{52AC563F-920B-4BA5-B559-8591E36C20E0}"/>
                  </a:ext>
                </a:extLst>
              </p:cNvPr>
              <p:cNvGrpSpPr>
                <a:grpSpLocks/>
              </p:cNvGrpSpPr>
              <p:nvPr/>
            </p:nvGrpSpPr>
            <p:grpSpPr bwMode="auto">
              <a:xfrm>
                <a:off x="829344" y="1625108"/>
                <a:ext cx="10547498" cy="4139173"/>
                <a:chOff x="514966" y="2507839"/>
                <a:chExt cx="7202453" cy="3754733"/>
              </a:xfrm>
            </p:grpSpPr>
            <p:pic>
              <p:nvPicPr>
                <p:cNvPr id="6" name="Picture 5">
                  <a:extLst>
                    <a:ext uri="{FF2B5EF4-FFF2-40B4-BE49-F238E27FC236}">
                      <a16:creationId xmlns:a16="http://schemas.microsoft.com/office/drawing/2014/main" id="{24E74407-DBDD-4216-BC05-BFDDEDC23108}"/>
                    </a:ext>
                  </a:extLst>
                </p:cNvPr>
                <p:cNvPicPr/>
                <p:nvPr/>
              </p:nvPicPr>
              <p:blipFill rotWithShape="1">
                <a:blip r:embed="rId3">
                  <a:extLst>
                    <a:ext uri="{28A0092B-C50C-407E-A947-70E740481C1C}">
                      <a14:useLocalDpi xmlns:a14="http://schemas.microsoft.com/office/drawing/2010/main" val="0"/>
                    </a:ext>
                  </a:extLst>
                </a:blip>
                <a:srcRect l="7966" t="35879" r="9409" b="5387"/>
                <a:stretch/>
              </p:blipFill>
              <p:spPr bwMode="auto">
                <a:xfrm>
                  <a:off x="514701" y="2508273"/>
                  <a:ext cx="7202016" cy="3753808"/>
                </a:xfrm>
                <a:prstGeom prst="rect">
                  <a:avLst/>
                </a:prstGeom>
                <a:noFill/>
                <a:ln>
                  <a:solidFill>
                    <a:schemeClr val="accent1">
                      <a:lumMod val="60000"/>
                      <a:lumOff val="40000"/>
                    </a:schemeClr>
                  </a:solidFill>
                </a:ln>
              </p:spPr>
            </p:pic>
            <p:grpSp>
              <p:nvGrpSpPr>
                <p:cNvPr id="115722" name="Group 6">
                  <a:extLst>
                    <a:ext uri="{FF2B5EF4-FFF2-40B4-BE49-F238E27FC236}">
                      <a16:creationId xmlns:a16="http://schemas.microsoft.com/office/drawing/2014/main" id="{721E131F-D5A7-439F-8906-DBEB7F254A0C}"/>
                    </a:ext>
                  </a:extLst>
                </p:cNvPr>
                <p:cNvGrpSpPr>
                  <a:grpSpLocks/>
                </p:cNvGrpSpPr>
                <p:nvPr/>
              </p:nvGrpSpPr>
              <p:grpSpPr bwMode="auto">
                <a:xfrm>
                  <a:off x="1879627" y="4274553"/>
                  <a:ext cx="5749358" cy="446312"/>
                  <a:chOff x="12548" y="-61992"/>
                  <a:chExt cx="3574054" cy="185877"/>
                </a:xfrm>
              </p:grpSpPr>
              <p:cxnSp>
                <p:nvCxnSpPr>
                  <p:cNvPr id="8" name="Straight Connector 7">
                    <a:extLst>
                      <a:ext uri="{FF2B5EF4-FFF2-40B4-BE49-F238E27FC236}">
                        <a16:creationId xmlns:a16="http://schemas.microsoft.com/office/drawing/2014/main" id="{AC1EDBA2-7F83-47B2-9328-9C0A993B42BC}"/>
                      </a:ext>
                    </a:extLst>
                  </p:cNvPr>
                  <p:cNvCxnSpPr/>
                  <p:nvPr/>
                </p:nvCxnSpPr>
                <p:spPr>
                  <a:xfrm flipV="1">
                    <a:off x="1614859" y="-61796"/>
                    <a:ext cx="1962265" cy="65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06CED7C6-3D6F-44FD-81BA-E4C763845D01}"/>
                      </a:ext>
                    </a:extLst>
                  </p:cNvPr>
                  <p:cNvCxnSpPr/>
                  <p:nvPr/>
                </p:nvCxnSpPr>
                <p:spPr>
                  <a:xfrm flipV="1">
                    <a:off x="30627" y="29355"/>
                    <a:ext cx="355525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839170D0-7DAC-4EF8-8162-55A3AAEA708F}"/>
                      </a:ext>
                    </a:extLst>
                  </p:cNvPr>
                  <p:cNvCxnSpPr>
                    <a:cxnSpLocks/>
                  </p:cNvCxnSpPr>
                  <p:nvPr/>
                </p:nvCxnSpPr>
                <p:spPr>
                  <a:xfrm>
                    <a:off x="12433" y="124104"/>
                    <a:ext cx="305188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pic>
            <p:nvPicPr>
              <p:cNvPr id="13" name="Picture 12">
                <a:extLst>
                  <a:ext uri="{FF2B5EF4-FFF2-40B4-BE49-F238E27FC236}">
                    <a16:creationId xmlns:a16="http://schemas.microsoft.com/office/drawing/2014/main" id="{38D7B6FF-AF16-4A49-A2C7-8711F310EB9D}"/>
                  </a:ext>
                </a:extLst>
              </p:cNvPr>
              <p:cNvPicPr/>
              <p:nvPr/>
            </p:nvPicPr>
            <p:blipFill rotWithShape="1">
              <a:blip r:embed="rId3">
                <a:extLst>
                  <a:ext uri="{28A0092B-C50C-407E-A947-70E740481C1C}">
                    <a14:useLocalDpi xmlns:a14="http://schemas.microsoft.com/office/drawing/2010/main" val="0"/>
                  </a:ext>
                </a:extLst>
              </a:blip>
              <a:srcRect l="7966" t="21753" r="9409" b="64376"/>
              <a:stretch/>
            </p:blipFill>
            <p:spPr bwMode="auto">
              <a:xfrm>
                <a:off x="840069" y="1614475"/>
                <a:ext cx="10546859" cy="903187"/>
              </a:xfrm>
              <a:prstGeom prst="rect">
                <a:avLst/>
              </a:prstGeom>
              <a:noFill/>
              <a:ln>
                <a:solidFill>
                  <a:schemeClr val="accent1">
                    <a:lumMod val="60000"/>
                    <a:lumOff val="40000"/>
                  </a:schemeClr>
                </a:solidFill>
              </a:ln>
            </p:spPr>
          </p:pic>
        </p:grpSp>
        <p:sp>
          <p:nvSpPr>
            <p:cNvPr id="11" name="Speech Bubble: Rectangle with Corners Rounded 10">
              <a:extLst>
                <a:ext uri="{FF2B5EF4-FFF2-40B4-BE49-F238E27FC236}">
                  <a16:creationId xmlns:a16="http://schemas.microsoft.com/office/drawing/2014/main" id="{4F4C7A9D-4934-4DA2-88CD-C8A9ABF75901}"/>
                </a:ext>
              </a:extLst>
            </p:cNvPr>
            <p:cNvSpPr/>
            <p:nvPr/>
          </p:nvSpPr>
          <p:spPr>
            <a:xfrm>
              <a:off x="520995" y="4508165"/>
              <a:ext cx="11089758" cy="2115903"/>
            </a:xfrm>
            <a:prstGeom prst="wedgeRoundRectCallout">
              <a:avLst>
                <a:gd name="adj1" fmla="val -3979"/>
                <a:gd name="adj2" fmla="val -67343"/>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27432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ts val="1200"/>
                </a:spcBef>
              </a:pPr>
              <a:endParaRPr lang="en-US" altLang="zh-CN">
                <a:solidFill>
                  <a:srgbClr val="000000"/>
                </a:solidFill>
                <a:ea typeface="SimSun" panose="02010600030101010101" pitchFamily="2" charset="-122"/>
                <a:cs typeface="Calibri" panose="020F0502020204030204" pitchFamily="34" charset="0"/>
              </a:endParaRPr>
            </a:p>
            <a:p>
              <a:pPr eaLnBrk="1" hangingPunct="1">
                <a:lnSpc>
                  <a:spcPct val="85000"/>
                </a:lnSpc>
              </a:pPr>
              <a:r>
                <a:rPr lang="en-US" altLang="zh-CN" sz="2400">
                  <a:solidFill>
                    <a:srgbClr val="0D0D0D"/>
                  </a:solidFill>
                  <a:cs typeface="Times New Roman" panose="02020603050405020304" pitchFamily="18" charset="0"/>
                </a:rPr>
                <a:t>“</a:t>
              </a:r>
              <a:r>
                <a:rPr lang="en-US" altLang="zh-CN" sz="2400" b="1">
                  <a:solidFill>
                    <a:srgbClr val="981E06"/>
                  </a:solidFill>
                  <a:cs typeface="Times New Roman" panose="02020603050405020304" pitchFamily="18" charset="0"/>
                </a:rPr>
                <a:t>Being able to complete such a number of organ transplant operations is inseparable from the government’s support. The Chinese government</a:t>
              </a:r>
              <a:r>
                <a:rPr lang="en-US" altLang="zh-CN" sz="2400">
                  <a:solidFill>
                    <a:srgbClr val="0D0D0D"/>
                  </a:solidFill>
                  <a:cs typeface="Times New Roman" panose="02020603050405020304" pitchFamily="18" charset="0"/>
                </a:rPr>
                <a:t>’s Supreme People's Court, Supreme People's Procuratorate, Public Security system, judicial system, Ministry of Health, and Ministry of Civil Affairs </a:t>
              </a:r>
              <a:r>
                <a:rPr lang="en-US" altLang="zh-CN" sz="2400" b="1">
                  <a:solidFill>
                    <a:srgbClr val="981E06"/>
                  </a:solidFill>
                  <a:cs typeface="Times New Roman" panose="02020603050405020304" pitchFamily="18" charset="0"/>
                </a:rPr>
                <a:t>jointly promulgated regulation on October 9, 1984 and established that organ procurement would be  an activity supported by the government. This is a one of a kind in the world</a:t>
              </a:r>
              <a:r>
                <a:rPr lang="en-US" altLang="zh-CN" sz="2400">
                  <a:solidFill>
                    <a:srgbClr val="0D0D0D"/>
                  </a:solidFill>
                  <a:cs typeface="Times New Roman" panose="02020603050405020304" pitchFamily="18" charset="0"/>
                </a:rPr>
                <a:t>.” </a:t>
              </a:r>
              <a:endParaRPr lang="en-US" altLang="zh-CN" sz="2400">
                <a:solidFill>
                  <a:srgbClr val="0D0D0D"/>
                </a:solidFill>
                <a:latin typeface="Times New Roman" panose="02020603050405020304" pitchFamily="18" charset="0"/>
                <a:cs typeface="Times New Roman" panose="02020603050405020304" pitchFamily="18" charset="0"/>
              </a:endParaRPr>
            </a:p>
            <a:p>
              <a:pPr algn="ctr" eaLnBrk="1" hangingPunct="1"/>
              <a:endParaRPr lang="en-US" altLang="zh-CN">
                <a:solidFill>
                  <a:srgbClr val="FFFFFF"/>
                </a:solidFill>
              </a:endParaRPr>
            </a:p>
          </p:txBody>
        </p:sp>
      </p:grpSp>
      <p:cxnSp>
        <p:nvCxnSpPr>
          <p:cNvPr id="15" name="Straight Connector 2">
            <a:extLst>
              <a:ext uri="{FF2B5EF4-FFF2-40B4-BE49-F238E27FC236}">
                <a16:creationId xmlns:a16="http://schemas.microsoft.com/office/drawing/2014/main" id="{7AB73B6E-E780-4B05-A052-095E7D589A76}"/>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6FD40FC-F4FB-4538-AC84-4D3E076AB63E}"/>
              </a:ext>
            </a:extLst>
          </p:cNvPr>
          <p:cNvCxnSpPr/>
          <p:nvPr/>
        </p:nvCxnSpPr>
        <p:spPr>
          <a:xfrm>
            <a:off x="0" y="1607375"/>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F3C24AF-208D-4E9D-B899-2141FC98B987}"/>
              </a:ext>
            </a:extLst>
          </p:cNvPr>
          <p:cNvSpPr>
            <a:spLocks noGrp="1"/>
          </p:cNvSpPr>
          <p:nvPr>
            <p:ph type="body" idx="1"/>
          </p:nvPr>
        </p:nvSpPr>
        <p:spPr>
          <a:xfrm>
            <a:off x="1071563" y="369882"/>
            <a:ext cx="5743575" cy="665163"/>
          </a:xfrm>
        </p:spPr>
        <p:txBody>
          <a:bodyPr rtlCol="0">
            <a:noAutofit/>
          </a:bodyPr>
          <a:lstStyle/>
          <a:p>
            <a:pPr fontAlgn="auto">
              <a:lnSpc>
                <a:spcPct val="100000"/>
              </a:lnSpc>
              <a:spcBef>
                <a:spcPts val="0"/>
              </a:spcBef>
              <a:spcAft>
                <a:spcPts val="0"/>
              </a:spcAft>
              <a:defRPr/>
            </a:pPr>
            <a:r>
              <a:rPr lang="en-US" sz="3200" b="1" dirty="0">
                <a:solidFill>
                  <a:srgbClr val="79151A"/>
                </a:solidFill>
              </a:rPr>
              <a:t>Abrupt Increase Without </a:t>
            </a:r>
            <a:br>
              <a:rPr lang="en-US" sz="3200" b="1" dirty="0">
                <a:solidFill>
                  <a:srgbClr val="79151A"/>
                </a:solidFill>
              </a:rPr>
            </a:br>
            <a:r>
              <a:rPr lang="en-US" sz="3200" b="1" dirty="0">
                <a:solidFill>
                  <a:srgbClr val="79151A"/>
                </a:solidFill>
              </a:rPr>
              <a:t>Organ Donation System</a:t>
            </a:r>
          </a:p>
        </p:txBody>
      </p:sp>
      <p:sp>
        <p:nvSpPr>
          <p:cNvPr id="5" name="Text Placeholder 2">
            <a:extLst>
              <a:ext uri="{FF2B5EF4-FFF2-40B4-BE49-F238E27FC236}">
                <a16:creationId xmlns:a16="http://schemas.microsoft.com/office/drawing/2014/main" id="{754293C3-2ACB-49F7-B0D7-AC01719A6D3C}"/>
              </a:ext>
            </a:extLst>
          </p:cNvPr>
          <p:cNvSpPr txBox="1">
            <a:spLocks/>
          </p:cNvSpPr>
          <p:nvPr/>
        </p:nvSpPr>
        <p:spPr bwMode="auto">
          <a:xfrm>
            <a:off x="614358" y="2550699"/>
            <a:ext cx="11195050" cy="359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defRPr/>
            </a:pPr>
            <a:r>
              <a:rPr lang="en-US" altLang="zh-CN" sz="2800" dirty="0">
                <a:solidFill>
                  <a:schemeClr val="tx1">
                    <a:lumMod val="95000"/>
                    <a:lumOff val="5000"/>
                  </a:schemeClr>
                </a:solidFill>
              </a:rPr>
              <a:t>Since 2000, the PRC government prioritized organ transplantation in national strategy and Five-Year Plans with no voluntary donation system</a:t>
            </a:r>
          </a:p>
          <a:p>
            <a:pPr marL="457200" indent="-457200" eaLnBrk="1" hangingPunct="1">
              <a:spcBef>
                <a:spcPts val="1800"/>
              </a:spcBef>
              <a:buFont typeface="Arial" panose="020B0604020202020204" pitchFamily="34" charset="0"/>
              <a:buChar char="•"/>
              <a:defRPr/>
            </a:pPr>
            <a:r>
              <a:rPr lang="en-US" altLang="zh-CN" sz="2800" dirty="0">
                <a:solidFill>
                  <a:schemeClr val="tx1">
                    <a:lumMod val="95000"/>
                    <a:lumOff val="5000"/>
                  </a:schemeClr>
                </a:solidFill>
              </a:rPr>
              <a:t>Led by heavy investment in research and industrialization, China’s transplant system has grown exponentially and become the most prolific in the world in several years. </a:t>
            </a:r>
          </a:p>
          <a:p>
            <a:pPr lvl="2" eaLnBrk="1" hangingPunct="1">
              <a:spcBef>
                <a:spcPts val="1200"/>
              </a:spcBef>
              <a:defRPr/>
            </a:pPr>
            <a:r>
              <a:rPr lang="en-US" altLang="zh-CN" sz="2600" dirty="0">
                <a:solidFill>
                  <a:schemeClr val="tx1">
                    <a:lumMod val="95000"/>
                    <a:lumOff val="5000"/>
                  </a:schemeClr>
                </a:solidFill>
              </a:rPr>
              <a:t>150 centers in 1999 </a:t>
            </a:r>
            <a:r>
              <a:rPr lang="en-US" altLang="zh-CN" sz="2600" dirty="0">
                <a:solidFill>
                  <a:schemeClr val="tx1">
                    <a:lumMod val="95000"/>
                    <a:lumOff val="5000"/>
                  </a:schemeClr>
                </a:solidFill>
                <a:sym typeface="Wingdings" panose="05000000000000000000" pitchFamily="2" charset="2"/>
              </a:rPr>
              <a:t>  </a:t>
            </a:r>
            <a:r>
              <a:rPr lang="en-US" altLang="zh-CN" sz="2600" dirty="0">
                <a:solidFill>
                  <a:schemeClr val="tx1">
                    <a:lumMod val="95000"/>
                    <a:lumOff val="5000"/>
                  </a:schemeClr>
                </a:solidFill>
              </a:rPr>
              <a:t>570 centers in 2004 </a:t>
            </a:r>
            <a:r>
              <a:rPr lang="en-US" altLang="zh-CN" sz="2600" dirty="0">
                <a:solidFill>
                  <a:schemeClr val="tx1">
                    <a:lumMod val="95000"/>
                    <a:lumOff val="5000"/>
                  </a:schemeClr>
                </a:solidFill>
                <a:sym typeface="Wingdings" panose="05000000000000000000" pitchFamily="2" charset="2"/>
              </a:rPr>
              <a:t>  </a:t>
            </a:r>
            <a:r>
              <a:rPr lang="en-US" altLang="zh-CN" sz="2600" dirty="0">
                <a:solidFill>
                  <a:schemeClr val="tx1">
                    <a:lumMod val="95000"/>
                    <a:lumOff val="5000"/>
                  </a:schemeClr>
                </a:solidFill>
              </a:rPr>
              <a:t>1,000 + centers in 2007</a:t>
            </a:r>
          </a:p>
          <a:p>
            <a:pPr lvl="2" eaLnBrk="1" hangingPunct="1">
              <a:defRPr/>
            </a:pPr>
            <a:r>
              <a:rPr lang="en-US" altLang="zh-CN" sz="2600" dirty="0">
                <a:solidFill>
                  <a:schemeClr val="tx1">
                    <a:lumMod val="95000"/>
                    <a:lumOff val="5000"/>
                  </a:schemeClr>
                </a:solidFill>
              </a:rPr>
              <a:t>Transplant volume increased 30-fold between 1999 and 2005</a:t>
            </a:r>
          </a:p>
        </p:txBody>
      </p:sp>
    </p:spTree>
    <p:extLst>
      <p:ext uri="{BB962C8B-B14F-4D97-AF65-F5344CB8AC3E}">
        <p14:creationId xmlns:p14="http://schemas.microsoft.com/office/powerpoint/2010/main" val="874185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ubtitle 2">
            <a:extLst>
              <a:ext uri="{FF2B5EF4-FFF2-40B4-BE49-F238E27FC236}">
                <a16:creationId xmlns:a16="http://schemas.microsoft.com/office/drawing/2014/main" id="{24AB4174-FC27-41B4-9BA5-660B3B402C8F}"/>
              </a:ext>
            </a:extLst>
          </p:cNvPr>
          <p:cNvSpPr txBox="1">
            <a:spLocks noChangeArrowheads="1"/>
          </p:cNvSpPr>
          <p:nvPr/>
        </p:nvSpPr>
        <p:spPr bwMode="auto">
          <a:xfrm>
            <a:off x="423865" y="152402"/>
            <a:ext cx="79581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zh-CN" sz="3600" b="1">
                <a:solidFill>
                  <a:srgbClr val="990000"/>
                </a:solidFill>
              </a:rPr>
              <a:t>Main Victims After 2000 </a:t>
            </a:r>
          </a:p>
        </p:txBody>
      </p:sp>
      <p:pic>
        <p:nvPicPr>
          <p:cNvPr id="119811" name="Picture 1" descr="http://www.chinaorganharvest.org/app/uploads/2017/03/overview-falun-gong-meditators-beijing.jpg">
            <a:extLst>
              <a:ext uri="{FF2B5EF4-FFF2-40B4-BE49-F238E27FC236}">
                <a16:creationId xmlns:a16="http://schemas.microsoft.com/office/drawing/2014/main" id="{0DD6DAFF-DA0F-4FD3-A089-7928D87A9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31" y="2501902"/>
            <a:ext cx="639603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2">
            <a:extLst>
              <a:ext uri="{FF2B5EF4-FFF2-40B4-BE49-F238E27FC236}">
                <a16:creationId xmlns:a16="http://schemas.microsoft.com/office/drawing/2014/main" id="{2368FE44-A395-4721-A8EA-9CEDB9B0BAE1}"/>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A947861-7073-49C0-82DD-9B8127F2A019}"/>
              </a:ext>
            </a:extLst>
          </p:cNvPr>
          <p:cNvSpPr txBox="1">
            <a:spLocks/>
          </p:cNvSpPr>
          <p:nvPr/>
        </p:nvSpPr>
        <p:spPr bwMode="auto">
          <a:xfrm>
            <a:off x="6758467" y="2382840"/>
            <a:ext cx="5468939"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280988" eaLnBrk="1" fontAlgn="auto" hangingPunct="1">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Buddhist self-cultivation practice</a:t>
            </a:r>
          </a:p>
          <a:p>
            <a:pPr marL="457200" indent="-280988" eaLnBrk="1" fontAlgn="auto" hangingPunct="1">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No religious formality or membership structure</a:t>
            </a:r>
          </a:p>
          <a:p>
            <a:pPr marL="457200" indent="-280988" eaLnBrk="1" fontAlgn="auto" hangingPunct="1">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Freely taught around the world</a:t>
            </a:r>
          </a:p>
          <a:p>
            <a:pPr marL="457200" indent="-280988" eaLnBrk="1" fontAlgn="auto" hangingPunct="1">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Estimated 70 million practitioners in 1999 before crackdown</a:t>
            </a:r>
          </a:p>
        </p:txBody>
      </p:sp>
    </p:spTree>
    <p:extLst>
      <p:ext uri="{BB962C8B-B14F-4D97-AF65-F5344CB8AC3E}">
        <p14:creationId xmlns:p14="http://schemas.microsoft.com/office/powerpoint/2010/main" val="2174227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21859" name="Text Placeholder 2">
            <a:extLst>
              <a:ext uri="{FF2B5EF4-FFF2-40B4-BE49-F238E27FC236}">
                <a16:creationId xmlns:a16="http://schemas.microsoft.com/office/drawing/2014/main" id="{63CF4F30-E33E-4D3E-99AA-3CE372B8DABF}"/>
              </a:ext>
            </a:extLst>
          </p:cNvPr>
          <p:cNvSpPr>
            <a:spLocks noGrp="1" noChangeArrowheads="1"/>
          </p:cNvSpPr>
          <p:nvPr>
            <p:ph type="body" idx="1"/>
          </p:nvPr>
        </p:nvSpPr>
        <p:spPr>
          <a:xfrm>
            <a:off x="915989" y="419102"/>
            <a:ext cx="4725987" cy="665163"/>
          </a:xfrm>
        </p:spPr>
        <p:txBody>
          <a:bodyPr>
            <a:normAutofit lnSpcReduction="10000"/>
          </a:bodyPr>
          <a:lstStyle/>
          <a:p>
            <a:pPr>
              <a:lnSpc>
                <a:spcPct val="120000"/>
              </a:lnSpc>
            </a:pPr>
            <a:r>
              <a:rPr lang="en-US" altLang="zh-CN" sz="3600" b="1" dirty="0">
                <a:solidFill>
                  <a:srgbClr val="940301"/>
                </a:solidFill>
              </a:rPr>
              <a:t>Eradication Campaign</a:t>
            </a:r>
            <a:endParaRPr lang="en-US" altLang="zh-CN" sz="3600" dirty="0">
              <a:solidFill>
                <a:srgbClr val="940301"/>
              </a:solidFill>
            </a:endParaRPr>
          </a:p>
        </p:txBody>
      </p:sp>
      <p:pic>
        <p:nvPicPr>
          <p:cNvPr id="121861" name="Picture 2" descr="Image result for persecution of falun gong">
            <a:extLst>
              <a:ext uri="{FF2B5EF4-FFF2-40B4-BE49-F238E27FC236}">
                <a16:creationId xmlns:a16="http://schemas.microsoft.com/office/drawing/2014/main" id="{4D0F9F06-3E79-4466-B83F-FDCEA20C09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2649" y="4110119"/>
            <a:ext cx="3255059" cy="232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A76A915A-7273-4AB3-AE35-833CEB790A35}"/>
              </a:ext>
            </a:extLst>
          </p:cNvPr>
          <p:cNvSpPr txBox="1">
            <a:spLocks/>
          </p:cNvSpPr>
          <p:nvPr/>
        </p:nvSpPr>
        <p:spPr bwMode="auto">
          <a:xfrm>
            <a:off x="4125434" y="1942674"/>
            <a:ext cx="7603039" cy="489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lvl1pPr marL="457200" indent="-4572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63525" indent="-263525">
              <a:lnSpc>
                <a:spcPct val="105000"/>
              </a:lnSpc>
              <a:spcBef>
                <a:spcPts val="900"/>
              </a:spcBef>
            </a:pPr>
            <a:r>
              <a:rPr lang="en-US" altLang="zh-CN" sz="3700" dirty="0">
                <a:solidFill>
                  <a:srgbClr val="404040"/>
                </a:solidFill>
              </a:rPr>
              <a:t>Chinese Communist Party banned Falun Gong in 1999 in violation of the Constitution</a:t>
            </a:r>
          </a:p>
          <a:p>
            <a:pPr marL="263525" indent="-263525" eaLnBrk="1" hangingPunct="1">
              <a:lnSpc>
                <a:spcPct val="105000"/>
              </a:lnSpc>
              <a:spcBef>
                <a:spcPts val="900"/>
              </a:spcBef>
            </a:pPr>
            <a:r>
              <a:rPr lang="en-US" altLang="zh-CN" sz="3700" dirty="0">
                <a:solidFill>
                  <a:srgbClr val="404040"/>
                </a:solidFill>
              </a:rPr>
              <a:t>Directives: “Crush them politically, cut them off financially, and destroy their reputation”</a:t>
            </a:r>
          </a:p>
          <a:p>
            <a:pPr marL="263525" indent="-263525">
              <a:lnSpc>
                <a:spcPct val="105000"/>
              </a:lnSpc>
              <a:spcBef>
                <a:spcPts val="900"/>
              </a:spcBef>
            </a:pPr>
            <a:r>
              <a:rPr lang="en-US" altLang="zh-CN" sz="3700" dirty="0">
                <a:solidFill>
                  <a:srgbClr val="404040"/>
                </a:solidFill>
              </a:rPr>
              <a:t>100% “transformation” without exemption</a:t>
            </a:r>
          </a:p>
          <a:p>
            <a:pPr marL="263525" indent="-263525">
              <a:lnSpc>
                <a:spcPct val="105000"/>
              </a:lnSpc>
              <a:spcBef>
                <a:spcPts val="900"/>
              </a:spcBef>
            </a:pPr>
            <a:r>
              <a:rPr lang="en-US" altLang="zh-CN" sz="3700" spc="-40" dirty="0">
                <a:solidFill>
                  <a:srgbClr val="404040"/>
                </a:solidFill>
              </a:rPr>
              <a:t>“Deaths of Falun Gong practitioners from beating are nothing </a:t>
            </a:r>
            <a:r>
              <a:rPr lang="en-US" altLang="zh-CN" sz="3700" dirty="0">
                <a:solidFill>
                  <a:srgbClr val="404040"/>
                </a:solidFill>
              </a:rPr>
              <a:t>and shall be counted as suicide; the bodies shall be directly cremated without investigating the person’s identification.”</a:t>
            </a:r>
          </a:p>
          <a:p>
            <a:pPr marL="263525" indent="-263525">
              <a:lnSpc>
                <a:spcPct val="105000"/>
              </a:lnSpc>
              <a:spcBef>
                <a:spcPts val="900"/>
              </a:spcBef>
            </a:pPr>
            <a:r>
              <a:rPr lang="en-US" altLang="zh-CN" sz="3700" dirty="0">
                <a:solidFill>
                  <a:srgbClr val="404040"/>
                </a:solidFill>
              </a:rPr>
              <a:t>In 2001, the campaign against Falun Gong was included in China's Tenth Five-Year Plan</a:t>
            </a:r>
          </a:p>
          <a:p>
            <a:pPr marL="263525" indent="-263525">
              <a:lnSpc>
                <a:spcPct val="105000"/>
              </a:lnSpc>
              <a:spcBef>
                <a:spcPts val="900"/>
              </a:spcBef>
            </a:pPr>
            <a:r>
              <a:rPr lang="en-US" altLang="zh-CN" sz="3700" dirty="0">
                <a:solidFill>
                  <a:srgbClr val="404040"/>
                </a:solidFill>
              </a:rPr>
              <a:t>Meanwhile, organ transplantation has been prioritized in China’s national development strategy without a voluntary organ donation system</a:t>
            </a:r>
          </a:p>
          <a:p>
            <a:pPr>
              <a:spcBef>
                <a:spcPts val="2400"/>
              </a:spcBef>
            </a:pPr>
            <a:endParaRPr lang="en-US" altLang="zh-CN" sz="2400" dirty="0">
              <a:solidFill>
                <a:srgbClr val="404040"/>
              </a:solidFill>
            </a:endParaRPr>
          </a:p>
        </p:txBody>
      </p:sp>
      <p:sp>
        <p:nvSpPr>
          <p:cNvPr id="9" name="Text Placeholder 2">
            <a:extLst>
              <a:ext uri="{FF2B5EF4-FFF2-40B4-BE49-F238E27FC236}">
                <a16:creationId xmlns:a16="http://schemas.microsoft.com/office/drawing/2014/main" id="{819126CF-7292-413B-867D-E52109DDD349}"/>
              </a:ext>
            </a:extLst>
          </p:cNvPr>
          <p:cNvSpPr txBox="1">
            <a:spLocks/>
          </p:cNvSpPr>
          <p:nvPr/>
        </p:nvSpPr>
        <p:spPr>
          <a:xfrm>
            <a:off x="7773989" y="1663701"/>
            <a:ext cx="4725987" cy="66516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auto">
              <a:lnSpc>
                <a:spcPct val="120000"/>
              </a:lnSpc>
              <a:spcAft>
                <a:spcPts val="0"/>
              </a:spcAft>
              <a:defRPr/>
            </a:pPr>
            <a:endParaRPr lang="en-US" sz="900" dirty="0">
              <a:solidFill>
                <a:schemeClr val="tx1">
                  <a:lumMod val="75000"/>
                  <a:lumOff val="25000"/>
                </a:schemeClr>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82650" y="1541624"/>
            <a:ext cx="3255060" cy="245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259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770B5896-1035-462D-874F-68DB5C1B8588}"/>
              </a:ext>
            </a:extLst>
          </p:cNvPr>
          <p:cNvSpPr>
            <a:spLocks noGrp="1"/>
          </p:cNvSpPr>
          <p:nvPr>
            <p:ph type="body" idx="1"/>
          </p:nvPr>
        </p:nvSpPr>
        <p:spPr>
          <a:xfrm>
            <a:off x="846138" y="473075"/>
            <a:ext cx="6062663" cy="673100"/>
          </a:xfrm>
        </p:spPr>
        <p:txBody>
          <a:bodyPr rtlCol="0">
            <a:normAutofit fontScale="92500"/>
          </a:bodyPr>
          <a:lstStyle/>
          <a:p>
            <a:pPr fontAlgn="auto">
              <a:lnSpc>
                <a:spcPct val="120000"/>
              </a:lnSpc>
              <a:spcAft>
                <a:spcPts val="0"/>
              </a:spcAft>
              <a:defRPr/>
            </a:pPr>
            <a:r>
              <a:rPr lang="en-US" sz="3700" b="1" dirty="0">
                <a:solidFill>
                  <a:srgbClr val="940301"/>
                </a:solidFill>
              </a:rPr>
              <a:t>Demonization and Propaganda</a:t>
            </a:r>
            <a:endParaRPr lang="en-US" sz="900" dirty="0">
              <a:solidFill>
                <a:srgbClr val="940301"/>
              </a:solidFill>
            </a:endParaRPr>
          </a:p>
        </p:txBody>
      </p:sp>
      <p:pic>
        <p:nvPicPr>
          <p:cNvPr id="132100" name="Picture 6" descr="Image result for å¤©å®é¨èªç">
            <a:extLst>
              <a:ext uri="{FF2B5EF4-FFF2-40B4-BE49-F238E27FC236}">
                <a16:creationId xmlns:a16="http://schemas.microsoft.com/office/drawing/2014/main" id="{E48185A8-026D-419F-BC2C-E9ECBE88B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8" y="2006602"/>
            <a:ext cx="4708525"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1">
            <a:extLst>
              <a:ext uri="{FF2B5EF4-FFF2-40B4-BE49-F238E27FC236}">
                <a16:creationId xmlns:a16="http://schemas.microsoft.com/office/drawing/2014/main" id="{B4778DE1-46CC-411E-A1A3-C5395409A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414" y="4419600"/>
            <a:ext cx="62261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10" descr="https://timgsa.baidu.com/timg?image&amp;quality=80&amp;size=b9999_10000&amp;sec=1562834560604&amp;di=5f65846a9f2e610f5338eb6a102dc843&amp;imgtype=0&amp;src=http%3A%2F%2Fwww.southcn.com%2Fnews%2Fchina%2Fzgkx%2F200209210110_209421.jpg">
            <a:extLst>
              <a:ext uri="{FF2B5EF4-FFF2-40B4-BE49-F238E27FC236}">
                <a16:creationId xmlns:a16="http://schemas.microsoft.com/office/drawing/2014/main" id="{6FEA97F1-E678-41B4-A682-FCD403776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9" y="18669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12" descr="https://timgsa.baidu.com/timg?image&amp;quality=80&amp;size=b9999_10000&amp;sec=1562834651195&amp;di=6e46e17e2412cf9489523dd682578a48&amp;imgtype=0&amp;src=http%3A%2F%2Fwww.cnhubei.com%2Fxwzt%2F2012%2Fcfqy%2F201703%2FW020170315450610853304.png">
            <a:extLst>
              <a:ext uri="{FF2B5EF4-FFF2-40B4-BE49-F238E27FC236}">
                <a16:creationId xmlns:a16="http://schemas.microsoft.com/office/drawing/2014/main" id="{4049DAFC-D890-485B-9464-6346684AB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2552" y="4870452"/>
            <a:ext cx="294322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521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FDCD9B-D496-46A5-8CEE-B4AFF00801BF}"/>
              </a:ext>
            </a:extLst>
          </p:cNvPr>
          <p:cNvSpPr txBox="1"/>
          <p:nvPr/>
        </p:nvSpPr>
        <p:spPr>
          <a:xfrm>
            <a:off x="0" y="0"/>
            <a:ext cx="5855367" cy="6858000"/>
          </a:xfrm>
          <a:prstGeom prst="rect">
            <a:avLst/>
          </a:prstGeom>
          <a:solidFill>
            <a:srgbClr val="701710"/>
          </a:solidFill>
        </p:spPr>
        <p:txBody>
          <a:bodyPr wrap="square" rtlCol="0">
            <a:spAutoFit/>
          </a:bodyPr>
          <a:lstStyle/>
          <a:p>
            <a:endParaRPr lang="en-US" dirty="0"/>
          </a:p>
        </p:txBody>
      </p:sp>
      <p:sp>
        <p:nvSpPr>
          <p:cNvPr id="5" name="Subtitle 2">
            <a:extLst>
              <a:ext uri="{FF2B5EF4-FFF2-40B4-BE49-F238E27FC236}">
                <a16:creationId xmlns:a16="http://schemas.microsoft.com/office/drawing/2014/main" id="{5368D458-3CFE-45DB-8941-50A05CB5C151}"/>
              </a:ext>
            </a:extLst>
          </p:cNvPr>
          <p:cNvSpPr txBox="1">
            <a:spLocks/>
          </p:cNvSpPr>
          <p:nvPr/>
        </p:nvSpPr>
        <p:spPr>
          <a:xfrm>
            <a:off x="657555" y="397772"/>
            <a:ext cx="6214208" cy="1155525"/>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spc="-150" dirty="0">
                <a:solidFill>
                  <a:schemeClr val="bg1"/>
                </a:solidFill>
                <a:latin typeface="Avenir LT Std 65 Medium" panose="020B0603020203020204" pitchFamily="34" charset="0"/>
              </a:rPr>
              <a:t> Methodology</a:t>
            </a:r>
          </a:p>
        </p:txBody>
      </p:sp>
      <p:sp>
        <p:nvSpPr>
          <p:cNvPr id="6" name="Title 1">
            <a:extLst>
              <a:ext uri="{FF2B5EF4-FFF2-40B4-BE49-F238E27FC236}">
                <a16:creationId xmlns:a16="http://schemas.microsoft.com/office/drawing/2014/main" id="{21230200-774D-4F86-A707-8B1DBF334925}"/>
              </a:ext>
            </a:extLst>
          </p:cNvPr>
          <p:cNvSpPr txBox="1">
            <a:spLocks/>
          </p:cNvSpPr>
          <p:nvPr/>
        </p:nvSpPr>
        <p:spPr>
          <a:xfrm>
            <a:off x="298921" y="2010049"/>
            <a:ext cx="5351292" cy="526726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solidFill>
                  <a:schemeClr val="tx1"/>
                </a:solidFill>
                <a:latin typeface="Avenir LT Std 65 Medium" panose="020B0603020203020204" pitchFamily="34" charset="0"/>
                <a:ea typeface="+mj-ea"/>
                <a:cs typeface="+mj-cs"/>
              </a:defRPr>
            </a:lvl1pPr>
          </a:lstStyle>
          <a:p>
            <a:pPr algn="l">
              <a:lnSpc>
                <a:spcPts val="4200"/>
              </a:lnSpc>
              <a:spcBef>
                <a:spcPts val="1200"/>
              </a:spcBef>
              <a:spcAft>
                <a:spcPts val="1800"/>
              </a:spcAft>
            </a:pPr>
            <a:r>
              <a:rPr lang="en-US" sz="4000" dirty="0">
                <a:solidFill>
                  <a:schemeClr val="bg1"/>
                </a:solidFill>
                <a:latin typeface="+mj-lt"/>
              </a:rPr>
              <a:t>    Challenges we faced:</a:t>
            </a:r>
          </a:p>
          <a:p>
            <a:pPr marL="457200" indent="-457200" algn="l">
              <a:lnSpc>
                <a:spcPts val="3600"/>
              </a:lnSpc>
              <a:spcBef>
                <a:spcPts val="1800"/>
              </a:spcBef>
              <a:buFont typeface="Arial" panose="020B0604020202020204" pitchFamily="34" charset="0"/>
              <a:buChar char="•"/>
            </a:pPr>
            <a:r>
              <a:rPr lang="en-US" sz="3400" b="0" dirty="0">
                <a:solidFill>
                  <a:schemeClr val="bg1"/>
                </a:solidFill>
                <a:latin typeface="+mn-lt"/>
              </a:rPr>
              <a:t>State secret</a:t>
            </a:r>
          </a:p>
          <a:p>
            <a:pPr marL="457200" indent="-457200" algn="l">
              <a:lnSpc>
                <a:spcPts val="3600"/>
              </a:lnSpc>
              <a:spcBef>
                <a:spcPts val="1800"/>
              </a:spcBef>
              <a:buFont typeface="Arial" panose="020B0604020202020204" pitchFamily="34" charset="0"/>
              <a:buChar char="•"/>
            </a:pPr>
            <a:r>
              <a:rPr lang="en-US" sz="3400" b="0" dirty="0">
                <a:solidFill>
                  <a:schemeClr val="bg1"/>
                </a:solidFill>
                <a:latin typeface="+mn-lt"/>
              </a:rPr>
              <a:t>Evidence has been systematically destroyed</a:t>
            </a:r>
          </a:p>
          <a:p>
            <a:pPr marL="457200" indent="-457200" algn="l">
              <a:lnSpc>
                <a:spcPts val="3600"/>
              </a:lnSpc>
              <a:spcBef>
                <a:spcPts val="1800"/>
              </a:spcBef>
              <a:buFont typeface="Arial" panose="020B0604020202020204" pitchFamily="34" charset="0"/>
              <a:buChar char="•"/>
            </a:pPr>
            <a:r>
              <a:rPr lang="en-US" sz="3400" b="0" dirty="0">
                <a:solidFill>
                  <a:schemeClr val="bg1"/>
                </a:solidFill>
                <a:latin typeface="+mn-lt"/>
              </a:rPr>
              <a:t>Data falsified level by level</a:t>
            </a:r>
          </a:p>
          <a:p>
            <a:pPr marL="457200" indent="-457200" algn="l">
              <a:lnSpc>
                <a:spcPts val="3600"/>
              </a:lnSpc>
              <a:spcBef>
                <a:spcPts val="1800"/>
              </a:spcBef>
              <a:buFont typeface="Arial" panose="020B0604020202020204" pitchFamily="34" charset="0"/>
              <a:buChar char="•"/>
            </a:pPr>
            <a:r>
              <a:rPr lang="en-US" sz="3400" b="0" dirty="0">
                <a:solidFill>
                  <a:schemeClr val="bg1"/>
                </a:solidFill>
                <a:latin typeface="+mn-lt"/>
              </a:rPr>
              <a:t>True number unknown</a:t>
            </a:r>
            <a:endParaRPr lang="en-US" sz="3400" dirty="0">
              <a:latin typeface="+mn-lt"/>
            </a:endParaRPr>
          </a:p>
        </p:txBody>
      </p:sp>
      <p:sp>
        <p:nvSpPr>
          <p:cNvPr id="20" name="Title 1">
            <a:extLst>
              <a:ext uri="{FF2B5EF4-FFF2-40B4-BE49-F238E27FC236}">
                <a16:creationId xmlns:a16="http://schemas.microsoft.com/office/drawing/2014/main" id="{554CBB5F-005D-450D-B0EA-EE819BE1C939}"/>
              </a:ext>
            </a:extLst>
          </p:cNvPr>
          <p:cNvSpPr txBox="1">
            <a:spLocks/>
          </p:cNvSpPr>
          <p:nvPr/>
        </p:nvSpPr>
        <p:spPr>
          <a:xfrm>
            <a:off x="6259385" y="1953919"/>
            <a:ext cx="5552660" cy="496956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b="1" kern="1200">
                <a:solidFill>
                  <a:schemeClr val="tx1"/>
                </a:solidFill>
                <a:latin typeface="Avenir LT Std 65 Medium" panose="020B0603020203020204" pitchFamily="34" charset="0"/>
                <a:ea typeface="+mj-ea"/>
                <a:cs typeface="+mj-cs"/>
              </a:defRPr>
            </a:lvl1pPr>
          </a:lstStyle>
          <a:p>
            <a:pPr algn="l">
              <a:lnSpc>
                <a:spcPts val="3700"/>
              </a:lnSpc>
            </a:pPr>
            <a:r>
              <a:rPr lang="en-US" sz="3600" b="0" dirty="0">
                <a:latin typeface="+mn-lt"/>
              </a:rPr>
              <a:t>We examined hundreds of hospitals for their:</a:t>
            </a:r>
          </a:p>
          <a:p>
            <a:pPr algn="l">
              <a:lnSpc>
                <a:spcPts val="1600"/>
              </a:lnSpc>
            </a:pPr>
            <a:endParaRPr lang="en-US" sz="1800" b="0" dirty="0">
              <a:latin typeface="+mn-lt"/>
            </a:endParaRPr>
          </a:p>
          <a:p>
            <a:pPr marL="457200" indent="-457200" algn="l">
              <a:lnSpc>
                <a:spcPts val="3200"/>
              </a:lnSpc>
              <a:buFont typeface="Arial" panose="020B0604020202020204" pitchFamily="34" charset="0"/>
              <a:buChar char="•"/>
            </a:pPr>
            <a:r>
              <a:rPr lang="en-US" sz="3000" b="0" dirty="0">
                <a:latin typeface="+mn-lt"/>
              </a:rPr>
              <a:t>Qualifications</a:t>
            </a:r>
          </a:p>
          <a:p>
            <a:pPr marL="457200" indent="-457200" algn="l">
              <a:lnSpc>
                <a:spcPts val="3200"/>
              </a:lnSpc>
              <a:buFont typeface="Arial" panose="020B0604020202020204" pitchFamily="34" charset="0"/>
              <a:buChar char="•"/>
            </a:pPr>
            <a:r>
              <a:rPr lang="en-US" sz="3000" b="0" dirty="0">
                <a:latin typeface="+mn-lt"/>
              </a:rPr>
              <a:t>Revenue</a:t>
            </a:r>
          </a:p>
          <a:p>
            <a:pPr marL="457200" indent="-457200" algn="l">
              <a:lnSpc>
                <a:spcPts val="3200"/>
              </a:lnSpc>
              <a:buFont typeface="Arial" panose="020B0604020202020204" pitchFamily="34" charset="0"/>
              <a:buChar char="•"/>
            </a:pPr>
            <a:r>
              <a:rPr lang="en-US" sz="3000" b="0" dirty="0">
                <a:latin typeface="+mn-lt"/>
              </a:rPr>
              <a:t>Bed counts and utilization rates</a:t>
            </a:r>
          </a:p>
          <a:p>
            <a:pPr marL="457200" indent="-457200" algn="l">
              <a:lnSpc>
                <a:spcPts val="3200"/>
              </a:lnSpc>
              <a:buFont typeface="Arial" panose="020B0604020202020204" pitchFamily="34" charset="0"/>
              <a:buChar char="•"/>
            </a:pPr>
            <a:r>
              <a:rPr lang="en-US" sz="3000" b="0" dirty="0">
                <a:latin typeface="+mn-lt"/>
              </a:rPr>
              <a:t>Personnel strength</a:t>
            </a:r>
          </a:p>
          <a:p>
            <a:pPr marL="457200" indent="-457200" algn="l">
              <a:lnSpc>
                <a:spcPts val="3200"/>
              </a:lnSpc>
              <a:buFont typeface="Arial" panose="020B0604020202020204" pitchFamily="34" charset="0"/>
              <a:buChar char="•"/>
            </a:pPr>
            <a:r>
              <a:rPr lang="en-US" sz="3000" b="0" dirty="0">
                <a:latin typeface="+mn-lt"/>
              </a:rPr>
              <a:t>Patents and awards</a:t>
            </a:r>
          </a:p>
          <a:p>
            <a:pPr marL="457200" indent="-457200" algn="l">
              <a:lnSpc>
                <a:spcPts val="3200"/>
              </a:lnSpc>
              <a:buFont typeface="Arial" panose="020B0604020202020204" pitchFamily="34" charset="0"/>
              <a:buChar char="•"/>
            </a:pPr>
            <a:r>
              <a:rPr lang="en-US" sz="3000" b="0" dirty="0">
                <a:latin typeface="+mn-lt"/>
              </a:rPr>
              <a:t>Funding</a:t>
            </a:r>
          </a:p>
          <a:p>
            <a:pPr marL="457200" indent="-457200" algn="l">
              <a:lnSpc>
                <a:spcPts val="3200"/>
              </a:lnSpc>
              <a:buFont typeface="Arial" panose="020B0604020202020204" pitchFamily="34" charset="0"/>
              <a:buChar char="•"/>
            </a:pPr>
            <a:r>
              <a:rPr lang="en-US" sz="3000" b="0" dirty="0">
                <a:latin typeface="+mn-lt"/>
              </a:rPr>
              <a:t>National directives</a:t>
            </a:r>
          </a:p>
          <a:p>
            <a:pPr marL="457200" indent="-457200" algn="l">
              <a:lnSpc>
                <a:spcPts val="3200"/>
              </a:lnSpc>
              <a:buFont typeface="Arial" panose="020B0604020202020204" pitchFamily="34" charset="0"/>
              <a:buChar char="•"/>
            </a:pPr>
            <a:r>
              <a:rPr lang="en-US" sz="3000" b="0" dirty="0">
                <a:latin typeface="+mn-lt"/>
              </a:rPr>
              <a:t>Regulations and policies</a:t>
            </a:r>
          </a:p>
          <a:p>
            <a:pPr marL="457200" indent="-457200" algn="l">
              <a:lnSpc>
                <a:spcPts val="3500"/>
              </a:lnSpc>
              <a:buFont typeface="Arial" panose="020B0604020202020204" pitchFamily="34" charset="0"/>
              <a:buChar char="•"/>
            </a:pPr>
            <a:endParaRPr lang="en-US" sz="3000" b="0" dirty="0">
              <a:latin typeface="+mn-lt"/>
            </a:endParaRPr>
          </a:p>
          <a:p>
            <a:pPr marL="457200" indent="-457200" algn="l">
              <a:lnSpc>
                <a:spcPts val="3500"/>
              </a:lnSpc>
              <a:spcBef>
                <a:spcPts val="1200"/>
              </a:spcBef>
              <a:buFont typeface="Arial" panose="020B0604020202020204" pitchFamily="34" charset="0"/>
              <a:buChar char="•"/>
            </a:pPr>
            <a:endParaRPr lang="en-US" sz="3000" b="0" dirty="0">
              <a:latin typeface="Avian" pitchFamily="2" charset="0"/>
            </a:endParaRPr>
          </a:p>
        </p:txBody>
      </p:sp>
    </p:spTree>
    <p:extLst>
      <p:ext uri="{BB962C8B-B14F-4D97-AF65-F5344CB8AC3E}">
        <p14:creationId xmlns:p14="http://schemas.microsoft.com/office/powerpoint/2010/main" val="127740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72FB1F7F-E73C-465B-B6C6-E128D78F2E94}"/>
              </a:ext>
            </a:extLst>
          </p:cNvPr>
          <p:cNvSpPr>
            <a:spLocks noGrp="1" noChangeArrowheads="1"/>
          </p:cNvSpPr>
          <p:nvPr>
            <p:ph type="title"/>
          </p:nvPr>
        </p:nvSpPr>
        <p:spPr>
          <a:xfrm>
            <a:off x="1071563" y="255590"/>
            <a:ext cx="3937000" cy="1106487"/>
          </a:xfrm>
        </p:spPr>
        <p:txBody>
          <a:bodyPr/>
          <a:lstStyle/>
          <a:p>
            <a:r>
              <a:rPr lang="en-US" altLang="zh-CN" sz="4800">
                <a:solidFill>
                  <a:srgbClr val="800000"/>
                </a:solidFill>
                <a:latin typeface="Avenir LT Std 65 Medium"/>
              </a:rPr>
              <a:t>Drivers</a:t>
            </a:r>
          </a:p>
        </p:txBody>
      </p:sp>
      <p:pic>
        <p:nvPicPr>
          <p:cNvPr id="123907" name="Picture 3">
            <a:extLst>
              <a:ext uri="{FF2B5EF4-FFF2-40B4-BE49-F238E27FC236}">
                <a16:creationId xmlns:a16="http://schemas.microsoft.com/office/drawing/2014/main" id="{05659772-FEE7-4F94-A07A-AE324F3F0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9" y="169863"/>
            <a:ext cx="11483975"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3" descr="A close up of a sign&#10;&#10;Description generated with very high confidence">
            <a:extLst>
              <a:ext uri="{FF2B5EF4-FFF2-40B4-BE49-F238E27FC236}">
                <a16:creationId xmlns:a16="http://schemas.microsoft.com/office/drawing/2014/main" id="{16EE849E-47BD-4305-B9FB-B6DB0CCD0D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5701" y="258763"/>
            <a:ext cx="27908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468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9E501B02-D926-46C3-8F74-58B7B684AFE8}"/>
              </a:ext>
            </a:extLst>
          </p:cNvPr>
          <p:cNvSpPr txBox="1"/>
          <p:nvPr/>
        </p:nvSpPr>
        <p:spPr>
          <a:xfrm>
            <a:off x="23250" y="0"/>
            <a:ext cx="12314973" cy="6884998"/>
          </a:xfrm>
          <a:prstGeom prst="rect">
            <a:avLst/>
          </a:prstGeom>
          <a:solidFill>
            <a:schemeClr val="bg1"/>
          </a:solidFill>
        </p:spPr>
        <p:txBody>
          <a:bodyPr wrap="square" rtlCol="0">
            <a:spAutoFit/>
          </a:bodyPr>
          <a:lstStyle/>
          <a:p>
            <a:endParaRPr lang="zh-CN" altLang="en-US" dirty="0"/>
          </a:p>
        </p:txBody>
      </p:sp>
      <p:grpSp>
        <p:nvGrpSpPr>
          <p:cNvPr id="12" name="组合 11">
            <a:extLst>
              <a:ext uri="{FF2B5EF4-FFF2-40B4-BE49-F238E27FC236}">
                <a16:creationId xmlns:a16="http://schemas.microsoft.com/office/drawing/2014/main" id="{6412CE75-E45D-4547-907E-0AA89AD22E9A}"/>
              </a:ext>
            </a:extLst>
          </p:cNvPr>
          <p:cNvGrpSpPr/>
          <p:nvPr/>
        </p:nvGrpSpPr>
        <p:grpSpPr>
          <a:xfrm>
            <a:off x="69014" y="566836"/>
            <a:ext cx="12225473" cy="6291164"/>
            <a:chOff x="2" y="566836"/>
            <a:chExt cx="12225473" cy="6291164"/>
          </a:xfrm>
        </p:grpSpPr>
        <p:pic>
          <p:nvPicPr>
            <p:cNvPr id="8" name="图片 7">
              <a:extLst>
                <a:ext uri="{FF2B5EF4-FFF2-40B4-BE49-F238E27FC236}">
                  <a16:creationId xmlns:a16="http://schemas.microsoft.com/office/drawing/2014/main" id="{EC1B7601-53CC-4628-ADC1-5E2C9BF6EA41}"/>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7409045" y="1539878"/>
              <a:ext cx="2316497" cy="2632078"/>
            </a:xfrm>
            <a:prstGeom prst="rect">
              <a:avLst/>
            </a:prstGeom>
            <a:ln>
              <a:noFill/>
            </a:ln>
            <a:extLst>
              <a:ext uri="{53640926-AAD7-44D8-BBD7-CCE9431645EC}">
                <a14:shadowObscured xmlns:a14="http://schemas.microsoft.com/office/drawing/2010/main"/>
              </a:ext>
            </a:extLst>
          </p:spPr>
        </p:pic>
        <p:sp>
          <p:nvSpPr>
            <p:cNvPr id="4" name="Text Placeholder 2">
              <a:extLst>
                <a:ext uri="{FF2B5EF4-FFF2-40B4-BE49-F238E27FC236}">
                  <a16:creationId xmlns:a16="http://schemas.microsoft.com/office/drawing/2014/main" id="{7A8337F1-85EA-404E-9D0C-AE53E665B9D2}"/>
                </a:ext>
              </a:extLst>
            </p:cNvPr>
            <p:cNvSpPr txBox="1">
              <a:spLocks noChangeArrowheads="1"/>
            </p:cNvSpPr>
            <p:nvPr/>
          </p:nvSpPr>
          <p:spPr>
            <a:xfrm>
              <a:off x="314189" y="566836"/>
              <a:ext cx="3057662" cy="7635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altLang="zh-CN" sz="3200" b="1" dirty="0">
                  <a:solidFill>
                    <a:srgbClr val="940301"/>
                  </a:solidFill>
                </a:rPr>
                <a:t>Testimonies</a:t>
              </a:r>
              <a:endParaRPr lang="en-US" altLang="zh-CN" sz="3200" dirty="0">
                <a:solidFill>
                  <a:srgbClr val="940301"/>
                </a:solidFill>
              </a:endParaRPr>
            </a:p>
          </p:txBody>
        </p:sp>
        <p:sp>
          <p:nvSpPr>
            <p:cNvPr id="5" name="Text Placeholder 2">
              <a:extLst>
                <a:ext uri="{FF2B5EF4-FFF2-40B4-BE49-F238E27FC236}">
                  <a16:creationId xmlns:a16="http://schemas.microsoft.com/office/drawing/2014/main" id="{7A9B1C5C-03D3-4893-8C71-7DA6F007A75C}"/>
                </a:ext>
              </a:extLst>
            </p:cNvPr>
            <p:cNvSpPr txBox="1">
              <a:spLocks/>
            </p:cNvSpPr>
            <p:nvPr/>
          </p:nvSpPr>
          <p:spPr bwMode="auto">
            <a:xfrm>
              <a:off x="699948" y="2262126"/>
              <a:ext cx="6272351"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pPr>
              <a:r>
                <a:rPr lang="en-US" altLang="zh-CN" sz="2800" dirty="0"/>
                <a:t>This video includes clips of first-hand testimonies from </a:t>
              </a:r>
            </a:p>
            <a:p>
              <a:r>
                <a:rPr lang="en-US" altLang="zh-CN" sz="2800" dirty="0"/>
                <a:t>witnesses of historic events of the Chinese communist regime's campaign to eradicate faith groups</a:t>
              </a:r>
            </a:p>
            <a:p>
              <a:r>
                <a:rPr lang="en-US" altLang="zh-CN" sz="2800" dirty="0"/>
                <a:t>survivors of torture who were detained for their beliefs</a:t>
              </a:r>
            </a:p>
            <a:p>
              <a:r>
                <a:rPr lang="en-US" altLang="zh-CN" sz="2800" dirty="0"/>
                <a:t>relatives of suspected organ harvesting victims and other missing persons</a:t>
              </a:r>
            </a:p>
          </p:txBody>
        </p:sp>
        <p:cxnSp>
          <p:nvCxnSpPr>
            <p:cNvPr id="7" name="Straight Connector 3">
              <a:extLst>
                <a:ext uri="{FF2B5EF4-FFF2-40B4-BE49-F238E27FC236}">
                  <a16:creationId xmlns:a16="http://schemas.microsoft.com/office/drawing/2014/main" id="{11E6FB88-5EB9-4A0C-96F4-98F483142F4B}"/>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55BF0AF7-951B-431E-8F30-4D5F73A03FCE}"/>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9753584" y="1539878"/>
              <a:ext cx="2442244" cy="2632078"/>
            </a:xfrm>
            <a:prstGeom prst="rect">
              <a:avLst/>
            </a:prstGeom>
            <a:ln>
              <a:noFill/>
            </a:ln>
            <a:extLst>
              <a:ext uri="{53640926-AAD7-44D8-BBD7-CCE9431645EC}">
                <a14:shadowObscured xmlns:a14="http://schemas.microsoft.com/office/drawing/2010/main"/>
              </a:ext>
            </a:extLst>
          </p:spPr>
        </p:pic>
        <p:pic>
          <p:nvPicPr>
            <p:cNvPr id="11" name="图片 10">
              <a:extLst>
                <a:ext uri="{FF2B5EF4-FFF2-40B4-BE49-F238E27FC236}">
                  <a16:creationId xmlns:a16="http://schemas.microsoft.com/office/drawing/2014/main" id="{91FCEB2D-4B95-4888-A744-D5FF2763C893}"/>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9753585" y="4214801"/>
              <a:ext cx="2471890" cy="2643188"/>
            </a:xfrm>
            <a:prstGeom prst="rect">
              <a:avLst/>
            </a:prstGeom>
            <a:ln>
              <a:noFill/>
            </a:ln>
            <a:extLst>
              <a:ext uri="{53640926-AAD7-44D8-BBD7-CCE9431645EC}">
                <a14:shadowObscured xmlns:a14="http://schemas.microsoft.com/office/drawing/2010/main"/>
              </a:ext>
            </a:extLst>
          </p:spPr>
        </p:pic>
        <p:pic>
          <p:nvPicPr>
            <p:cNvPr id="10" name="图片 9">
              <a:extLst>
                <a:ext uri="{FF2B5EF4-FFF2-40B4-BE49-F238E27FC236}">
                  <a16:creationId xmlns:a16="http://schemas.microsoft.com/office/drawing/2014/main" id="{797851AE-D38D-40E2-9235-A37341E6B9D0}"/>
                </a:ext>
              </a:extLst>
            </p:cNvPr>
            <p:cNvPicPr/>
            <p:nvPr/>
          </p:nvPicPr>
          <p:blipFill rotWithShape="1">
            <a:blip r:embed="rId6" cstate="print">
              <a:extLst>
                <a:ext uri="{28A0092B-C50C-407E-A947-70E740481C1C}">
                  <a14:useLocalDpi xmlns:a14="http://schemas.microsoft.com/office/drawing/2010/main" val="0"/>
                </a:ext>
              </a:extLst>
            </a:blip>
            <a:srcRect/>
            <a:stretch/>
          </p:blipFill>
          <p:spPr bwMode="auto">
            <a:xfrm>
              <a:off x="7408509" y="4214813"/>
              <a:ext cx="2316498" cy="2643187"/>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1093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hlinkClick r:id="rId3"/>
            <a:extLst>
              <a:ext uri="{FF2B5EF4-FFF2-40B4-BE49-F238E27FC236}">
                <a16:creationId xmlns:a16="http://schemas.microsoft.com/office/drawing/2014/main" id="{D235C48E-D99C-8640-ABD0-B36A82A2E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82"/>
            <a:ext cx="12192000" cy="6836636"/>
          </a:xfrm>
          <a:prstGeom prst="rect">
            <a:avLst/>
          </a:prstGeom>
        </p:spPr>
      </p:pic>
    </p:spTree>
    <p:extLst>
      <p:ext uri="{BB962C8B-B14F-4D97-AF65-F5344CB8AC3E}">
        <p14:creationId xmlns:p14="http://schemas.microsoft.com/office/powerpoint/2010/main" val="2803205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25955" name="Text Placeholder 2">
            <a:extLst>
              <a:ext uri="{FF2B5EF4-FFF2-40B4-BE49-F238E27FC236}">
                <a16:creationId xmlns:a16="http://schemas.microsoft.com/office/drawing/2014/main" id="{BB0B7339-C8F0-46B9-A3D8-13EBC53890EF}"/>
              </a:ext>
            </a:extLst>
          </p:cNvPr>
          <p:cNvSpPr>
            <a:spLocks noGrp="1" noChangeArrowheads="1"/>
          </p:cNvSpPr>
          <p:nvPr>
            <p:ph type="body" idx="1"/>
          </p:nvPr>
        </p:nvSpPr>
        <p:spPr>
          <a:xfrm>
            <a:off x="742813" y="450886"/>
            <a:ext cx="6462153" cy="763587"/>
          </a:xfrm>
        </p:spPr>
        <p:txBody>
          <a:bodyPr>
            <a:noAutofit/>
          </a:bodyPr>
          <a:lstStyle/>
          <a:p>
            <a:pPr>
              <a:lnSpc>
                <a:spcPct val="120000"/>
              </a:lnSpc>
            </a:pPr>
            <a:r>
              <a:rPr lang="en-US" altLang="zh-CN" sz="3200" b="1" dirty="0">
                <a:solidFill>
                  <a:srgbClr val="940301"/>
                </a:solidFill>
              </a:rPr>
              <a:t>Judiciary Used as Tool of Persecution</a:t>
            </a:r>
            <a:endParaRPr lang="en-US" altLang="zh-CN" sz="3200" dirty="0">
              <a:solidFill>
                <a:srgbClr val="940301"/>
              </a:solidFill>
            </a:endParaRPr>
          </a:p>
        </p:txBody>
      </p:sp>
      <p:pic>
        <p:nvPicPr>
          <p:cNvPr id="125957" name="Picture 6" descr="https://timgsa.baidu.com/timg?image&amp;quality=80&amp;size=b9999_10000&amp;sec=1563090797201&amp;di=0de99c92943288e7535a6bd466329a53&amp;imgtype=0&amp;src=http%3A%2F%2Fnews.sina.com.cn%2Fc%2F2001-08-17%2F1-1-331920_01081726.jpg">
            <a:extLst>
              <a:ext uri="{FF2B5EF4-FFF2-40B4-BE49-F238E27FC236}">
                <a16:creationId xmlns:a16="http://schemas.microsoft.com/office/drawing/2014/main" id="{41420395-4B3A-4174-B08F-7EE513623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433" y="2113853"/>
            <a:ext cx="4916488" cy="39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a:extLst>
              <a:ext uri="{FF2B5EF4-FFF2-40B4-BE49-F238E27FC236}">
                <a16:creationId xmlns:a16="http://schemas.microsoft.com/office/drawing/2014/main" id="{FEE05DA6-E0FE-4DF4-A888-FDE1DBD49F8C}"/>
              </a:ext>
            </a:extLst>
          </p:cNvPr>
          <p:cNvSpPr txBox="1">
            <a:spLocks/>
          </p:cNvSpPr>
          <p:nvPr/>
        </p:nvSpPr>
        <p:spPr bwMode="auto">
          <a:xfrm>
            <a:off x="327802" y="2062094"/>
            <a:ext cx="626277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76225" indent="-276225">
              <a:spcBef>
                <a:spcPts val="2400"/>
              </a:spcBef>
            </a:pPr>
            <a:r>
              <a:rPr lang="en-US" altLang="zh-CN" sz="2600" spc="-50" dirty="0"/>
              <a:t>Instructions from the Central 610 Office:</a:t>
            </a:r>
            <a:r>
              <a:rPr lang="zh-CN" altLang="en-US" sz="2600" spc="-50" dirty="0"/>
              <a:t>  </a:t>
            </a:r>
            <a:r>
              <a:rPr lang="en-US" altLang="zh-CN" sz="2600" dirty="0">
                <a:solidFill>
                  <a:srgbClr val="404040"/>
                </a:solidFill>
              </a:rPr>
              <a:t>“No law regulates the treatment of Falun Gong practitioners” </a:t>
            </a:r>
          </a:p>
          <a:p>
            <a:pPr marL="276225" indent="-276225">
              <a:spcBef>
                <a:spcPts val="1800"/>
              </a:spcBef>
            </a:pPr>
            <a:r>
              <a:rPr lang="en-US" altLang="zh-CN" sz="2600" spc="-60" dirty="0">
                <a:solidFill>
                  <a:srgbClr val="404040"/>
                </a:solidFill>
              </a:rPr>
              <a:t>Denial of due process and access to attorneys</a:t>
            </a:r>
          </a:p>
          <a:p>
            <a:pPr marL="276225" indent="-276225">
              <a:spcBef>
                <a:spcPts val="1800"/>
              </a:spcBef>
            </a:pPr>
            <a:r>
              <a:rPr lang="en-US" altLang="zh-CN" sz="2600" dirty="0">
                <a:solidFill>
                  <a:srgbClr val="404040"/>
                </a:solidFill>
              </a:rPr>
              <a:t>Courts and procuratorates decide all cases via Party directives</a:t>
            </a:r>
          </a:p>
          <a:p>
            <a:pPr marL="276225" indent="-276225" eaLnBrk="1" hangingPunct="1">
              <a:spcBef>
                <a:spcPts val="1800"/>
              </a:spcBef>
            </a:pPr>
            <a:r>
              <a:rPr lang="en-US" altLang="zh-CN" sz="2600" dirty="0">
                <a:solidFill>
                  <a:srgbClr val="404040"/>
                </a:solidFill>
              </a:rPr>
              <a:t>Attorneys not allowed to plead innocent</a:t>
            </a:r>
          </a:p>
          <a:p>
            <a:pPr marL="276225" indent="-276225">
              <a:spcBef>
                <a:spcPts val="1800"/>
              </a:spcBef>
            </a:pPr>
            <a:r>
              <a:rPr lang="en-US" altLang="zh-CN" sz="2600" dirty="0">
                <a:solidFill>
                  <a:srgbClr val="404040"/>
                </a:solidFill>
              </a:rPr>
              <a:t>Attorneys who defend Falun Gong are similarly persecuted</a:t>
            </a:r>
          </a:p>
        </p:txBody>
      </p:sp>
    </p:spTree>
    <p:extLst>
      <p:ext uri="{BB962C8B-B14F-4D97-AF65-F5344CB8AC3E}">
        <p14:creationId xmlns:p14="http://schemas.microsoft.com/office/powerpoint/2010/main" val="3282582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125955" name="Text Placeholder 2">
            <a:extLst>
              <a:ext uri="{FF2B5EF4-FFF2-40B4-BE49-F238E27FC236}">
                <a16:creationId xmlns:a16="http://schemas.microsoft.com/office/drawing/2014/main" id="{BB0B7339-C8F0-46B9-A3D8-13EBC53890EF}"/>
              </a:ext>
            </a:extLst>
          </p:cNvPr>
          <p:cNvSpPr>
            <a:spLocks noGrp="1" noChangeArrowheads="1"/>
          </p:cNvSpPr>
          <p:nvPr>
            <p:ph type="body" idx="1"/>
          </p:nvPr>
        </p:nvSpPr>
        <p:spPr>
          <a:xfrm>
            <a:off x="341108" y="345183"/>
            <a:ext cx="6404250" cy="763587"/>
          </a:xfrm>
        </p:spPr>
        <p:txBody>
          <a:bodyPr>
            <a:noAutofit/>
          </a:bodyPr>
          <a:lstStyle/>
          <a:p>
            <a:pPr>
              <a:lnSpc>
                <a:spcPct val="100000"/>
              </a:lnSpc>
            </a:pPr>
            <a:r>
              <a:rPr lang="en-US" altLang="zh-CN" sz="3200" b="1" dirty="0">
                <a:solidFill>
                  <a:srgbClr val="940301"/>
                </a:solidFill>
              </a:rPr>
              <a:t>Judiciary Used as Tool of Persecution (Examples)</a:t>
            </a:r>
          </a:p>
        </p:txBody>
      </p:sp>
      <p:sp>
        <p:nvSpPr>
          <p:cNvPr id="125956" name="Text Placeholder 2">
            <a:extLst>
              <a:ext uri="{FF2B5EF4-FFF2-40B4-BE49-F238E27FC236}">
                <a16:creationId xmlns:a16="http://schemas.microsoft.com/office/drawing/2014/main" id="{FEE05DA6-E0FE-4DF4-A888-FDE1DBD49F8C}"/>
              </a:ext>
            </a:extLst>
          </p:cNvPr>
          <p:cNvSpPr txBox="1">
            <a:spLocks/>
          </p:cNvSpPr>
          <p:nvPr/>
        </p:nvSpPr>
        <p:spPr bwMode="auto">
          <a:xfrm>
            <a:off x="341107" y="5759618"/>
            <a:ext cx="4545497" cy="8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spcBef>
                <a:spcPts val="2400"/>
              </a:spcBef>
              <a:buNone/>
            </a:pPr>
            <a:r>
              <a:rPr lang="en-US" altLang="zh-CN" sz="2400" dirty="0">
                <a:solidFill>
                  <a:srgbClr val="404040"/>
                </a:solidFill>
              </a:rPr>
              <a:t>Jiang </a:t>
            </a:r>
            <a:r>
              <a:rPr lang="en-US" altLang="zh-CN" sz="2400" dirty="0" err="1">
                <a:solidFill>
                  <a:srgbClr val="404040"/>
                </a:solidFill>
              </a:rPr>
              <a:t>Xiqing</a:t>
            </a:r>
            <a:r>
              <a:rPr lang="en-US" altLang="zh-CN" sz="2400" dirty="0">
                <a:solidFill>
                  <a:srgbClr val="404040"/>
                </a:solidFill>
              </a:rPr>
              <a:t>, a victim of forced organ harvesting</a:t>
            </a:r>
          </a:p>
          <a:p>
            <a:pPr>
              <a:spcBef>
                <a:spcPts val="2400"/>
              </a:spcBef>
            </a:pPr>
            <a:endParaRPr lang="en-US" altLang="zh-CN" dirty="0">
              <a:solidFill>
                <a:srgbClr val="404040"/>
              </a:solidFill>
            </a:endParaRPr>
          </a:p>
        </p:txBody>
      </p:sp>
      <p:sp>
        <p:nvSpPr>
          <p:cNvPr id="2" name="AutoShape 2" descr="“王全璋”的图片搜索结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743182" y="1895062"/>
            <a:ext cx="6130762" cy="3644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18"/>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380864" y="1895062"/>
            <a:ext cx="5224806" cy="3644347"/>
          </a:xfrm>
          <a:prstGeom prst="rect">
            <a:avLst/>
          </a:prstGeom>
          <a:ln>
            <a:noFill/>
          </a:ln>
          <a:extLst>
            <a:ext uri="{53640926-AAD7-44D8-BBD7-CCE9431645EC}">
              <a14:shadowObscured xmlns:a14="http://schemas.microsoft.com/office/drawing/2010/main"/>
            </a:ext>
          </a:extLst>
        </p:spPr>
      </p:pic>
      <p:sp>
        <p:nvSpPr>
          <p:cNvPr id="8" name="Text Placeholder 2">
            <a:extLst>
              <a:ext uri="{FF2B5EF4-FFF2-40B4-BE49-F238E27FC236}">
                <a16:creationId xmlns:a16="http://schemas.microsoft.com/office/drawing/2014/main" id="{FEE05DA6-E0FE-4DF4-A888-FDE1DBD49F8C}"/>
              </a:ext>
            </a:extLst>
          </p:cNvPr>
          <p:cNvSpPr txBox="1">
            <a:spLocks/>
          </p:cNvSpPr>
          <p:nvPr/>
        </p:nvSpPr>
        <p:spPr bwMode="auto">
          <a:xfrm>
            <a:off x="6431981" y="5845484"/>
            <a:ext cx="5939906" cy="72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spcBef>
                <a:spcPts val="2400"/>
              </a:spcBef>
              <a:buNone/>
            </a:pPr>
            <a:r>
              <a:rPr lang="en-US" altLang="zh-CN" sz="2400" dirty="0">
                <a:solidFill>
                  <a:srgbClr val="404040"/>
                </a:solidFill>
              </a:rPr>
              <a:t>Wang </a:t>
            </a:r>
            <a:r>
              <a:rPr lang="en-US" altLang="zh-CN" sz="2400" dirty="0" err="1">
                <a:solidFill>
                  <a:srgbClr val="404040"/>
                </a:solidFill>
              </a:rPr>
              <a:t>Quanzhang</a:t>
            </a:r>
            <a:r>
              <a:rPr lang="en-US" altLang="zh-CN" sz="2400" dirty="0">
                <a:solidFill>
                  <a:srgbClr val="404040"/>
                </a:solidFill>
              </a:rPr>
              <a:t>, a persecuted attorney</a:t>
            </a:r>
          </a:p>
          <a:p>
            <a:pPr>
              <a:spcBef>
                <a:spcPts val="2400"/>
              </a:spcBef>
            </a:pPr>
            <a:endParaRPr lang="en-US" altLang="zh-CN" dirty="0">
              <a:solidFill>
                <a:srgbClr val="404040"/>
              </a:solidFill>
            </a:endParaRPr>
          </a:p>
        </p:txBody>
      </p:sp>
    </p:spTree>
    <p:extLst>
      <p:ext uri="{BB962C8B-B14F-4D97-AF65-F5344CB8AC3E}">
        <p14:creationId xmlns:p14="http://schemas.microsoft.com/office/powerpoint/2010/main" val="2715031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pic>
        <p:nvPicPr>
          <p:cNvPr id="128004" name="Picture 2" descr="Image result for æ³è½®å é·å">
            <a:extLst>
              <a:ext uri="{FF2B5EF4-FFF2-40B4-BE49-F238E27FC236}">
                <a16:creationId xmlns:a16="http://schemas.microsoft.com/office/drawing/2014/main" id="{D8437D6B-3ADA-414C-8FD4-C9740C1E3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58927"/>
            <a:ext cx="75438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ED31505D-DB68-454D-9847-F5437B90AB76}"/>
              </a:ext>
            </a:extLst>
          </p:cNvPr>
          <p:cNvSpPr txBox="1">
            <a:spLocks/>
          </p:cNvSpPr>
          <p:nvPr/>
        </p:nvSpPr>
        <p:spPr bwMode="auto">
          <a:xfrm>
            <a:off x="7799389" y="2192340"/>
            <a:ext cx="4087811"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63525" indent="-263525" eaLnBrk="1" fontAlgn="auto" hangingPunct="1">
              <a:lnSpc>
                <a:spcPct val="110000"/>
              </a:lnSpc>
              <a:spcBef>
                <a:spcPts val="2400"/>
              </a:spcBef>
              <a:spcAft>
                <a:spcPts val="0"/>
              </a:spcAft>
              <a:buFont typeface="Arial" panose="020B0604020202020204" pitchFamily="34" charset="0"/>
              <a:buChar char="•"/>
              <a:defRPr/>
            </a:pPr>
            <a:r>
              <a:rPr lang="en-US" sz="4000" dirty="0">
                <a:solidFill>
                  <a:schemeClr val="tx1">
                    <a:lumMod val="75000"/>
                    <a:lumOff val="25000"/>
                  </a:schemeClr>
                </a:solidFill>
              </a:rPr>
              <a:t>Goal of transformation:               force believers into giving up their faith</a:t>
            </a:r>
          </a:p>
          <a:p>
            <a:pPr marL="263525" indent="-263525" eaLnBrk="1" fontAlgn="auto" hangingPunct="1">
              <a:lnSpc>
                <a:spcPct val="110000"/>
              </a:lnSpc>
              <a:spcBef>
                <a:spcPts val="2400"/>
              </a:spcBef>
              <a:spcAft>
                <a:spcPts val="0"/>
              </a:spcAft>
              <a:buFont typeface="Arial" panose="020B0604020202020204" pitchFamily="34" charset="0"/>
              <a:buChar char="•"/>
              <a:defRPr/>
            </a:pPr>
            <a:r>
              <a:rPr lang="en-US" sz="4000" dirty="0">
                <a:solidFill>
                  <a:schemeClr val="tx1">
                    <a:lumMod val="75000"/>
                    <a:lumOff val="25000"/>
                  </a:schemeClr>
                </a:solidFill>
              </a:rPr>
              <a:t>implications for co-workers, family members, communities, police officers, and doctors</a:t>
            </a:r>
          </a:p>
          <a:p>
            <a:pPr marL="263525" indent="-263525" eaLnBrk="1" fontAlgn="auto" hangingPunct="1">
              <a:lnSpc>
                <a:spcPct val="110000"/>
              </a:lnSpc>
              <a:spcBef>
                <a:spcPts val="2400"/>
              </a:spcBef>
              <a:spcAft>
                <a:spcPts val="0"/>
              </a:spcAft>
              <a:buFont typeface="Arial" panose="020B0604020202020204" pitchFamily="34" charset="0"/>
              <a:buChar char="•"/>
              <a:defRPr/>
            </a:pPr>
            <a:r>
              <a:rPr lang="en-US" altLang="zh-CN" sz="4000" dirty="0">
                <a:solidFill>
                  <a:schemeClr val="tx1">
                    <a:lumMod val="75000"/>
                    <a:lumOff val="25000"/>
                  </a:schemeClr>
                </a:solidFill>
              </a:rPr>
              <a:t>Over 100 forms of torture methods documented</a:t>
            </a:r>
          </a:p>
          <a:p>
            <a:pPr marL="457200" indent="-457200" eaLnBrk="1" fontAlgn="auto" hangingPunct="1">
              <a:spcBef>
                <a:spcPts val="2400"/>
              </a:spcBef>
              <a:spcAft>
                <a:spcPts val="0"/>
              </a:spcAft>
              <a:buFont typeface="Arial" panose="020B0604020202020204" pitchFamily="34" charset="0"/>
              <a:buChar char="•"/>
              <a:defRPr/>
            </a:pPr>
            <a:endParaRPr lang="en-US" sz="3200" dirty="0">
              <a:solidFill>
                <a:schemeClr val="tx1">
                  <a:lumMod val="75000"/>
                  <a:lumOff val="25000"/>
                </a:schemeClr>
              </a:solidFill>
            </a:endParaRPr>
          </a:p>
        </p:txBody>
      </p:sp>
      <p:sp>
        <p:nvSpPr>
          <p:cNvPr id="10" name="Text Placeholder 2">
            <a:extLst>
              <a:ext uri="{FF2B5EF4-FFF2-40B4-BE49-F238E27FC236}">
                <a16:creationId xmlns:a16="http://schemas.microsoft.com/office/drawing/2014/main" id="{D5D69AED-FBC5-4EE1-8818-ADA4AEF7FB4C}"/>
              </a:ext>
            </a:extLst>
          </p:cNvPr>
          <p:cNvSpPr txBox="1">
            <a:spLocks/>
          </p:cNvSpPr>
          <p:nvPr/>
        </p:nvSpPr>
        <p:spPr>
          <a:xfrm>
            <a:off x="719139" y="528638"/>
            <a:ext cx="6107112" cy="627062"/>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fontAlgn="auto">
              <a:lnSpc>
                <a:spcPct val="120000"/>
              </a:lnSpc>
              <a:spcAft>
                <a:spcPts val="0"/>
              </a:spcAft>
              <a:defRPr/>
            </a:pPr>
            <a:r>
              <a:rPr lang="en-US" sz="3700" b="1" dirty="0">
                <a:solidFill>
                  <a:srgbClr val="940301"/>
                </a:solidFill>
              </a:rPr>
              <a:t>Transformation and Torture</a:t>
            </a:r>
            <a:endParaRPr lang="en-US" sz="900" dirty="0">
              <a:solidFill>
                <a:srgbClr val="940301"/>
              </a:solidFill>
            </a:endParaRPr>
          </a:p>
        </p:txBody>
      </p:sp>
    </p:spTree>
    <p:extLst>
      <p:ext uri="{BB962C8B-B14F-4D97-AF65-F5344CB8AC3E}">
        <p14:creationId xmlns:p14="http://schemas.microsoft.com/office/powerpoint/2010/main" val="125779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3BC3E49A-4910-4068-BECF-1894B10E8DCA}"/>
              </a:ext>
            </a:extLst>
          </p:cNvPr>
          <p:cNvSpPr txBox="1">
            <a:spLocks/>
          </p:cNvSpPr>
          <p:nvPr/>
        </p:nvSpPr>
        <p:spPr bwMode="auto">
          <a:xfrm>
            <a:off x="4914902" y="5411788"/>
            <a:ext cx="68611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2400"/>
              </a:spcBef>
              <a:buFont typeface="Arial" panose="020B0604020202020204" pitchFamily="34" charset="0"/>
              <a:buNone/>
            </a:pPr>
            <a:endParaRPr lang="en-US" altLang="zh-CN" sz="2400" i="1">
              <a:solidFill>
                <a:srgbClr val="0D0D0D"/>
              </a:solidFill>
              <a:latin typeface="Times" panose="02020603060405020304" pitchFamily="18" charset="0"/>
              <a:ea typeface="Times" panose="02020603060405020304" pitchFamily="18" charset="0"/>
              <a:cs typeface="Times" panose="02020603060405020304" pitchFamily="18" charset="0"/>
            </a:endParaRPr>
          </a:p>
        </p:txBody>
      </p:sp>
      <p:sp>
        <p:nvSpPr>
          <p:cNvPr id="49156" name="Rectangle 1">
            <a:extLst>
              <a:ext uri="{FF2B5EF4-FFF2-40B4-BE49-F238E27FC236}">
                <a16:creationId xmlns:a16="http://schemas.microsoft.com/office/drawing/2014/main" id="{EDA56CCA-C81E-4372-8D40-500F7B7516D2}"/>
              </a:ext>
            </a:extLst>
          </p:cNvPr>
          <p:cNvSpPr>
            <a:spLocks noChangeArrowheads="1"/>
          </p:cNvSpPr>
          <p:nvPr/>
        </p:nvSpPr>
        <p:spPr bwMode="auto">
          <a:xfrm>
            <a:off x="1002257" y="4591316"/>
            <a:ext cx="1043672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 typeface="Arial" panose="020B0604020202020204" pitchFamily="34" charset="0"/>
              <a:buNone/>
              <a:defRPr/>
            </a:pPr>
            <a:r>
              <a:rPr lang="en-US" altLang="en-US" sz="2400" b="1" dirty="0">
                <a:solidFill>
                  <a:schemeClr val="tx1">
                    <a:lumMod val="95000"/>
                    <a:lumOff val="5000"/>
                  </a:schemeClr>
                </a:solidFill>
              </a:rPr>
              <a:t>“All the livers are directly extracted at the source … </a:t>
            </a:r>
            <a:r>
              <a:rPr lang="en-US" altLang="en-US" sz="2400" dirty="0">
                <a:solidFill>
                  <a:schemeClr val="tx1">
                    <a:lumMod val="95000"/>
                    <a:lumOff val="5000"/>
                  </a:schemeClr>
                </a:solidFill>
              </a:rPr>
              <a:t>We don’t care whether it’s </a:t>
            </a:r>
            <a:r>
              <a:rPr lang="en-US" altLang="en-US" sz="2400" spc="-30" dirty="0">
                <a:solidFill>
                  <a:schemeClr val="tx1">
                    <a:lumMod val="95000"/>
                    <a:lumOff val="5000"/>
                  </a:schemeClr>
                </a:solidFill>
              </a:rPr>
              <a:t>from a Falun Gong practitioner or not. We don’t get involved in politics. As doctors, </a:t>
            </a:r>
            <a:r>
              <a:rPr lang="en-US" altLang="en-US" sz="2400" dirty="0">
                <a:solidFill>
                  <a:schemeClr val="tx1">
                    <a:lumMod val="95000"/>
                    <a:lumOff val="5000"/>
                  </a:schemeClr>
                </a:solidFill>
              </a:rPr>
              <a:t>we only care about the donor liver, about whether it meets the requirements of transplantation. </a:t>
            </a:r>
            <a:r>
              <a:rPr lang="en-US" altLang="en-US" sz="2400" b="1" dirty="0">
                <a:solidFill>
                  <a:schemeClr val="tx1">
                    <a:lumMod val="95000"/>
                    <a:lumOff val="5000"/>
                  </a:schemeClr>
                </a:solidFill>
              </a:rPr>
              <a:t>If it meets the requirements, we don’t care who it’s from.”      </a:t>
            </a:r>
          </a:p>
          <a:p>
            <a:pPr>
              <a:lnSpc>
                <a:spcPct val="100000"/>
              </a:lnSpc>
              <a:spcBef>
                <a:spcPct val="0"/>
              </a:spcBef>
              <a:buNone/>
              <a:defRPr/>
            </a:pPr>
            <a:r>
              <a:rPr lang="en-US" sz="2000" i="1" kern="0" dirty="0">
                <a:solidFill>
                  <a:srgbClr val="940301"/>
                </a:solidFill>
                <a:latin typeface="+mn-lt"/>
                <a:ea typeface="SimSun" panose="02010600030101010101" pitchFamily="2" charset="-122"/>
              </a:rPr>
              <a:t>— </a:t>
            </a:r>
            <a:r>
              <a:rPr lang="en-US" altLang="zh-CN" sz="2200" i="1" dirty="0">
                <a:solidFill>
                  <a:srgbClr val="940301"/>
                </a:solidFill>
                <a:latin typeface="+mn-lt"/>
                <a:cs typeface="Times" panose="02020603050405020304" pitchFamily="18" charset="0"/>
              </a:rPr>
              <a:t>Tan Yunshan, Director, Liver Disease Department, </a:t>
            </a:r>
            <a:r>
              <a:rPr lang="en-US" altLang="zh-CN" sz="2200" i="1" dirty="0" err="1">
                <a:solidFill>
                  <a:srgbClr val="940301"/>
                </a:solidFill>
                <a:latin typeface="+mn-lt"/>
                <a:cs typeface="Times" panose="02020603050405020304" pitchFamily="18" charset="0"/>
              </a:rPr>
              <a:t>Zhongshan</a:t>
            </a:r>
            <a:r>
              <a:rPr lang="en-US" altLang="zh-CN" sz="2200" i="1" dirty="0">
                <a:solidFill>
                  <a:srgbClr val="940301"/>
                </a:solidFill>
                <a:latin typeface="+mn-lt"/>
                <a:cs typeface="Times" panose="02020603050405020304" pitchFamily="18" charset="0"/>
              </a:rPr>
              <a:t> Hospital, </a:t>
            </a:r>
            <a:r>
              <a:rPr lang="en-US" altLang="zh-CN" sz="2200" i="1" dirty="0" err="1">
                <a:solidFill>
                  <a:srgbClr val="940301"/>
                </a:solidFill>
                <a:latin typeface="+mn-lt"/>
                <a:cs typeface="Times" panose="02020603050405020304" pitchFamily="18" charset="0"/>
              </a:rPr>
              <a:t>Fudan</a:t>
            </a:r>
            <a:r>
              <a:rPr lang="en-US" altLang="zh-CN" sz="2200" i="1" dirty="0">
                <a:solidFill>
                  <a:srgbClr val="940301"/>
                </a:solidFill>
                <a:latin typeface="+mn-lt"/>
                <a:cs typeface="Times" panose="02020603050405020304" pitchFamily="18" charset="0"/>
              </a:rPr>
              <a:t> University</a:t>
            </a:r>
          </a:p>
          <a:p>
            <a:pPr eaLnBrk="1" fontAlgn="auto" hangingPunct="1">
              <a:lnSpc>
                <a:spcPct val="100000"/>
              </a:lnSpc>
              <a:spcBef>
                <a:spcPct val="0"/>
              </a:spcBef>
              <a:spcAft>
                <a:spcPts val="0"/>
              </a:spcAft>
              <a:buFontTx/>
              <a:buNone/>
              <a:defRPr/>
            </a:pPr>
            <a:endParaRPr lang="en-US" altLang="en-US" sz="2800" b="1" dirty="0">
              <a:solidFill>
                <a:srgbClr val="79151A"/>
              </a:solidFill>
            </a:endParaRPr>
          </a:p>
        </p:txBody>
      </p:sp>
      <p:sp>
        <p:nvSpPr>
          <p:cNvPr id="9" name="Text Placeholder 2">
            <a:extLst>
              <a:ext uri="{FF2B5EF4-FFF2-40B4-BE49-F238E27FC236}">
                <a16:creationId xmlns:a16="http://schemas.microsoft.com/office/drawing/2014/main" id="{8AEC9EC0-13BB-40B2-A044-666EE586C4B8}"/>
              </a:ext>
            </a:extLst>
          </p:cNvPr>
          <p:cNvSpPr txBox="1">
            <a:spLocks/>
          </p:cNvSpPr>
          <p:nvPr/>
        </p:nvSpPr>
        <p:spPr bwMode="auto">
          <a:xfrm>
            <a:off x="989933" y="454022"/>
            <a:ext cx="615791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eaLnBrk="1" fontAlgn="auto" hangingPunct="1">
              <a:lnSpc>
                <a:spcPct val="120000"/>
              </a:lnSpc>
              <a:spcAft>
                <a:spcPts val="0"/>
              </a:spcAft>
              <a:defRPr/>
            </a:pPr>
            <a:r>
              <a:rPr lang="en-US" altLang="zh-CN" sz="3600" b="1" dirty="0">
                <a:solidFill>
                  <a:srgbClr val="940301"/>
                </a:solidFill>
              </a:rPr>
              <a:t>Physical Destruction </a:t>
            </a:r>
          </a:p>
        </p:txBody>
      </p:sp>
      <p:sp>
        <p:nvSpPr>
          <p:cNvPr id="10" name="Text Box 192">
            <a:extLst>
              <a:ext uri="{FF2B5EF4-FFF2-40B4-BE49-F238E27FC236}">
                <a16:creationId xmlns:a16="http://schemas.microsoft.com/office/drawing/2014/main" id="{5E872345-B7AE-4C27-9F1D-F474CEEAC2A6}"/>
              </a:ext>
            </a:extLst>
          </p:cNvPr>
          <p:cNvSpPr txBox="1"/>
          <p:nvPr/>
        </p:nvSpPr>
        <p:spPr>
          <a:xfrm>
            <a:off x="1050383" y="2519419"/>
            <a:ext cx="10388599" cy="1754188"/>
          </a:xfrm>
          <a:prstGeom prst="rect">
            <a:avLst/>
          </a:prstGeom>
          <a:noFill/>
          <a:ln w="6350">
            <a:noFill/>
          </a:ln>
          <a:effectLst/>
        </p:spPr>
        <p:txBody>
          <a:bodyPr lIns="45720" tIns="91440" rIns="0" bIns="0"/>
          <a:lstStyle/>
          <a:p>
            <a:pPr defTabSz="457200" eaLnBrk="1" fontAlgn="auto" hangingPunct="1">
              <a:lnSpc>
                <a:spcPct val="93000"/>
              </a:lnSpc>
              <a:spcBef>
                <a:spcPts val="0"/>
              </a:spcBef>
              <a:spcAft>
                <a:spcPts val="0"/>
              </a:spcAft>
              <a:tabLst>
                <a:tab pos="1085850" algn="l"/>
              </a:tabLst>
              <a:defRPr/>
            </a:pPr>
            <a:endParaRPr lang="en-US" sz="2800" kern="0" dirty="0">
              <a:latin typeface="Calibri" panose="020F0502020204030204"/>
              <a:ea typeface="SimSun" panose="02010600030101010101" pitchFamily="2" charset="-122"/>
            </a:endParaRPr>
          </a:p>
          <a:p>
            <a:pPr defTabSz="457200">
              <a:lnSpc>
                <a:spcPct val="93000"/>
              </a:lnSpc>
              <a:tabLst>
                <a:tab pos="1085850" algn="l"/>
              </a:tabLst>
              <a:defRPr/>
            </a:pPr>
            <a:r>
              <a:rPr lang="en-US" sz="2400" kern="0" dirty="0">
                <a:solidFill>
                  <a:schemeClr val="tx1">
                    <a:lumMod val="95000"/>
                    <a:lumOff val="5000"/>
                  </a:schemeClr>
                </a:solidFill>
                <a:ea typeface="SimSun" panose="02010600030101010101" pitchFamily="2" charset="-122"/>
              </a:rPr>
              <a:t>“Anybody, if they label themselves [anything] other than communist, or Communist Party member, then they will be treated as an </a:t>
            </a:r>
            <a:r>
              <a:rPr lang="en-US" sz="2400" b="1" kern="0" dirty="0">
                <a:solidFill>
                  <a:schemeClr val="tx1">
                    <a:lumMod val="95000"/>
                    <a:lumOff val="5000"/>
                  </a:schemeClr>
                </a:solidFill>
                <a:ea typeface="SimSun" panose="02010600030101010101" pitchFamily="2" charset="-122"/>
              </a:rPr>
              <a:t>enemy of the state</a:t>
            </a:r>
            <a:r>
              <a:rPr lang="en-US" sz="2400" kern="0" dirty="0">
                <a:solidFill>
                  <a:schemeClr val="tx1">
                    <a:lumMod val="95000"/>
                    <a:lumOff val="5000"/>
                  </a:schemeClr>
                </a:solidFill>
                <a:ea typeface="SimSun" panose="02010600030101010101" pitchFamily="2" charset="-122"/>
              </a:rPr>
              <a:t>. Therefore, they are not even qualified as human beings. Therefore, they are subject to whatever punishment is available.</a:t>
            </a:r>
            <a:r>
              <a:rPr lang="en-US" sz="2400" kern="0" spc="-70" dirty="0">
                <a:solidFill>
                  <a:schemeClr val="tx1">
                    <a:lumMod val="95000"/>
                    <a:lumOff val="5000"/>
                  </a:schemeClr>
                </a:solidFill>
                <a:ea typeface="SimSun" panose="02010600030101010101" pitchFamily="2" charset="-122"/>
              </a:rPr>
              <a:t>” </a:t>
            </a:r>
            <a:r>
              <a:rPr lang="en-US" altLang="zh-CN" sz="2200" i="1" kern="0" dirty="0">
                <a:solidFill>
                  <a:srgbClr val="940301"/>
                </a:solidFill>
                <a:ea typeface="SimSun" panose="02010600030101010101" pitchFamily="2" charset="-122"/>
              </a:rPr>
              <a:t>—</a:t>
            </a:r>
            <a:r>
              <a:rPr lang="en-US" altLang="zh-CN" sz="2200" i="1" kern="0" dirty="0" err="1">
                <a:solidFill>
                  <a:srgbClr val="940301"/>
                </a:solidFill>
                <a:ea typeface="SimSun" panose="02010600030101010101" pitchFamily="2" charset="-122"/>
              </a:rPr>
              <a:t>Enver</a:t>
            </a:r>
            <a:r>
              <a:rPr lang="en-US" altLang="zh-CN" sz="2200" i="1" kern="0" dirty="0">
                <a:solidFill>
                  <a:srgbClr val="940301"/>
                </a:solidFill>
                <a:ea typeface="SimSun" panose="02010600030101010101" pitchFamily="2" charset="-122"/>
              </a:rPr>
              <a:t> Tohti, a former Uyghur surgeon</a:t>
            </a:r>
          </a:p>
          <a:p>
            <a:pPr defTabSz="457200" eaLnBrk="1" fontAlgn="auto" hangingPunct="1">
              <a:lnSpc>
                <a:spcPct val="93000"/>
              </a:lnSpc>
              <a:spcBef>
                <a:spcPts val="0"/>
              </a:spcBef>
              <a:spcAft>
                <a:spcPts val="0"/>
              </a:spcAft>
              <a:tabLst>
                <a:tab pos="1085850" algn="l"/>
              </a:tabLst>
              <a:defRPr/>
            </a:pPr>
            <a:r>
              <a:rPr lang="en-US" sz="2400" kern="0" spc="-70" dirty="0">
                <a:solidFill>
                  <a:schemeClr val="tx1">
                    <a:lumMod val="95000"/>
                    <a:lumOff val="5000"/>
                  </a:schemeClr>
                </a:solidFill>
                <a:ea typeface="SimSun" panose="02010600030101010101" pitchFamily="2" charset="-122"/>
              </a:rPr>
              <a:t>                                  </a:t>
            </a:r>
          </a:p>
        </p:txBody>
      </p:sp>
      <p:sp>
        <p:nvSpPr>
          <p:cNvPr id="7" name="Text Box 192">
            <a:extLst>
              <a:ext uri="{FF2B5EF4-FFF2-40B4-BE49-F238E27FC236}">
                <a16:creationId xmlns:a16="http://schemas.microsoft.com/office/drawing/2014/main" id="{4307F090-B8EF-4263-B13B-A73DDF0AD0AF}"/>
              </a:ext>
            </a:extLst>
          </p:cNvPr>
          <p:cNvSpPr txBox="1"/>
          <p:nvPr/>
        </p:nvSpPr>
        <p:spPr>
          <a:xfrm>
            <a:off x="1034341" y="1575696"/>
            <a:ext cx="10558461" cy="1754187"/>
          </a:xfrm>
          <a:prstGeom prst="rect">
            <a:avLst/>
          </a:prstGeom>
          <a:noFill/>
          <a:ln w="6350">
            <a:noFill/>
          </a:ln>
          <a:effectLst/>
        </p:spPr>
        <p:txBody>
          <a:bodyPr lIns="45720" tIns="91440" rIns="0" bIns="0"/>
          <a:lstStyle/>
          <a:p>
            <a:pPr defTabSz="457200" eaLnBrk="1" fontAlgn="auto" hangingPunct="1">
              <a:lnSpc>
                <a:spcPct val="93000"/>
              </a:lnSpc>
              <a:spcBef>
                <a:spcPts val="0"/>
              </a:spcBef>
              <a:spcAft>
                <a:spcPts val="0"/>
              </a:spcAft>
              <a:tabLst>
                <a:tab pos="1085850" algn="l"/>
              </a:tabLst>
              <a:defRPr/>
            </a:pPr>
            <a:endParaRPr lang="en-US" sz="2400" kern="0" dirty="0">
              <a:latin typeface="Calibri" panose="020F0502020204030204"/>
              <a:ea typeface="SimSun" panose="02010600030101010101" pitchFamily="2" charset="-122"/>
            </a:endParaRPr>
          </a:p>
          <a:p>
            <a:pPr defTabSz="457200">
              <a:lnSpc>
                <a:spcPct val="93000"/>
              </a:lnSpc>
              <a:tabLst>
                <a:tab pos="1085850" algn="l"/>
              </a:tabLst>
              <a:defRPr/>
            </a:pPr>
            <a:r>
              <a:rPr lang="en-US" sz="2400" kern="0" dirty="0">
                <a:latin typeface="Calibri" panose="020F0502020204030204"/>
                <a:ea typeface="SimSun" panose="02010600030101010101" pitchFamily="2" charset="-122"/>
              </a:rPr>
              <a:t>“Opposing Falun Gong is a grave political struggle. We must </a:t>
            </a:r>
            <a:r>
              <a:rPr lang="en-US" sz="2400" kern="0" spc="-30" dirty="0">
                <a:latin typeface="Calibri" panose="020F0502020204030204"/>
                <a:ea typeface="SimSun" panose="02010600030101010101" pitchFamily="2" charset="-122"/>
              </a:rPr>
              <a:t>not be </a:t>
            </a:r>
            <a:r>
              <a:rPr lang="en-US" sz="2400" kern="0" spc="-70" dirty="0">
                <a:latin typeface="Calibri" panose="020F0502020204030204"/>
                <a:ea typeface="SimSun" panose="02010600030101010101" pitchFamily="2" charset="-122"/>
              </a:rPr>
              <a:t>softhearted when dealing with a little group of hardcore reactionaries.”        </a:t>
            </a:r>
            <a:r>
              <a:rPr lang="en-US" altLang="zh-CN" sz="2200" i="1" kern="0" dirty="0">
                <a:solidFill>
                  <a:srgbClr val="79151A"/>
                </a:solidFill>
                <a:ea typeface="SimSun" panose="02010600030101010101" pitchFamily="2" charset="-122"/>
              </a:rPr>
              <a:t>—Huang </a:t>
            </a:r>
            <a:r>
              <a:rPr lang="en-US" altLang="zh-CN" sz="2200" i="1" kern="0" dirty="0" err="1">
                <a:solidFill>
                  <a:srgbClr val="79151A"/>
                </a:solidFill>
                <a:ea typeface="SimSun" panose="02010600030101010101" pitchFamily="2" charset="-122"/>
              </a:rPr>
              <a:t>Jiefu</a:t>
            </a:r>
            <a:r>
              <a:rPr lang="en-US" altLang="zh-CN" sz="2200" i="1" kern="0" dirty="0">
                <a:solidFill>
                  <a:srgbClr val="79151A"/>
                </a:solidFill>
                <a:ea typeface="SimSun" panose="02010600030101010101" pitchFamily="2" charset="-122"/>
              </a:rPr>
              <a:t> (2001)</a:t>
            </a:r>
          </a:p>
          <a:p>
            <a:pPr defTabSz="457200" eaLnBrk="1" fontAlgn="auto" hangingPunct="1">
              <a:lnSpc>
                <a:spcPct val="93000"/>
              </a:lnSpc>
              <a:spcBef>
                <a:spcPts val="0"/>
              </a:spcBef>
              <a:spcAft>
                <a:spcPts val="0"/>
              </a:spcAft>
              <a:tabLst>
                <a:tab pos="1085850" algn="l"/>
              </a:tabLst>
              <a:defRPr/>
            </a:pPr>
            <a:r>
              <a:rPr lang="en-US" sz="2600" kern="0" spc="-70" dirty="0">
                <a:latin typeface="Calibri" panose="020F0502020204030204"/>
                <a:ea typeface="SimSun" panose="02010600030101010101" pitchFamily="2" charset="-122"/>
              </a:rPr>
              <a:t>                                             </a:t>
            </a:r>
          </a:p>
        </p:txBody>
      </p:sp>
    </p:spTree>
    <p:extLst>
      <p:ext uri="{BB962C8B-B14F-4D97-AF65-F5344CB8AC3E}">
        <p14:creationId xmlns:p14="http://schemas.microsoft.com/office/powerpoint/2010/main" val="3288597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042974-F045-4AAE-A622-5F5F9F70F685}"/>
              </a:ext>
            </a:extLst>
          </p:cNvPr>
          <p:cNvCxnSpPr/>
          <p:nvPr/>
        </p:nvCxnSpPr>
        <p:spPr>
          <a:xfrm>
            <a:off x="2"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770B5896-1035-462D-874F-68DB5C1B8588}"/>
              </a:ext>
            </a:extLst>
          </p:cNvPr>
          <p:cNvSpPr>
            <a:spLocks noGrp="1"/>
          </p:cNvSpPr>
          <p:nvPr>
            <p:ph type="body" idx="1"/>
          </p:nvPr>
        </p:nvSpPr>
        <p:spPr>
          <a:xfrm>
            <a:off x="990600" y="497177"/>
            <a:ext cx="6508751" cy="665162"/>
          </a:xfrm>
        </p:spPr>
        <p:txBody>
          <a:bodyPr rtlCol="0">
            <a:normAutofit fontScale="92500" lnSpcReduction="10000"/>
          </a:bodyPr>
          <a:lstStyle/>
          <a:p>
            <a:pPr fontAlgn="auto">
              <a:lnSpc>
                <a:spcPct val="120000"/>
              </a:lnSpc>
              <a:spcAft>
                <a:spcPts val="0"/>
              </a:spcAft>
              <a:defRPr/>
            </a:pPr>
            <a:r>
              <a:rPr lang="en-US" altLang="zh-CN" sz="3700" b="1" dirty="0">
                <a:solidFill>
                  <a:srgbClr val="940301"/>
                </a:solidFill>
              </a:rPr>
              <a:t>Largest Groups of Victims</a:t>
            </a:r>
            <a:endParaRPr lang="en-US" sz="900" dirty="0">
              <a:solidFill>
                <a:srgbClr val="940301"/>
              </a:solidFill>
            </a:endParaRPr>
          </a:p>
        </p:txBody>
      </p:sp>
      <p:sp>
        <p:nvSpPr>
          <p:cNvPr id="5" name="Text Placeholder 2">
            <a:extLst>
              <a:ext uri="{FF2B5EF4-FFF2-40B4-BE49-F238E27FC236}">
                <a16:creationId xmlns:a16="http://schemas.microsoft.com/office/drawing/2014/main" id="{6ED3CB99-57D6-41F0-A0E0-019A5508DBE9}"/>
              </a:ext>
            </a:extLst>
          </p:cNvPr>
          <p:cNvSpPr txBox="1">
            <a:spLocks/>
          </p:cNvSpPr>
          <p:nvPr/>
        </p:nvSpPr>
        <p:spPr bwMode="auto">
          <a:xfrm>
            <a:off x="990600" y="2743200"/>
            <a:ext cx="10495156"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55600" indent="-355600" fontAlgn="auto">
              <a:spcBef>
                <a:spcPts val="1800"/>
              </a:spcBef>
              <a:spcAft>
                <a:spcPts val="0"/>
              </a:spcAft>
              <a:buFont typeface="Arial" panose="020B0604020202020204" pitchFamily="34" charset="0"/>
              <a:buChar char="•"/>
              <a:defRPr/>
            </a:pPr>
            <a:r>
              <a:rPr lang="en-US" sz="2800" dirty="0">
                <a:solidFill>
                  <a:schemeClr val="tx1">
                    <a:lumMod val="75000"/>
                    <a:lumOff val="25000"/>
                  </a:schemeClr>
                </a:solidFill>
              </a:rPr>
              <a:t>Falun Gong: 70 million when the persecution started in 1999</a:t>
            </a:r>
          </a:p>
          <a:p>
            <a:pPr marL="812800" lvl="1" indent="-355600" fontAlgn="auto">
              <a:spcBef>
                <a:spcPts val="1800"/>
              </a:spcBef>
              <a:spcAft>
                <a:spcPts val="0"/>
              </a:spcAft>
              <a:buFont typeface="Courier New" panose="02070309020205020404" pitchFamily="49" charset="0"/>
              <a:buChar char="o"/>
              <a:defRPr/>
            </a:pPr>
            <a:r>
              <a:rPr lang="en-US" sz="2400" dirty="0">
                <a:solidFill>
                  <a:schemeClr val="tx1">
                    <a:lumMod val="75000"/>
                    <a:lumOff val="25000"/>
                  </a:schemeClr>
                </a:solidFill>
              </a:rPr>
              <a:t>persecution unmatched in scale, sophistication, cruelty and longevity</a:t>
            </a:r>
          </a:p>
          <a:p>
            <a:pPr marL="355600" indent="-355600" fontAlgn="auto">
              <a:lnSpc>
                <a:spcPct val="110000"/>
              </a:lnSpc>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Uyghurs: 24 million in Xinjiang</a:t>
            </a:r>
          </a:p>
          <a:p>
            <a:pPr marL="812800" lvl="1" indent="-355600" fontAlgn="auto">
              <a:spcBef>
                <a:spcPts val="1800"/>
              </a:spcBef>
              <a:spcAft>
                <a:spcPts val="0"/>
              </a:spcAft>
              <a:buFont typeface="Courier New" panose="02070309020205020404" pitchFamily="49" charset="0"/>
              <a:buChar char="o"/>
              <a:defRPr/>
            </a:pPr>
            <a:r>
              <a:rPr lang="en-US" sz="2400" dirty="0">
                <a:solidFill>
                  <a:schemeClr val="tx1">
                    <a:lumMod val="75000"/>
                    <a:lumOff val="25000"/>
                  </a:schemeClr>
                </a:solidFill>
              </a:rPr>
              <a:t>more recent and limited in scope</a:t>
            </a:r>
          </a:p>
          <a:p>
            <a:pPr marL="812800" lvl="1" indent="-355600" fontAlgn="auto">
              <a:spcBef>
                <a:spcPts val="1200"/>
              </a:spcBef>
              <a:spcAft>
                <a:spcPts val="0"/>
              </a:spcAft>
              <a:buFont typeface="Courier New" panose="02070309020205020404" pitchFamily="49" charset="0"/>
              <a:buChar char="o"/>
              <a:defRPr/>
            </a:pPr>
            <a:r>
              <a:rPr lang="en-US" sz="2400" dirty="0">
                <a:solidFill>
                  <a:schemeClr val="tx1">
                    <a:lumMod val="75000"/>
                    <a:lumOff val="25000"/>
                  </a:schemeClr>
                </a:solidFill>
              </a:rPr>
              <a:t>more evidence of organ harvesting could emerge over time</a:t>
            </a:r>
          </a:p>
          <a:p>
            <a:pPr marL="355600" indent="-355600" fontAlgn="auto">
              <a:lnSpc>
                <a:spcPct val="110000"/>
              </a:lnSpc>
              <a:spcBef>
                <a:spcPts val="2400"/>
              </a:spcBef>
              <a:spcAft>
                <a:spcPts val="0"/>
              </a:spcAft>
              <a:buFont typeface="Arial" panose="020B0604020202020204" pitchFamily="34" charset="0"/>
              <a:buChar char="•"/>
              <a:defRPr/>
            </a:pPr>
            <a:r>
              <a:rPr lang="en-US" sz="2800" dirty="0">
                <a:solidFill>
                  <a:schemeClr val="tx1">
                    <a:lumMod val="75000"/>
                    <a:lumOff val="25000"/>
                  </a:schemeClr>
                </a:solidFill>
              </a:rPr>
              <a:t>The lives and fates of different groups are all intertwined. Risk to one group is risk </a:t>
            </a:r>
            <a:r>
              <a:rPr lang="en-US" sz="2800" spc="-30" dirty="0">
                <a:solidFill>
                  <a:schemeClr val="tx1">
                    <a:lumMod val="75000"/>
                    <a:lumOff val="25000"/>
                  </a:schemeClr>
                </a:solidFill>
              </a:rPr>
              <a:t>to all.</a:t>
            </a:r>
            <a:endParaRPr lang="en-US" sz="2800" dirty="0">
              <a:solidFill>
                <a:schemeClr val="tx1">
                  <a:lumMod val="75000"/>
                  <a:lumOff val="25000"/>
                </a:schemeClr>
              </a:solidFill>
            </a:endParaRPr>
          </a:p>
          <a:p>
            <a:pPr lvl="1" fontAlgn="auto">
              <a:spcBef>
                <a:spcPts val="1800"/>
              </a:spcBef>
              <a:spcAft>
                <a:spcPts val="0"/>
              </a:spcAft>
              <a:defRPr/>
            </a:pPr>
            <a:endParaRPr lang="en-US" sz="2800" dirty="0">
              <a:solidFill>
                <a:schemeClr val="tx1">
                  <a:lumMod val="75000"/>
                  <a:lumOff val="25000"/>
                </a:schemeClr>
              </a:solidFill>
            </a:endParaRPr>
          </a:p>
          <a:p>
            <a:pPr marL="355600" indent="-355600" eaLnBrk="1" fontAlgn="auto" hangingPunct="1">
              <a:spcBef>
                <a:spcPts val="2400"/>
              </a:spcBef>
              <a:spcAft>
                <a:spcPts val="0"/>
              </a:spcAft>
              <a:buFont typeface="Arial" panose="020B0604020202020204" pitchFamily="34" charset="0"/>
              <a:buChar char="•"/>
              <a:defRPr/>
            </a:pPr>
            <a:endParaRPr lang="en-US" sz="3000" dirty="0">
              <a:solidFill>
                <a:schemeClr val="tx1">
                  <a:lumMod val="75000"/>
                  <a:lumOff val="25000"/>
                </a:schemeClr>
              </a:solidFill>
            </a:endParaRPr>
          </a:p>
          <a:p>
            <a:pPr marL="457200" indent="-457200" eaLnBrk="1" fontAlgn="auto" hangingPunct="1">
              <a:spcBef>
                <a:spcPts val="2400"/>
              </a:spcBef>
              <a:spcAft>
                <a:spcPts val="0"/>
              </a:spcAft>
              <a:buFont typeface="Arial" panose="020B0604020202020204" pitchFamily="34" charset="0"/>
              <a:buChar char="•"/>
              <a:defRPr/>
            </a:pPr>
            <a:endParaRPr lang="en-US" sz="3000" dirty="0">
              <a:solidFill>
                <a:schemeClr val="tx1">
                  <a:lumMod val="75000"/>
                  <a:lumOff val="25000"/>
                </a:schemeClr>
              </a:solidFill>
            </a:endParaRPr>
          </a:p>
        </p:txBody>
      </p:sp>
    </p:spTree>
    <p:extLst>
      <p:ext uri="{BB962C8B-B14F-4D97-AF65-F5344CB8AC3E}">
        <p14:creationId xmlns:p14="http://schemas.microsoft.com/office/powerpoint/2010/main" val="3777886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91CD716-8824-4326-AA4A-9D255845219D}"/>
              </a:ext>
            </a:extLst>
          </p:cNvPr>
          <p:cNvCxnSpPr/>
          <p:nvPr/>
        </p:nvCxnSpPr>
        <p:spPr>
          <a:xfrm>
            <a:off x="0" y="1651996"/>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ACDDFF1-E539-4763-AC95-6F96BBF8046E}"/>
              </a:ext>
            </a:extLst>
          </p:cNvPr>
          <p:cNvSpPr/>
          <p:nvPr/>
        </p:nvSpPr>
        <p:spPr>
          <a:xfrm>
            <a:off x="6467913" y="4501525"/>
            <a:ext cx="503238" cy="503237"/>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2</a:t>
            </a:r>
          </a:p>
        </p:txBody>
      </p:sp>
      <p:sp>
        <p:nvSpPr>
          <p:cNvPr id="133124" name="TextBox 4">
            <a:extLst>
              <a:ext uri="{FF2B5EF4-FFF2-40B4-BE49-F238E27FC236}">
                <a16:creationId xmlns:a16="http://schemas.microsoft.com/office/drawing/2014/main" id="{83197C0D-8020-4F40-B350-374BF689593E}"/>
              </a:ext>
            </a:extLst>
          </p:cNvPr>
          <p:cNvSpPr txBox="1">
            <a:spLocks noChangeArrowheads="1"/>
          </p:cNvSpPr>
          <p:nvPr/>
        </p:nvSpPr>
        <p:spPr bwMode="auto">
          <a:xfrm>
            <a:off x="7253851" y="4482475"/>
            <a:ext cx="5143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2800" b="1" dirty="0">
                <a:latin typeface="Calibri Light" panose="020F0302020204030204" pitchFamily="34" charset="0"/>
              </a:rPr>
              <a:t>Genocide</a:t>
            </a:r>
          </a:p>
        </p:txBody>
      </p:sp>
      <p:sp>
        <p:nvSpPr>
          <p:cNvPr id="133126" name="TextBox 6">
            <a:extLst>
              <a:ext uri="{FF2B5EF4-FFF2-40B4-BE49-F238E27FC236}">
                <a16:creationId xmlns:a16="http://schemas.microsoft.com/office/drawing/2014/main" id="{433AF572-CB01-4B2F-AC52-B373F2141598}"/>
              </a:ext>
            </a:extLst>
          </p:cNvPr>
          <p:cNvSpPr txBox="1">
            <a:spLocks noChangeArrowheads="1"/>
          </p:cNvSpPr>
          <p:nvPr/>
        </p:nvSpPr>
        <p:spPr bwMode="auto">
          <a:xfrm>
            <a:off x="7253851" y="3749843"/>
            <a:ext cx="5143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800" b="1" dirty="0">
                <a:latin typeface="Calibri Light" panose="020F0302020204030204" pitchFamily="34" charset="0"/>
              </a:rPr>
              <a:t>Crimes Against Humanity</a:t>
            </a:r>
          </a:p>
        </p:txBody>
      </p:sp>
      <p:sp>
        <p:nvSpPr>
          <p:cNvPr id="15" name="Oval 14">
            <a:extLst>
              <a:ext uri="{FF2B5EF4-FFF2-40B4-BE49-F238E27FC236}">
                <a16:creationId xmlns:a16="http://schemas.microsoft.com/office/drawing/2014/main" id="{143CB49B-14AE-455C-AECA-1B9558E37B16}"/>
              </a:ext>
            </a:extLst>
          </p:cNvPr>
          <p:cNvSpPr/>
          <p:nvPr/>
        </p:nvSpPr>
        <p:spPr>
          <a:xfrm>
            <a:off x="6448863" y="3745875"/>
            <a:ext cx="503238" cy="501650"/>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1</a:t>
            </a:r>
          </a:p>
        </p:txBody>
      </p:sp>
      <p:cxnSp>
        <p:nvCxnSpPr>
          <p:cNvPr id="10" name="Straight Connector 2">
            <a:extLst>
              <a:ext uri="{FF2B5EF4-FFF2-40B4-BE49-F238E27FC236}">
                <a16:creationId xmlns:a16="http://schemas.microsoft.com/office/drawing/2014/main" id="{DF56E668-E254-4A66-A71B-99002E48C044}"/>
              </a:ext>
            </a:extLst>
          </p:cNvPr>
          <p:cNvCxnSpPr>
            <a:cxnSpLocks/>
          </p:cNvCxnSpPr>
          <p:nvPr/>
        </p:nvCxnSpPr>
        <p:spPr>
          <a:xfrm>
            <a:off x="5961000" y="3256547"/>
            <a:ext cx="0" cy="1908635"/>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6A1F326-9F4D-4743-8204-94789A2C7B3F}"/>
              </a:ext>
            </a:extLst>
          </p:cNvPr>
          <p:cNvSpPr txBox="1">
            <a:spLocks/>
          </p:cNvSpPr>
          <p:nvPr/>
        </p:nvSpPr>
        <p:spPr>
          <a:xfrm>
            <a:off x="657915" y="3368843"/>
            <a:ext cx="5061785" cy="3249613"/>
          </a:xfrm>
          <a:prstGeom prst="rect">
            <a:avLst/>
          </a:prstGeom>
        </p:spPr>
        <p:txBody>
          <a:bodyPr anchor="ctr">
            <a:norm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gn="r" fontAlgn="auto">
              <a:spcBef>
                <a:spcPts val="600"/>
              </a:spcBef>
              <a:spcAft>
                <a:spcPts val="0"/>
              </a:spcAft>
              <a:defRPr/>
            </a:pPr>
            <a:r>
              <a:rPr lang="en-US" sz="4600" dirty="0">
                <a:solidFill>
                  <a:srgbClr val="800000"/>
                </a:solidFill>
              </a:rPr>
              <a:t>Violations of International Law</a:t>
            </a:r>
          </a:p>
          <a:p>
            <a:pPr algn="r" fontAlgn="auto">
              <a:spcAft>
                <a:spcPts val="0"/>
              </a:spcAft>
              <a:defRPr/>
            </a:pPr>
            <a:endParaRPr lang="en-US" dirty="0">
              <a:solidFill>
                <a:srgbClr val="800000"/>
              </a:solidFill>
            </a:endParaRPr>
          </a:p>
          <a:p>
            <a:pPr algn="r" fontAlgn="auto">
              <a:spcAft>
                <a:spcPts val="0"/>
              </a:spcAft>
              <a:defRPr/>
            </a:pPr>
            <a:endParaRPr lang="en-US" dirty="0">
              <a:solidFill>
                <a:srgbClr val="8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3826" y="1027456"/>
            <a:ext cx="10503243" cy="5835444"/>
          </a:xfrm>
          <a:prstGeom prst="rect">
            <a:avLst/>
          </a:prstGeom>
          <a:noFill/>
        </p:spPr>
        <p:txBody>
          <a:bodyPr wrap="square" rtlCol="0">
            <a:spAutoFit/>
          </a:bodyPr>
          <a:lstStyle/>
          <a:p>
            <a:br>
              <a:rPr lang="en-US" sz="2400" dirty="0"/>
            </a:br>
            <a:endParaRPr lang="en-US" sz="2400" dirty="0"/>
          </a:p>
          <a:p>
            <a:pPr>
              <a:lnSpc>
                <a:spcPct val="80000"/>
              </a:lnSpc>
              <a:spcBef>
                <a:spcPts val="1800"/>
              </a:spcBef>
            </a:pPr>
            <a:r>
              <a:rPr lang="en-US" sz="2400" dirty="0"/>
              <a:t>Article II of the </a:t>
            </a:r>
            <a:r>
              <a:rPr lang="en-US" sz="2400" b="1" dirty="0"/>
              <a:t>United Nations Convention on the Prevention and Punishment of the Crime of Genocide</a:t>
            </a:r>
            <a:r>
              <a:rPr lang="en-US" sz="2400" dirty="0"/>
              <a:t> states:</a:t>
            </a:r>
          </a:p>
          <a:p>
            <a:pPr>
              <a:lnSpc>
                <a:spcPct val="80000"/>
              </a:lnSpc>
              <a:spcBef>
                <a:spcPts val="1800"/>
              </a:spcBef>
            </a:pPr>
            <a:r>
              <a:rPr lang="en-US" sz="2400" dirty="0"/>
              <a:t>“In the present Convention, genocide means any of the following acts committed with intent to destroy, in whole or in part, a national, ethnical, racial or religious group, as such:</a:t>
            </a:r>
          </a:p>
          <a:p>
            <a:pPr lvl="0">
              <a:lnSpc>
                <a:spcPct val="80000"/>
              </a:lnSpc>
              <a:spcBef>
                <a:spcPts val="1800"/>
              </a:spcBef>
            </a:pPr>
            <a:r>
              <a:rPr lang="en-US" sz="2400" dirty="0"/>
              <a:t>Killing members of the group;</a:t>
            </a:r>
          </a:p>
          <a:p>
            <a:pPr lvl="0">
              <a:lnSpc>
                <a:spcPct val="80000"/>
              </a:lnSpc>
              <a:spcBef>
                <a:spcPts val="1800"/>
              </a:spcBef>
            </a:pPr>
            <a:r>
              <a:rPr lang="en-US" sz="2400" dirty="0"/>
              <a:t>Causing serious bodily or mental harm to members of the group;</a:t>
            </a:r>
          </a:p>
          <a:p>
            <a:pPr lvl="0">
              <a:lnSpc>
                <a:spcPct val="80000"/>
              </a:lnSpc>
              <a:spcBef>
                <a:spcPts val="1800"/>
              </a:spcBef>
            </a:pPr>
            <a:r>
              <a:rPr lang="en-US" sz="2400" dirty="0"/>
              <a:t>Deliberately inflicting on the group conditions of life calculated to bring about its physical destruction in whole or in part;</a:t>
            </a:r>
          </a:p>
          <a:p>
            <a:pPr lvl="0">
              <a:lnSpc>
                <a:spcPct val="80000"/>
              </a:lnSpc>
              <a:spcBef>
                <a:spcPts val="1800"/>
              </a:spcBef>
            </a:pPr>
            <a:r>
              <a:rPr lang="en-US" sz="2400" dirty="0"/>
              <a:t>Imposing measures intended to prevent births within the group; and</a:t>
            </a:r>
          </a:p>
          <a:p>
            <a:pPr lvl="0">
              <a:lnSpc>
                <a:spcPct val="80000"/>
              </a:lnSpc>
            </a:pPr>
            <a:r>
              <a:rPr lang="en-US" sz="2400" dirty="0"/>
              <a:t>Forcibly transferring children of the group to another group.</a:t>
            </a:r>
          </a:p>
          <a:p>
            <a:endParaRPr lang="en-US" sz="2400" b="1" dirty="0"/>
          </a:p>
        </p:txBody>
      </p:sp>
      <p:cxnSp>
        <p:nvCxnSpPr>
          <p:cNvPr id="3" name="Straight Connector 2">
            <a:extLst>
              <a:ext uri="{FF2B5EF4-FFF2-40B4-BE49-F238E27FC236}">
                <a16:creationId xmlns:a16="http://schemas.microsoft.com/office/drawing/2014/main" id="{3CBD077A-650F-4EAE-AF51-662F597F6D3F}"/>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DF2C676-1389-4BB2-A20E-13EF6DCFABB0}"/>
              </a:ext>
            </a:extLst>
          </p:cNvPr>
          <p:cNvSpPr txBox="1">
            <a:spLocks/>
          </p:cNvSpPr>
          <p:nvPr/>
        </p:nvSpPr>
        <p:spPr>
          <a:xfrm>
            <a:off x="963826" y="503446"/>
            <a:ext cx="5556937" cy="524010"/>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940301"/>
                </a:solidFill>
                <a:latin typeface="+mn-lt"/>
              </a:rPr>
              <a:t>Genocide</a:t>
            </a:r>
          </a:p>
        </p:txBody>
      </p:sp>
    </p:spTree>
    <p:extLst>
      <p:ext uri="{BB962C8B-B14F-4D97-AF65-F5344CB8AC3E}">
        <p14:creationId xmlns:p14="http://schemas.microsoft.com/office/powerpoint/2010/main" val="987334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C017799-749B-2B4E-97ED-9CA4A5BB775A}"/>
              </a:ext>
            </a:extLst>
          </p:cNvPr>
          <p:cNvCxnSpPr>
            <a:cxnSpLocks/>
          </p:cNvCxnSpPr>
          <p:nvPr/>
        </p:nvCxnSpPr>
        <p:spPr>
          <a:xfrm>
            <a:off x="-23150" y="1935938"/>
            <a:ext cx="12215150" cy="0"/>
          </a:xfrm>
          <a:prstGeom prst="line">
            <a:avLst/>
          </a:prstGeom>
          <a:ln w="76200">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1C9524C-180B-A548-B6B3-8B98DCD7C39F}"/>
              </a:ext>
            </a:extLst>
          </p:cNvPr>
          <p:cNvSpPr/>
          <p:nvPr/>
        </p:nvSpPr>
        <p:spPr>
          <a:xfrm>
            <a:off x="6149790" y="1716020"/>
            <a:ext cx="451412" cy="451412"/>
          </a:xfrm>
          <a:prstGeom prst="ellipse">
            <a:avLst/>
          </a:prstGeom>
          <a:solidFill>
            <a:schemeClr val="bg1"/>
          </a:solidFill>
          <a:ln w="76200">
            <a:solidFill>
              <a:srgbClr val="7915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C564722-2FDD-1F42-911D-886A97B91FE5}"/>
              </a:ext>
            </a:extLst>
          </p:cNvPr>
          <p:cNvSpPr/>
          <p:nvPr/>
        </p:nvSpPr>
        <p:spPr>
          <a:xfrm>
            <a:off x="9578147" y="1704445"/>
            <a:ext cx="451412" cy="451412"/>
          </a:xfrm>
          <a:prstGeom prst="ellipse">
            <a:avLst/>
          </a:prstGeom>
          <a:solidFill>
            <a:schemeClr val="bg1"/>
          </a:solidFill>
          <a:ln w="76200">
            <a:solidFill>
              <a:srgbClr val="7915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D848C00-04B7-D842-8866-37C6B897BC31}"/>
              </a:ext>
            </a:extLst>
          </p:cNvPr>
          <p:cNvSpPr txBox="1"/>
          <p:nvPr/>
        </p:nvSpPr>
        <p:spPr>
          <a:xfrm>
            <a:off x="5646420" y="2223280"/>
            <a:ext cx="1407352" cy="584775"/>
          </a:xfrm>
          <a:prstGeom prst="rect">
            <a:avLst/>
          </a:prstGeom>
          <a:noFill/>
        </p:spPr>
        <p:txBody>
          <a:bodyPr wrap="square" rtlCol="0">
            <a:spAutoFit/>
          </a:bodyPr>
          <a:lstStyle/>
          <a:p>
            <a:pPr algn="ctr"/>
            <a:r>
              <a:rPr lang="en-US" sz="3200" b="1" dirty="0">
                <a:solidFill>
                  <a:srgbClr val="79151A"/>
                </a:solidFill>
              </a:rPr>
              <a:t>2018</a:t>
            </a:r>
          </a:p>
        </p:txBody>
      </p:sp>
      <p:sp>
        <p:nvSpPr>
          <p:cNvPr id="13" name="TextBox 12">
            <a:extLst>
              <a:ext uri="{FF2B5EF4-FFF2-40B4-BE49-F238E27FC236}">
                <a16:creationId xmlns:a16="http://schemas.microsoft.com/office/drawing/2014/main" id="{DB7FAF86-BDEE-E842-B454-77B7AAF8B630}"/>
              </a:ext>
            </a:extLst>
          </p:cNvPr>
          <p:cNvSpPr txBox="1"/>
          <p:nvPr/>
        </p:nvSpPr>
        <p:spPr>
          <a:xfrm>
            <a:off x="9050321" y="2164768"/>
            <a:ext cx="1539433" cy="584775"/>
          </a:xfrm>
          <a:prstGeom prst="rect">
            <a:avLst/>
          </a:prstGeom>
          <a:noFill/>
        </p:spPr>
        <p:txBody>
          <a:bodyPr wrap="square" rtlCol="0">
            <a:spAutoFit/>
          </a:bodyPr>
          <a:lstStyle/>
          <a:p>
            <a:pPr algn="ctr"/>
            <a:r>
              <a:rPr lang="en-US" sz="3200" b="1" dirty="0">
                <a:solidFill>
                  <a:srgbClr val="79151A"/>
                </a:solidFill>
              </a:rPr>
              <a:t>2019</a:t>
            </a:r>
          </a:p>
        </p:txBody>
      </p:sp>
      <p:sp>
        <p:nvSpPr>
          <p:cNvPr id="14" name="Oval 13">
            <a:extLst>
              <a:ext uri="{FF2B5EF4-FFF2-40B4-BE49-F238E27FC236}">
                <a16:creationId xmlns:a16="http://schemas.microsoft.com/office/drawing/2014/main" id="{127E1016-659B-8B4C-BB22-1CADBC8B70F7}"/>
              </a:ext>
            </a:extLst>
          </p:cNvPr>
          <p:cNvSpPr/>
          <p:nvPr/>
        </p:nvSpPr>
        <p:spPr>
          <a:xfrm>
            <a:off x="2195653" y="1704445"/>
            <a:ext cx="451412" cy="451412"/>
          </a:xfrm>
          <a:prstGeom prst="ellipse">
            <a:avLst/>
          </a:prstGeom>
          <a:solidFill>
            <a:schemeClr val="bg1"/>
          </a:solidFill>
          <a:ln w="76200">
            <a:solidFill>
              <a:srgbClr val="7915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BB7BB72-BABF-D440-8B85-6F694CF49038}"/>
              </a:ext>
            </a:extLst>
          </p:cNvPr>
          <p:cNvSpPr txBox="1"/>
          <p:nvPr/>
        </p:nvSpPr>
        <p:spPr>
          <a:xfrm>
            <a:off x="1674502" y="2213152"/>
            <a:ext cx="1539433" cy="584775"/>
          </a:xfrm>
          <a:prstGeom prst="rect">
            <a:avLst/>
          </a:prstGeom>
          <a:noFill/>
        </p:spPr>
        <p:txBody>
          <a:bodyPr wrap="square" rtlCol="0">
            <a:spAutoFit/>
          </a:bodyPr>
          <a:lstStyle/>
          <a:p>
            <a:pPr algn="ctr"/>
            <a:r>
              <a:rPr lang="en-US" sz="3200" b="1" dirty="0">
                <a:solidFill>
                  <a:srgbClr val="79151A"/>
                </a:solidFill>
              </a:rPr>
              <a:t>2017</a:t>
            </a:r>
          </a:p>
        </p:txBody>
      </p:sp>
      <p:pic>
        <p:nvPicPr>
          <p:cNvPr id="16" name="图片 8">
            <a:extLst>
              <a:ext uri="{FF2B5EF4-FFF2-40B4-BE49-F238E27FC236}">
                <a16:creationId xmlns:a16="http://schemas.microsoft.com/office/drawing/2014/main" id="{7B8BB6CE-6C50-114D-9DB5-E2DB04D6F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307" y="2972904"/>
            <a:ext cx="1802095" cy="2332123"/>
          </a:xfrm>
          <a:prstGeom prst="rect">
            <a:avLst/>
          </a:prstGeom>
          <a:ln>
            <a:solidFill>
              <a:srgbClr val="666699"/>
            </a:solidFill>
          </a:ln>
          <a:effectLst>
            <a:outerShdw blurRad="50800" dist="38100" dir="2700000" algn="tl" rotWithShape="0">
              <a:prstClr val="black">
                <a:alpha val="40000"/>
              </a:prstClr>
            </a:outerShdw>
          </a:effectLst>
        </p:spPr>
      </p:pic>
      <p:pic>
        <p:nvPicPr>
          <p:cNvPr id="17" name="图片 4">
            <a:extLst>
              <a:ext uri="{FF2B5EF4-FFF2-40B4-BE49-F238E27FC236}">
                <a16:creationId xmlns:a16="http://schemas.microsoft.com/office/drawing/2014/main" id="{13FC8427-16B3-B346-8602-5B437CBC131C}"/>
              </a:ext>
            </a:extLst>
          </p:cNvPr>
          <p:cNvPicPr>
            <a:picLocks noChangeAspect="1"/>
          </p:cNvPicPr>
          <p:nvPr/>
        </p:nvPicPr>
        <p:blipFill rotWithShape="1">
          <a:blip r:embed="rId4"/>
          <a:srcRect l="51450" t="27088" r="23520" b="15084"/>
          <a:stretch/>
        </p:blipFill>
        <p:spPr>
          <a:xfrm>
            <a:off x="8948523" y="2935509"/>
            <a:ext cx="1802095" cy="2342095"/>
          </a:xfrm>
          <a:prstGeom prst="rect">
            <a:avLst/>
          </a:prstGeom>
          <a:ln>
            <a:solidFill>
              <a:schemeClr val="bg1">
                <a:lumMod val="65000"/>
              </a:schemeClr>
            </a:solidFill>
          </a:ln>
          <a:effectLst>
            <a:outerShdw blurRad="50800" dist="38100" dir="2700000" algn="tl" rotWithShape="0">
              <a:prstClr val="black">
                <a:alpha val="40000"/>
              </a:prstClr>
            </a:outerShdw>
          </a:effectLst>
          <a:scene3d>
            <a:camera prst="obliqueTopRight"/>
            <a:lightRig rig="threePt" dir="t"/>
          </a:scene3d>
        </p:spPr>
      </p:pic>
      <p:sp>
        <p:nvSpPr>
          <p:cNvPr id="20" name="TextBox 19">
            <a:extLst>
              <a:ext uri="{FF2B5EF4-FFF2-40B4-BE49-F238E27FC236}">
                <a16:creationId xmlns:a16="http://schemas.microsoft.com/office/drawing/2014/main" id="{5BF12C5B-EEAD-1B44-AE58-C585C52D3C62}"/>
              </a:ext>
            </a:extLst>
          </p:cNvPr>
          <p:cNvSpPr txBox="1"/>
          <p:nvPr/>
        </p:nvSpPr>
        <p:spPr>
          <a:xfrm>
            <a:off x="8861629" y="5432527"/>
            <a:ext cx="2661685"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victims</a:t>
            </a:r>
          </a:p>
          <a:p>
            <a:pPr marL="285750" indent="-285750">
              <a:buFont typeface="Arial" panose="020B0604020202020204" pitchFamily="34" charset="0"/>
              <a:buChar char="•"/>
            </a:pPr>
            <a:r>
              <a:rPr lang="en-US" sz="2200" dirty="0"/>
              <a:t>testimonies</a:t>
            </a:r>
          </a:p>
          <a:p>
            <a:pPr marL="285750" indent="-285750">
              <a:buFont typeface="Arial" panose="020B0604020202020204" pitchFamily="34" charset="0"/>
              <a:buChar char="•"/>
            </a:pPr>
            <a:r>
              <a:rPr lang="en-US" sz="2200" dirty="0"/>
              <a:t>application to law</a:t>
            </a:r>
          </a:p>
        </p:txBody>
      </p:sp>
      <p:sp>
        <p:nvSpPr>
          <p:cNvPr id="21" name="TextBox 20">
            <a:extLst>
              <a:ext uri="{FF2B5EF4-FFF2-40B4-BE49-F238E27FC236}">
                <a16:creationId xmlns:a16="http://schemas.microsoft.com/office/drawing/2014/main" id="{FCE58B48-2A0B-344A-B54D-9604F5995222}"/>
              </a:ext>
            </a:extLst>
          </p:cNvPr>
          <p:cNvSpPr txBox="1"/>
          <p:nvPr/>
        </p:nvSpPr>
        <p:spPr>
          <a:xfrm>
            <a:off x="5158951" y="5478247"/>
            <a:ext cx="2661685"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implementation of donation system</a:t>
            </a:r>
          </a:p>
          <a:p>
            <a:pPr marL="285750" indent="-285750">
              <a:buFont typeface="Arial" panose="020B0604020202020204" pitchFamily="34" charset="0"/>
              <a:buChar char="•"/>
            </a:pPr>
            <a:r>
              <a:rPr lang="en-US" sz="2200" dirty="0"/>
              <a:t>new developments</a:t>
            </a:r>
          </a:p>
        </p:txBody>
      </p:sp>
      <p:sp>
        <p:nvSpPr>
          <p:cNvPr id="22" name="TextBox 21">
            <a:extLst>
              <a:ext uri="{FF2B5EF4-FFF2-40B4-BE49-F238E27FC236}">
                <a16:creationId xmlns:a16="http://schemas.microsoft.com/office/drawing/2014/main" id="{A506F1E3-793B-A64A-A02A-84B918E5FAE6}"/>
              </a:ext>
            </a:extLst>
          </p:cNvPr>
          <p:cNvSpPr txBox="1"/>
          <p:nvPr/>
        </p:nvSpPr>
        <p:spPr>
          <a:xfrm>
            <a:off x="1003240" y="5458508"/>
            <a:ext cx="3591619"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Investigative documentary</a:t>
            </a:r>
          </a:p>
          <a:p>
            <a:pPr marL="285750" indent="-285750">
              <a:buFont typeface="Arial" panose="020B0604020202020204" pitchFamily="34" charset="0"/>
              <a:buChar char="•"/>
            </a:pPr>
            <a:r>
              <a:rPr lang="en-US" sz="2200" dirty="0"/>
              <a:t>The full picture of China’s organ transplant industry</a:t>
            </a:r>
          </a:p>
        </p:txBody>
      </p:sp>
      <p:pic>
        <p:nvPicPr>
          <p:cNvPr id="4" name="图片 3" descr="图片包含 武器, 餐刀&#10;&#10;描述已自动生成">
            <a:extLst>
              <a:ext uri="{FF2B5EF4-FFF2-40B4-BE49-F238E27FC236}">
                <a16:creationId xmlns:a16="http://schemas.microsoft.com/office/drawing/2014/main" id="{74A6F899-9611-4D41-80E4-798041E1E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3001" y="2995764"/>
            <a:ext cx="3276728" cy="1856013"/>
          </a:xfrm>
          <a:prstGeom prst="rect">
            <a:avLst/>
          </a:prstGeom>
        </p:spPr>
      </p:pic>
      <p:sp>
        <p:nvSpPr>
          <p:cNvPr id="18" name="Text Placeholder 2">
            <a:extLst>
              <a:ext uri="{FF2B5EF4-FFF2-40B4-BE49-F238E27FC236}">
                <a16:creationId xmlns:a16="http://schemas.microsoft.com/office/drawing/2014/main" id="{983344CE-A347-4590-8ABE-7206F4341D8D}"/>
              </a:ext>
            </a:extLst>
          </p:cNvPr>
          <p:cNvSpPr>
            <a:spLocks noGrp="1"/>
          </p:cNvSpPr>
          <p:nvPr>
            <p:ph type="body" idx="1"/>
          </p:nvPr>
        </p:nvSpPr>
        <p:spPr>
          <a:xfrm>
            <a:off x="1005107" y="505874"/>
            <a:ext cx="5471958" cy="1174944"/>
          </a:xfrm>
        </p:spPr>
        <p:txBody>
          <a:bodyPr>
            <a:noAutofit/>
          </a:bodyPr>
          <a:lstStyle/>
          <a:p>
            <a:pPr>
              <a:lnSpc>
                <a:spcPct val="100000"/>
              </a:lnSpc>
              <a:spcBef>
                <a:spcPts val="1800"/>
              </a:spcBef>
            </a:pPr>
            <a:r>
              <a:rPr lang="en-US" sz="4400" b="1" dirty="0">
                <a:solidFill>
                  <a:srgbClr val="800000"/>
                </a:solidFill>
              </a:rPr>
              <a:t>COHRC Reports</a:t>
            </a:r>
          </a:p>
        </p:txBody>
      </p:sp>
    </p:spTree>
    <p:extLst>
      <p:ext uri="{BB962C8B-B14F-4D97-AF65-F5344CB8AC3E}">
        <p14:creationId xmlns:p14="http://schemas.microsoft.com/office/powerpoint/2010/main" val="371342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DEE7D1-10A7-4B24-87A7-669FB1718769}"/>
              </a:ext>
            </a:extLst>
          </p:cNvPr>
          <p:cNvSpPr txBox="1">
            <a:spLocks/>
          </p:cNvSpPr>
          <p:nvPr/>
        </p:nvSpPr>
        <p:spPr>
          <a:xfrm>
            <a:off x="1323717" y="603014"/>
            <a:ext cx="5556937"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940301"/>
                </a:solidFill>
                <a:latin typeface="+mn-lt"/>
              </a:rPr>
              <a:t>Acts of Genocide</a:t>
            </a:r>
          </a:p>
        </p:txBody>
      </p:sp>
      <p:cxnSp>
        <p:nvCxnSpPr>
          <p:cNvPr id="4" name="Straight Connector 2">
            <a:extLst>
              <a:ext uri="{FF2B5EF4-FFF2-40B4-BE49-F238E27FC236}">
                <a16:creationId xmlns:a16="http://schemas.microsoft.com/office/drawing/2014/main" id="{0A4BAC32-095D-4DE5-A870-1C0A28BB9E1B}"/>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5" name="Rectangle 5">
            <a:extLst>
              <a:ext uri="{FF2B5EF4-FFF2-40B4-BE49-F238E27FC236}">
                <a16:creationId xmlns:a16="http://schemas.microsoft.com/office/drawing/2014/main" id="{438C18FD-CE8C-4728-9941-3B73751650AE}"/>
              </a:ext>
            </a:extLst>
          </p:cNvPr>
          <p:cNvSpPr>
            <a:spLocks noChangeArrowheads="1"/>
          </p:cNvSpPr>
          <p:nvPr/>
        </p:nvSpPr>
        <p:spPr bwMode="auto">
          <a:xfrm>
            <a:off x="2099576" y="2252444"/>
            <a:ext cx="798491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endParaRPr lang="en-US" altLang="zh-CN" sz="2800" b="1" dirty="0">
              <a:solidFill>
                <a:srgbClr val="3D3D3D"/>
              </a:solidFill>
              <a:latin typeface="+mj-lt"/>
            </a:endParaRPr>
          </a:p>
          <a:p>
            <a:pPr eaLnBrk="1" hangingPunct="1">
              <a:lnSpc>
                <a:spcPct val="100000"/>
              </a:lnSpc>
              <a:spcBef>
                <a:spcPct val="0"/>
              </a:spcBef>
            </a:pPr>
            <a:r>
              <a:rPr lang="en-US" altLang="zh-CN" sz="2800" b="1" dirty="0">
                <a:solidFill>
                  <a:srgbClr val="3D3D3D"/>
                </a:solidFill>
                <a:latin typeface="+mj-lt"/>
              </a:rPr>
              <a:t>Killing members of the group</a:t>
            </a:r>
          </a:p>
          <a:p>
            <a:pPr eaLnBrk="1" hangingPunct="1">
              <a:lnSpc>
                <a:spcPct val="100000"/>
              </a:lnSpc>
              <a:spcBef>
                <a:spcPct val="0"/>
              </a:spcBef>
            </a:pPr>
            <a:endParaRPr lang="en-US" altLang="zh-CN" sz="2800" b="1" dirty="0">
              <a:solidFill>
                <a:srgbClr val="3D3D3D"/>
              </a:solidFill>
              <a:latin typeface="+mj-lt"/>
            </a:endParaRPr>
          </a:p>
          <a:p>
            <a:pPr eaLnBrk="1" hangingPunct="1">
              <a:lnSpc>
                <a:spcPct val="100000"/>
              </a:lnSpc>
              <a:spcBef>
                <a:spcPct val="0"/>
              </a:spcBef>
            </a:pPr>
            <a:r>
              <a:rPr lang="en-US" altLang="zh-CN" sz="2800" b="1" dirty="0">
                <a:solidFill>
                  <a:srgbClr val="3D3D3D"/>
                </a:solidFill>
                <a:latin typeface="+mj-lt"/>
              </a:rPr>
              <a:t>Causing serious bodily or mental harm</a:t>
            </a:r>
          </a:p>
          <a:p>
            <a:pPr eaLnBrk="1" hangingPunct="1">
              <a:lnSpc>
                <a:spcPct val="100000"/>
              </a:lnSpc>
              <a:spcBef>
                <a:spcPct val="0"/>
              </a:spcBef>
            </a:pPr>
            <a:endParaRPr lang="en-US" altLang="zh-CN" sz="2800" b="1" dirty="0">
              <a:solidFill>
                <a:srgbClr val="3D3D3D"/>
              </a:solidFill>
              <a:latin typeface="+mj-lt"/>
            </a:endParaRPr>
          </a:p>
          <a:p>
            <a:pPr eaLnBrk="1" hangingPunct="1">
              <a:lnSpc>
                <a:spcPct val="100000"/>
              </a:lnSpc>
              <a:spcBef>
                <a:spcPct val="0"/>
              </a:spcBef>
            </a:pPr>
            <a:r>
              <a:rPr lang="en-US" altLang="zh-CN" sz="2800" b="1" dirty="0">
                <a:solidFill>
                  <a:srgbClr val="3D3D3D"/>
                </a:solidFill>
                <a:latin typeface="+mj-lt"/>
              </a:rPr>
              <a:t>Easily satisfied in the form of murder, extermination, torture, rape, organ harvesting etc.</a:t>
            </a:r>
          </a:p>
        </p:txBody>
      </p:sp>
    </p:spTree>
    <p:extLst>
      <p:ext uri="{BB962C8B-B14F-4D97-AF65-F5344CB8AC3E}">
        <p14:creationId xmlns:p14="http://schemas.microsoft.com/office/powerpoint/2010/main" val="74503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733" y="2533135"/>
            <a:ext cx="9926595"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3" name="Title 1">
            <a:extLst>
              <a:ext uri="{FF2B5EF4-FFF2-40B4-BE49-F238E27FC236}">
                <a16:creationId xmlns:a16="http://schemas.microsoft.com/office/drawing/2014/main" id="{1828002A-6158-4B23-8429-7FCDB5575F31}"/>
              </a:ext>
            </a:extLst>
          </p:cNvPr>
          <p:cNvSpPr txBox="1">
            <a:spLocks/>
          </p:cNvSpPr>
          <p:nvPr/>
        </p:nvSpPr>
        <p:spPr>
          <a:xfrm>
            <a:off x="741406" y="510891"/>
            <a:ext cx="716691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200" b="1" dirty="0">
                <a:solidFill>
                  <a:srgbClr val="940301"/>
                </a:solidFill>
                <a:latin typeface="+mn-lt"/>
              </a:rPr>
              <a:t>Targeting of Falun Gong as a Group</a:t>
            </a:r>
          </a:p>
        </p:txBody>
      </p:sp>
      <p:cxnSp>
        <p:nvCxnSpPr>
          <p:cNvPr id="4" name="Straight Connector 2">
            <a:extLst>
              <a:ext uri="{FF2B5EF4-FFF2-40B4-BE49-F238E27FC236}">
                <a16:creationId xmlns:a16="http://schemas.microsoft.com/office/drawing/2014/main" id="{4557B04E-DBCA-4762-96F2-70FFA8D52925}"/>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23D6385-2A09-4BC5-89A6-AF1B866C7648}"/>
              </a:ext>
            </a:extLst>
          </p:cNvPr>
          <p:cNvSpPr>
            <a:spLocks noChangeArrowheads="1"/>
          </p:cNvSpPr>
          <p:nvPr/>
        </p:nvSpPr>
        <p:spPr bwMode="auto">
          <a:xfrm>
            <a:off x="1322484" y="2069015"/>
            <a:ext cx="1010285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endParaRPr lang="en-US" altLang="zh-CN" sz="2800" b="1" dirty="0">
              <a:solidFill>
                <a:srgbClr val="3D3D3D"/>
              </a:solidFill>
              <a:latin typeface="+mj-lt"/>
            </a:endParaRPr>
          </a:p>
          <a:p>
            <a:pPr eaLnBrk="1" hangingPunct="1">
              <a:lnSpc>
                <a:spcPct val="100000"/>
              </a:lnSpc>
              <a:spcBef>
                <a:spcPct val="0"/>
              </a:spcBef>
            </a:pPr>
            <a:r>
              <a:rPr lang="en-US" altLang="zh-CN" sz="2800" b="1" dirty="0">
                <a:solidFill>
                  <a:srgbClr val="3D3D3D"/>
                </a:solidFill>
                <a:latin typeface="+mj-lt"/>
              </a:rPr>
              <a:t>Falun Gong is a protected religious group </a:t>
            </a:r>
          </a:p>
          <a:p>
            <a:pPr eaLnBrk="1" hangingPunct="1">
              <a:lnSpc>
                <a:spcPct val="100000"/>
              </a:lnSpc>
              <a:spcBef>
                <a:spcPct val="0"/>
              </a:spcBef>
            </a:pPr>
            <a:endParaRPr lang="en-US" altLang="zh-CN" sz="2800" b="1" dirty="0">
              <a:solidFill>
                <a:srgbClr val="3D3D3D"/>
              </a:solidFill>
              <a:latin typeface="+mj-lt"/>
            </a:endParaRPr>
          </a:p>
          <a:p>
            <a:pPr eaLnBrk="1" hangingPunct="1">
              <a:lnSpc>
                <a:spcPct val="100000"/>
              </a:lnSpc>
              <a:spcBef>
                <a:spcPct val="0"/>
              </a:spcBef>
            </a:pPr>
            <a:r>
              <a:rPr lang="en-US" altLang="zh-CN" sz="2800" b="1" dirty="0">
                <a:solidFill>
                  <a:srgbClr val="3D3D3D"/>
                </a:solidFill>
                <a:latin typeface="+mj-lt"/>
              </a:rPr>
              <a:t>Persecution targets Falun Gong practitioners for “transformation,” i.e. giving up one’s beliefs via forced conversion methods</a:t>
            </a:r>
          </a:p>
          <a:p>
            <a:pPr eaLnBrk="1" hangingPunct="1">
              <a:lnSpc>
                <a:spcPct val="100000"/>
              </a:lnSpc>
              <a:spcBef>
                <a:spcPct val="0"/>
              </a:spcBef>
            </a:pPr>
            <a:endParaRPr lang="en-US" altLang="zh-CN" sz="2800" b="1" dirty="0">
              <a:solidFill>
                <a:srgbClr val="3D3D3D"/>
              </a:solidFill>
              <a:latin typeface="+mj-lt"/>
            </a:endParaRPr>
          </a:p>
          <a:p>
            <a:pPr eaLnBrk="1" hangingPunct="1">
              <a:lnSpc>
                <a:spcPct val="100000"/>
              </a:lnSpc>
              <a:spcBef>
                <a:spcPct val="0"/>
              </a:spcBef>
            </a:pPr>
            <a:r>
              <a:rPr lang="en-US" altLang="zh-CN" sz="2800" b="1" dirty="0">
                <a:solidFill>
                  <a:srgbClr val="3D3D3D"/>
                </a:solidFill>
                <a:latin typeface="+mj-lt"/>
              </a:rPr>
              <a:t>Whether a practitioner is released depends entirely on one’s willingness to sign renunciation of religious beliefs</a:t>
            </a:r>
          </a:p>
        </p:txBody>
      </p:sp>
    </p:spTree>
    <p:extLst>
      <p:ext uri="{BB962C8B-B14F-4D97-AF65-F5344CB8AC3E}">
        <p14:creationId xmlns:p14="http://schemas.microsoft.com/office/powerpoint/2010/main" val="3699882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7A4C5A-B0DD-4671-8ECC-C734B8E270F9}"/>
              </a:ext>
            </a:extLst>
          </p:cNvPr>
          <p:cNvSpPr txBox="1">
            <a:spLocks/>
          </p:cNvSpPr>
          <p:nvPr/>
        </p:nvSpPr>
        <p:spPr>
          <a:xfrm>
            <a:off x="1323717" y="603014"/>
            <a:ext cx="5556937"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940301"/>
                </a:solidFill>
                <a:latin typeface="+mn-lt"/>
              </a:rPr>
              <a:t>Specific Intent</a:t>
            </a:r>
          </a:p>
        </p:txBody>
      </p:sp>
      <p:cxnSp>
        <p:nvCxnSpPr>
          <p:cNvPr id="5" name="Straight Connector 2">
            <a:extLst>
              <a:ext uri="{FF2B5EF4-FFF2-40B4-BE49-F238E27FC236}">
                <a16:creationId xmlns:a16="http://schemas.microsoft.com/office/drawing/2014/main" id="{CC8DCC66-4DB4-4E09-96A1-70D3BBBAE179}"/>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023556B-E345-421A-84C8-9DD44F5A1105}"/>
              </a:ext>
            </a:extLst>
          </p:cNvPr>
          <p:cNvSpPr>
            <a:spLocks noChangeArrowheads="1"/>
          </p:cNvSpPr>
          <p:nvPr/>
        </p:nvSpPr>
        <p:spPr bwMode="auto">
          <a:xfrm>
            <a:off x="1171447" y="1928577"/>
            <a:ext cx="10102850" cy="432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endParaRPr lang="en-US" altLang="zh-CN" sz="2400" b="1" dirty="0">
              <a:solidFill>
                <a:srgbClr val="3D3D3D"/>
              </a:solidFill>
              <a:latin typeface="Open Sans" pitchFamily="34" charset="0"/>
            </a:endParaRPr>
          </a:p>
          <a:p>
            <a:pPr eaLnBrk="1" hangingPunct="1">
              <a:spcBef>
                <a:spcPct val="0"/>
              </a:spcBef>
            </a:pPr>
            <a:r>
              <a:rPr lang="en-US" altLang="zh-CN" sz="2800" b="1" dirty="0">
                <a:solidFill>
                  <a:srgbClr val="3D3D3D"/>
                </a:solidFill>
                <a:latin typeface="+mj-lt"/>
              </a:rPr>
              <a:t>Clear from directives and actions</a:t>
            </a:r>
          </a:p>
          <a:p>
            <a:pPr eaLnBrk="1" hangingPunct="1">
              <a:spcBef>
                <a:spcPct val="0"/>
              </a:spcBef>
            </a:pPr>
            <a:endParaRPr lang="en-US" altLang="zh-CN" sz="2800" b="1" dirty="0">
              <a:solidFill>
                <a:srgbClr val="3D3D3D"/>
              </a:solidFill>
              <a:latin typeface="+mj-lt"/>
            </a:endParaRPr>
          </a:p>
          <a:p>
            <a:pPr eaLnBrk="1" hangingPunct="1">
              <a:spcBef>
                <a:spcPct val="0"/>
              </a:spcBef>
            </a:pPr>
            <a:r>
              <a:rPr lang="en-US" altLang="zh-CN" sz="2800" b="1" dirty="0">
                <a:solidFill>
                  <a:srgbClr val="3D3D3D"/>
                </a:solidFill>
                <a:latin typeface="+mj-lt"/>
              </a:rPr>
              <a:t>June 1999 – former Chinese President Jiang Zemin issues direct orders to eradicate Falun Gong in speech to Politburo</a:t>
            </a:r>
          </a:p>
          <a:p>
            <a:pPr eaLnBrk="1" hangingPunct="1">
              <a:spcBef>
                <a:spcPct val="0"/>
              </a:spcBef>
            </a:pPr>
            <a:endParaRPr lang="en-US" altLang="zh-CN" sz="2800" b="1" dirty="0">
              <a:solidFill>
                <a:srgbClr val="3D3D3D"/>
              </a:solidFill>
              <a:latin typeface="+mj-lt"/>
            </a:endParaRPr>
          </a:p>
          <a:p>
            <a:pPr eaLnBrk="1" hangingPunct="1">
              <a:spcBef>
                <a:spcPct val="0"/>
              </a:spcBef>
            </a:pPr>
            <a:r>
              <a:rPr lang="en-US" altLang="zh-CN" sz="2800" b="1" dirty="0">
                <a:solidFill>
                  <a:srgbClr val="3D3D3D"/>
                </a:solidFill>
                <a:latin typeface="+mj-lt"/>
              </a:rPr>
              <a:t>“Crush them politically, cut them off financially, and destroy their reputation”</a:t>
            </a:r>
          </a:p>
          <a:p>
            <a:pPr eaLnBrk="1" hangingPunct="1">
              <a:spcBef>
                <a:spcPct val="0"/>
              </a:spcBef>
            </a:pPr>
            <a:endParaRPr lang="en-US" altLang="zh-CN" sz="2800" b="1" dirty="0">
              <a:solidFill>
                <a:srgbClr val="3D3D3D"/>
              </a:solidFill>
              <a:latin typeface="+mj-lt"/>
            </a:endParaRPr>
          </a:p>
          <a:p>
            <a:pPr eaLnBrk="1" hangingPunct="1">
              <a:spcBef>
                <a:spcPct val="0"/>
              </a:spcBef>
            </a:pPr>
            <a:r>
              <a:rPr lang="en-US" altLang="zh-CN" sz="2800" b="1" dirty="0">
                <a:solidFill>
                  <a:srgbClr val="3D3D3D"/>
                </a:solidFill>
                <a:latin typeface="+mj-lt"/>
              </a:rPr>
              <a:t>Campaign of mass arrest, killings and torture</a:t>
            </a:r>
          </a:p>
          <a:p>
            <a:pPr eaLnBrk="1" hangingPunct="1">
              <a:lnSpc>
                <a:spcPct val="100000"/>
              </a:lnSpc>
              <a:spcBef>
                <a:spcPct val="0"/>
              </a:spcBef>
            </a:pPr>
            <a:endParaRPr lang="en-US" altLang="zh-CN" sz="2400" b="1" dirty="0">
              <a:solidFill>
                <a:srgbClr val="3D3D3D"/>
              </a:solidFill>
              <a:latin typeface="Open Sans" pitchFamily="34" charset="0"/>
            </a:endParaRPr>
          </a:p>
        </p:txBody>
      </p:sp>
    </p:spTree>
    <p:extLst>
      <p:ext uri="{BB962C8B-B14F-4D97-AF65-F5344CB8AC3E}">
        <p14:creationId xmlns:p14="http://schemas.microsoft.com/office/powerpoint/2010/main" val="1034142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1514" y="2212704"/>
            <a:ext cx="10350844" cy="3785652"/>
          </a:xfrm>
          <a:prstGeom prst="rect">
            <a:avLst/>
          </a:prstGeom>
          <a:noFill/>
        </p:spPr>
        <p:txBody>
          <a:bodyPr wrap="square" rtlCol="0">
            <a:spAutoFit/>
          </a:bodyPr>
          <a:lstStyle/>
          <a:p>
            <a:r>
              <a:rPr lang="en-US" altLang="zh-CN" sz="3200" dirty="0"/>
              <a:t>Crimes against humanity: “… acts when committed as part of a widespread or systematic attack directed against any civilian population, with knowledge of the attack”</a:t>
            </a:r>
            <a:br>
              <a:rPr lang="en-US" altLang="zh-CN" sz="4000" dirty="0"/>
            </a:br>
            <a:r>
              <a:rPr lang="en-US" altLang="zh-CN" sz="4000" dirty="0"/>
              <a:t>			</a:t>
            </a:r>
            <a:r>
              <a:rPr lang="en-US" altLang="zh-CN" sz="2400" dirty="0"/>
              <a:t>The Rome Statute of the International Criminal Court</a:t>
            </a:r>
          </a:p>
          <a:p>
            <a:br>
              <a:rPr lang="en-US" altLang="zh-CN" sz="4000" dirty="0"/>
            </a:br>
            <a:r>
              <a:rPr lang="en-US" altLang="zh-CN" sz="3200" dirty="0"/>
              <a:t>The Rome Statute also requires that the attack be “pursuant to or in furtherance of a State or organizational policy.”</a:t>
            </a:r>
          </a:p>
        </p:txBody>
      </p:sp>
      <p:sp>
        <p:nvSpPr>
          <p:cNvPr id="3" name="Title 1">
            <a:extLst>
              <a:ext uri="{FF2B5EF4-FFF2-40B4-BE49-F238E27FC236}">
                <a16:creationId xmlns:a16="http://schemas.microsoft.com/office/drawing/2014/main" id="{380678AE-7A0E-4537-9398-7504BB697EA5}"/>
              </a:ext>
            </a:extLst>
          </p:cNvPr>
          <p:cNvSpPr txBox="1">
            <a:spLocks/>
          </p:cNvSpPr>
          <p:nvPr/>
        </p:nvSpPr>
        <p:spPr>
          <a:xfrm>
            <a:off x="1002442" y="615371"/>
            <a:ext cx="5556937"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940301"/>
                </a:solidFill>
                <a:latin typeface="+mn-lt"/>
              </a:rPr>
              <a:t>Crimes Against Humanity</a:t>
            </a:r>
          </a:p>
        </p:txBody>
      </p:sp>
      <p:cxnSp>
        <p:nvCxnSpPr>
          <p:cNvPr id="4" name="Straight Connector 2">
            <a:extLst>
              <a:ext uri="{FF2B5EF4-FFF2-40B4-BE49-F238E27FC236}">
                <a16:creationId xmlns:a16="http://schemas.microsoft.com/office/drawing/2014/main" id="{55555428-205C-4D66-8CF4-25033EA118F3}"/>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234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1173" y="1497013"/>
            <a:ext cx="11236411" cy="4585871"/>
          </a:xfrm>
          <a:prstGeom prst="rect">
            <a:avLst/>
          </a:prstGeom>
          <a:noFill/>
        </p:spPr>
        <p:txBody>
          <a:bodyPr wrap="square" rtlCol="0">
            <a:spAutoFit/>
          </a:bodyPr>
          <a:lstStyle/>
          <a:p>
            <a:endParaRPr lang="en-US" sz="3600" dirty="0"/>
          </a:p>
          <a:p>
            <a:r>
              <a:rPr lang="en-US" sz="3200" dirty="0"/>
              <a:t>The acts prohibited by all three United Nations statutes </a:t>
            </a:r>
          </a:p>
          <a:p>
            <a:r>
              <a:rPr lang="en-US" sz="3200" dirty="0"/>
              <a:t>(and the Rome Statute) defining crimes against humanity: </a:t>
            </a:r>
          </a:p>
          <a:p>
            <a:pPr marL="800100" lvl="1" indent="-342900">
              <a:buFont typeface="Arial" panose="020B0604020202020204" pitchFamily="34" charset="0"/>
              <a:buChar char="•"/>
            </a:pPr>
            <a:r>
              <a:rPr lang="en-US" sz="2400" dirty="0"/>
              <a:t>murder;</a:t>
            </a:r>
          </a:p>
          <a:p>
            <a:pPr marL="800100" lvl="1" indent="-342900">
              <a:buFont typeface="Arial" panose="020B0604020202020204" pitchFamily="34" charset="0"/>
              <a:buChar char="•"/>
            </a:pPr>
            <a:r>
              <a:rPr lang="en-US" sz="2400" dirty="0"/>
              <a:t>extermination;</a:t>
            </a:r>
          </a:p>
          <a:p>
            <a:pPr marL="800100" lvl="1" indent="-342900">
              <a:buFont typeface="Arial" panose="020B0604020202020204" pitchFamily="34" charset="0"/>
              <a:buChar char="•"/>
            </a:pPr>
            <a:r>
              <a:rPr lang="en-US" sz="2400" dirty="0"/>
              <a:t>enslavement;</a:t>
            </a:r>
          </a:p>
          <a:p>
            <a:pPr marL="800100" lvl="1" indent="-342900">
              <a:buFont typeface="Arial" panose="020B0604020202020204" pitchFamily="34" charset="0"/>
              <a:buChar char="•"/>
            </a:pPr>
            <a:r>
              <a:rPr lang="en-US" sz="2400" dirty="0"/>
              <a:t>deportation;</a:t>
            </a:r>
          </a:p>
          <a:p>
            <a:pPr marL="800100" lvl="1" indent="-342900">
              <a:buFont typeface="Arial" panose="020B0604020202020204" pitchFamily="34" charset="0"/>
              <a:buChar char="•"/>
            </a:pPr>
            <a:r>
              <a:rPr lang="en-US" sz="2400" dirty="0"/>
              <a:t>imprisonment;</a:t>
            </a:r>
          </a:p>
          <a:p>
            <a:pPr marL="800100" lvl="1" indent="-342900">
              <a:buFont typeface="Arial" panose="020B0604020202020204" pitchFamily="34" charset="0"/>
              <a:buChar char="•"/>
            </a:pPr>
            <a:r>
              <a:rPr lang="en-US" sz="2400" dirty="0"/>
              <a:t>torture;</a:t>
            </a:r>
          </a:p>
          <a:p>
            <a:pPr marL="800100" lvl="1" indent="-342900">
              <a:buFont typeface="Arial" panose="020B0604020202020204" pitchFamily="34" charset="0"/>
              <a:buChar char="•"/>
            </a:pPr>
            <a:r>
              <a:rPr lang="en-US" sz="2400" dirty="0"/>
              <a:t>rape;</a:t>
            </a:r>
          </a:p>
          <a:p>
            <a:pPr marL="800100" lvl="1" indent="-342900">
              <a:buFont typeface="Arial" panose="020B0604020202020204" pitchFamily="34" charset="0"/>
              <a:buChar char="•"/>
            </a:pPr>
            <a:r>
              <a:rPr lang="en-US" sz="2400" dirty="0"/>
              <a:t>persecutions on political, racial and religious grounds; and other inhumane acts</a:t>
            </a:r>
          </a:p>
        </p:txBody>
      </p:sp>
      <p:sp>
        <p:nvSpPr>
          <p:cNvPr id="3" name="Title 1">
            <a:extLst>
              <a:ext uri="{FF2B5EF4-FFF2-40B4-BE49-F238E27FC236}">
                <a16:creationId xmlns:a16="http://schemas.microsoft.com/office/drawing/2014/main" id="{23EF451B-D3D5-4774-8ABA-5B5E86B506E5}"/>
              </a:ext>
            </a:extLst>
          </p:cNvPr>
          <p:cNvSpPr txBox="1">
            <a:spLocks/>
          </p:cNvSpPr>
          <p:nvPr/>
        </p:nvSpPr>
        <p:spPr>
          <a:xfrm>
            <a:off x="1002442" y="615371"/>
            <a:ext cx="5556937"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endParaRPr lang="en-US" sz="3600" b="1" dirty="0">
              <a:solidFill>
                <a:srgbClr val="940301"/>
              </a:solidFill>
              <a:latin typeface="+mn-lt"/>
            </a:endParaRPr>
          </a:p>
        </p:txBody>
      </p:sp>
      <p:cxnSp>
        <p:nvCxnSpPr>
          <p:cNvPr id="4" name="Straight Connector 2">
            <a:extLst>
              <a:ext uri="{FF2B5EF4-FFF2-40B4-BE49-F238E27FC236}">
                <a16:creationId xmlns:a16="http://schemas.microsoft.com/office/drawing/2014/main" id="{9D2E9D16-36B7-4ED0-A873-99056732A041}"/>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95F12B5-B5F7-4999-BA1A-CBCFA7B165E6}"/>
              </a:ext>
            </a:extLst>
          </p:cNvPr>
          <p:cNvSpPr txBox="1">
            <a:spLocks/>
          </p:cNvSpPr>
          <p:nvPr/>
        </p:nvSpPr>
        <p:spPr>
          <a:xfrm>
            <a:off x="963826" y="313272"/>
            <a:ext cx="5556937"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940301"/>
                </a:solidFill>
                <a:latin typeface="+mn-lt"/>
              </a:rPr>
              <a:t>Applications to Laws: Crimes Against Humanity</a:t>
            </a:r>
          </a:p>
          <a:p>
            <a:endParaRPr lang="en-US" sz="3600" b="1" dirty="0">
              <a:solidFill>
                <a:srgbClr val="940301"/>
              </a:solidFill>
              <a:latin typeface="+mn-lt"/>
            </a:endParaRPr>
          </a:p>
        </p:txBody>
      </p:sp>
    </p:spTree>
    <p:extLst>
      <p:ext uri="{BB962C8B-B14F-4D97-AF65-F5344CB8AC3E}">
        <p14:creationId xmlns:p14="http://schemas.microsoft.com/office/powerpoint/2010/main" val="460813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5DD842-7ED4-4E89-A8AF-FE413E32943B}"/>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46084" name="Rectangle 5">
            <a:extLst>
              <a:ext uri="{FF2B5EF4-FFF2-40B4-BE49-F238E27FC236}">
                <a16:creationId xmlns:a16="http://schemas.microsoft.com/office/drawing/2014/main" id="{12735493-91D0-4121-887C-5A4AA29DD2B4}"/>
              </a:ext>
            </a:extLst>
          </p:cNvPr>
          <p:cNvSpPr>
            <a:spLocks noChangeArrowheads="1"/>
          </p:cNvSpPr>
          <p:nvPr/>
        </p:nvSpPr>
        <p:spPr bwMode="auto">
          <a:xfrm>
            <a:off x="679621" y="1694721"/>
            <a:ext cx="11049386"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zh-CN" sz="2000" b="1" dirty="0">
              <a:solidFill>
                <a:srgbClr val="3D3D3D"/>
              </a:solidFill>
              <a:latin typeface="Open Sans" pitchFamily="34" charset="0"/>
            </a:endParaRPr>
          </a:p>
          <a:p>
            <a:pPr eaLnBrk="1" hangingPunct="1">
              <a:lnSpc>
                <a:spcPct val="100000"/>
              </a:lnSpc>
              <a:spcBef>
                <a:spcPct val="0"/>
              </a:spcBef>
              <a:buNone/>
            </a:pPr>
            <a:r>
              <a:rPr lang="en-US" altLang="zh-CN" sz="2400" b="1" dirty="0">
                <a:solidFill>
                  <a:srgbClr val="3D3D3D"/>
                </a:solidFill>
                <a:latin typeface="+mn-lt"/>
              </a:rPr>
              <a:t>“Widespread” refers to large-scale nature of attack, primarily reflected in the number of victims</a:t>
            </a:r>
          </a:p>
          <a:p>
            <a:pPr lvl="1">
              <a:lnSpc>
                <a:spcPct val="100000"/>
              </a:lnSpc>
              <a:spcBef>
                <a:spcPct val="0"/>
              </a:spcBef>
            </a:pPr>
            <a:r>
              <a:rPr lang="en-US" altLang="zh-CN" sz="2200" dirty="0">
                <a:solidFill>
                  <a:srgbClr val="3D3D3D"/>
                </a:solidFill>
                <a:latin typeface="+mn-lt"/>
              </a:rPr>
              <a:t>Widespread in geography, frequency and number of victims</a:t>
            </a:r>
          </a:p>
          <a:p>
            <a:pPr eaLnBrk="1" hangingPunct="1">
              <a:lnSpc>
                <a:spcPct val="100000"/>
              </a:lnSpc>
              <a:spcBef>
                <a:spcPct val="0"/>
              </a:spcBef>
              <a:buNone/>
            </a:pPr>
            <a:endParaRPr lang="en-US" altLang="zh-CN" sz="2200" dirty="0">
              <a:solidFill>
                <a:srgbClr val="3D3D3D"/>
              </a:solidFill>
              <a:latin typeface="+mn-lt"/>
            </a:endParaRPr>
          </a:p>
          <a:p>
            <a:pPr eaLnBrk="1" hangingPunct="1">
              <a:lnSpc>
                <a:spcPct val="100000"/>
              </a:lnSpc>
              <a:spcBef>
                <a:spcPct val="0"/>
              </a:spcBef>
              <a:buNone/>
            </a:pPr>
            <a:r>
              <a:rPr lang="en-US" altLang="zh-CN" sz="2400" b="1" dirty="0">
                <a:solidFill>
                  <a:srgbClr val="3D3D3D"/>
                </a:solidFill>
                <a:latin typeface="+mn-lt"/>
              </a:rPr>
              <a:t>“Systematic” refers to the organized nature of the attack and recurrence on a regular basis, often involving a “pattern of methodical plan”</a:t>
            </a:r>
          </a:p>
          <a:p>
            <a:pPr marL="1146175" lvl="1">
              <a:lnSpc>
                <a:spcPct val="100000"/>
              </a:lnSpc>
              <a:spcBef>
                <a:spcPct val="0"/>
              </a:spcBef>
            </a:pPr>
            <a:r>
              <a:rPr lang="en-US" altLang="zh-CN" sz="2200" dirty="0">
                <a:solidFill>
                  <a:srgbClr val="3D3D3D"/>
                </a:solidFill>
                <a:latin typeface="+mn-lt"/>
              </a:rPr>
              <a:t>Systematically planned by top CCP officials and carried out via organized structure led by the 610 Office</a:t>
            </a:r>
          </a:p>
          <a:p>
            <a:pPr marL="1058863" lvl="1">
              <a:lnSpc>
                <a:spcPct val="100000"/>
              </a:lnSpc>
              <a:spcBef>
                <a:spcPct val="0"/>
              </a:spcBef>
            </a:pPr>
            <a:r>
              <a:rPr lang="en-US" altLang="zh-CN" sz="2200" dirty="0">
                <a:solidFill>
                  <a:srgbClr val="3D3D3D"/>
                </a:solidFill>
                <a:latin typeface="+mn-lt"/>
              </a:rPr>
              <a:t>Industrial-scale mobilization of both civilian and military organizations targeting millions of Falun Gong practitioners across the country easily satisfies this requirement</a:t>
            </a:r>
          </a:p>
        </p:txBody>
      </p:sp>
      <p:sp>
        <p:nvSpPr>
          <p:cNvPr id="5" name="Title 1">
            <a:extLst>
              <a:ext uri="{FF2B5EF4-FFF2-40B4-BE49-F238E27FC236}">
                <a16:creationId xmlns:a16="http://schemas.microsoft.com/office/drawing/2014/main" id="{DDEF8791-7D87-4E7E-B29B-37BF4B16E99E}"/>
              </a:ext>
            </a:extLst>
          </p:cNvPr>
          <p:cNvSpPr txBox="1">
            <a:spLocks/>
          </p:cNvSpPr>
          <p:nvPr/>
        </p:nvSpPr>
        <p:spPr>
          <a:xfrm>
            <a:off x="679621" y="531448"/>
            <a:ext cx="659850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940301"/>
                </a:solidFill>
                <a:latin typeface="+mn-lt"/>
              </a:rPr>
              <a:t>Widespread or systematic attack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5DD842-7ED4-4E89-A8AF-FE413E32943B}"/>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46084" name="Rectangle 5">
            <a:extLst>
              <a:ext uri="{FF2B5EF4-FFF2-40B4-BE49-F238E27FC236}">
                <a16:creationId xmlns:a16="http://schemas.microsoft.com/office/drawing/2014/main" id="{12735493-91D0-4121-887C-5A4AA29DD2B4}"/>
              </a:ext>
            </a:extLst>
          </p:cNvPr>
          <p:cNvSpPr>
            <a:spLocks noChangeArrowheads="1"/>
          </p:cNvSpPr>
          <p:nvPr/>
        </p:nvSpPr>
        <p:spPr bwMode="auto">
          <a:xfrm>
            <a:off x="1109663" y="1980579"/>
            <a:ext cx="952950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zh-CN" sz="24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Carefully planned out nationwide campaign evidences more than just “knowledge”</a:t>
            </a:r>
          </a:p>
          <a:p>
            <a:pPr eaLnBrk="1" hangingPunct="1">
              <a:lnSpc>
                <a:spcPct val="100000"/>
              </a:lnSpc>
              <a:spcBef>
                <a:spcPct val="0"/>
              </a:spcBef>
              <a:buNone/>
            </a:pPr>
            <a:endParaRPr lang="en-US" altLang="zh-CN" sz="28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Direct calls for prohibited activities against Falun Gong by e.g. Jiang Zemin</a:t>
            </a:r>
          </a:p>
          <a:p>
            <a:pPr eaLnBrk="1" hangingPunct="1">
              <a:lnSpc>
                <a:spcPct val="100000"/>
              </a:lnSpc>
              <a:spcBef>
                <a:spcPct val="0"/>
              </a:spcBef>
              <a:buNone/>
            </a:pPr>
            <a:endParaRPr lang="en-US" altLang="zh-CN" sz="28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Admissions by officials and other related parties</a:t>
            </a:r>
            <a:endParaRPr lang="en-US" altLang="zh-CN" sz="2400" b="1" dirty="0">
              <a:solidFill>
                <a:srgbClr val="3D3D3D"/>
              </a:solidFill>
              <a:latin typeface="+mj-lt"/>
            </a:endParaRPr>
          </a:p>
          <a:p>
            <a:pPr eaLnBrk="1" hangingPunct="1">
              <a:lnSpc>
                <a:spcPct val="100000"/>
              </a:lnSpc>
              <a:spcBef>
                <a:spcPct val="0"/>
              </a:spcBef>
            </a:pPr>
            <a:endParaRPr lang="en-US" altLang="zh-CN" sz="2400" b="1" dirty="0">
              <a:solidFill>
                <a:srgbClr val="3D3D3D"/>
              </a:solidFill>
              <a:latin typeface="Open Sans" pitchFamily="34" charset="0"/>
            </a:endParaRPr>
          </a:p>
        </p:txBody>
      </p:sp>
      <p:sp>
        <p:nvSpPr>
          <p:cNvPr id="5" name="Title 1">
            <a:extLst>
              <a:ext uri="{FF2B5EF4-FFF2-40B4-BE49-F238E27FC236}">
                <a16:creationId xmlns:a16="http://schemas.microsoft.com/office/drawing/2014/main" id="{032E5765-2077-444A-8EBE-6F2AB785ECCD}"/>
              </a:ext>
            </a:extLst>
          </p:cNvPr>
          <p:cNvSpPr txBox="1">
            <a:spLocks/>
          </p:cNvSpPr>
          <p:nvPr/>
        </p:nvSpPr>
        <p:spPr>
          <a:xfrm>
            <a:off x="1109663" y="655016"/>
            <a:ext cx="659850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940301"/>
                </a:solidFill>
                <a:latin typeface="+mn-lt"/>
              </a:rPr>
              <a:t>Knowledge of Attack</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5DD842-7ED4-4E89-A8AF-FE413E32943B}"/>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F042F7C1-9497-4520-A710-8BF5DFA19632}"/>
              </a:ext>
            </a:extLst>
          </p:cNvPr>
          <p:cNvSpPr txBox="1">
            <a:spLocks/>
          </p:cNvSpPr>
          <p:nvPr/>
        </p:nvSpPr>
        <p:spPr bwMode="auto">
          <a:xfrm>
            <a:off x="452438" y="557213"/>
            <a:ext cx="64579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0" indent="0" algn="l" rtl="0" fontAlgn="base">
              <a:lnSpc>
                <a:spcPct val="90000"/>
              </a:lnSpc>
              <a:spcBef>
                <a:spcPts val="1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eaLnBrk="1" fontAlgn="auto" hangingPunct="1">
              <a:lnSpc>
                <a:spcPct val="120000"/>
              </a:lnSpc>
              <a:spcAft>
                <a:spcPts val="0"/>
              </a:spcAft>
              <a:defRPr/>
            </a:pPr>
            <a:endParaRPr lang="en-US" sz="900" dirty="0">
              <a:solidFill>
                <a:schemeClr val="tx1">
                  <a:lumMod val="75000"/>
                  <a:lumOff val="25000"/>
                </a:schemeClr>
              </a:solidFill>
            </a:endParaRPr>
          </a:p>
        </p:txBody>
      </p:sp>
      <p:sp>
        <p:nvSpPr>
          <p:cNvPr id="143364" name="Rectangle 5">
            <a:extLst>
              <a:ext uri="{FF2B5EF4-FFF2-40B4-BE49-F238E27FC236}">
                <a16:creationId xmlns:a16="http://schemas.microsoft.com/office/drawing/2014/main" id="{05996151-3690-4935-B83E-872B5B808F78}"/>
              </a:ext>
            </a:extLst>
          </p:cNvPr>
          <p:cNvSpPr>
            <a:spLocks noChangeArrowheads="1"/>
          </p:cNvSpPr>
          <p:nvPr/>
        </p:nvSpPr>
        <p:spPr bwMode="auto">
          <a:xfrm>
            <a:off x="1191354" y="2095376"/>
            <a:ext cx="9801353" cy="43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endParaRPr lang="en-US" altLang="zh-CN" sz="2400" b="1" dirty="0">
              <a:solidFill>
                <a:srgbClr val="3D3D3D"/>
              </a:solidFill>
              <a:latin typeface="Open Sans" pitchFamily="34" charset="0"/>
            </a:endParaRPr>
          </a:p>
          <a:p>
            <a:pPr eaLnBrk="1" hangingPunct="1">
              <a:spcBef>
                <a:spcPct val="0"/>
              </a:spcBef>
            </a:pPr>
            <a:r>
              <a:rPr lang="en-US" altLang="zh-CN" sz="2800" b="1" dirty="0">
                <a:solidFill>
                  <a:srgbClr val="3D3D3D"/>
                </a:solidFill>
                <a:latin typeface="+mj-lt"/>
              </a:rPr>
              <a:t>Attack on Falun Gong practitioners, including forced organ harvesting, is result of directives issued by the highest levels of the CCP</a:t>
            </a:r>
          </a:p>
          <a:p>
            <a:pPr eaLnBrk="1" hangingPunct="1">
              <a:spcBef>
                <a:spcPct val="0"/>
              </a:spcBef>
            </a:pPr>
            <a:endParaRPr lang="en-US" altLang="zh-CN" sz="2800" b="1" dirty="0">
              <a:solidFill>
                <a:srgbClr val="3D3D3D"/>
              </a:solidFill>
              <a:latin typeface="+mj-lt"/>
            </a:endParaRPr>
          </a:p>
          <a:p>
            <a:pPr eaLnBrk="1" hangingPunct="1">
              <a:spcBef>
                <a:spcPct val="0"/>
              </a:spcBef>
            </a:pPr>
            <a:r>
              <a:rPr lang="en-US" altLang="zh-CN" sz="2800" b="1" dirty="0">
                <a:solidFill>
                  <a:srgbClr val="3D3D3D"/>
                </a:solidFill>
                <a:latin typeface="+mj-lt"/>
              </a:rPr>
              <a:t>Active supervision and in some cases, direct involvement of governmental agencies</a:t>
            </a:r>
          </a:p>
          <a:p>
            <a:pPr eaLnBrk="1" hangingPunct="1">
              <a:spcBef>
                <a:spcPct val="0"/>
              </a:spcBef>
            </a:pPr>
            <a:endParaRPr lang="en-US" altLang="zh-CN" sz="2800" b="1" dirty="0">
              <a:solidFill>
                <a:srgbClr val="3D3D3D"/>
              </a:solidFill>
              <a:latin typeface="+mj-lt"/>
            </a:endParaRPr>
          </a:p>
          <a:p>
            <a:pPr eaLnBrk="1" hangingPunct="1">
              <a:spcBef>
                <a:spcPct val="0"/>
              </a:spcBef>
            </a:pPr>
            <a:r>
              <a:rPr lang="en-US" altLang="zh-CN" sz="2800" b="1" dirty="0">
                <a:solidFill>
                  <a:srgbClr val="3D3D3D"/>
                </a:solidFill>
                <a:latin typeface="+mj-lt"/>
              </a:rPr>
              <a:t>Disenfranchisement of basic rights to counsel and fair trial</a:t>
            </a:r>
          </a:p>
          <a:p>
            <a:pPr eaLnBrk="1" hangingPunct="1">
              <a:lnSpc>
                <a:spcPct val="100000"/>
              </a:lnSpc>
              <a:spcBef>
                <a:spcPct val="0"/>
              </a:spcBef>
            </a:pPr>
            <a:endParaRPr lang="en-US" altLang="zh-CN" sz="2400" b="1" dirty="0">
              <a:solidFill>
                <a:srgbClr val="3D3D3D"/>
              </a:solidFill>
              <a:latin typeface="Open Sans" pitchFamily="34" charset="0"/>
            </a:endParaRPr>
          </a:p>
          <a:p>
            <a:pPr eaLnBrk="1" hangingPunct="1">
              <a:lnSpc>
                <a:spcPct val="100000"/>
              </a:lnSpc>
              <a:spcBef>
                <a:spcPct val="0"/>
              </a:spcBef>
            </a:pPr>
            <a:endParaRPr lang="en-US" altLang="zh-CN" sz="2400" b="1" dirty="0">
              <a:solidFill>
                <a:srgbClr val="3D3D3D"/>
              </a:solidFill>
              <a:latin typeface="Open Sans" pitchFamily="34" charset="0"/>
            </a:endParaRPr>
          </a:p>
        </p:txBody>
      </p:sp>
      <p:sp>
        <p:nvSpPr>
          <p:cNvPr id="6" name="Title 1">
            <a:extLst>
              <a:ext uri="{FF2B5EF4-FFF2-40B4-BE49-F238E27FC236}">
                <a16:creationId xmlns:a16="http://schemas.microsoft.com/office/drawing/2014/main" id="{37DA4993-D9EB-45A3-9F24-B209FA62F82C}"/>
              </a:ext>
            </a:extLst>
          </p:cNvPr>
          <p:cNvSpPr txBox="1">
            <a:spLocks/>
          </p:cNvSpPr>
          <p:nvPr/>
        </p:nvSpPr>
        <p:spPr>
          <a:xfrm>
            <a:off x="1109663" y="655016"/>
            <a:ext cx="659850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3600" b="1" dirty="0">
                <a:solidFill>
                  <a:srgbClr val="940301"/>
                </a:solidFill>
                <a:latin typeface="+mn-lt"/>
              </a:rPr>
              <a:t>State Policy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91CD716-8824-4326-AA4A-9D255845219D}"/>
              </a:ext>
            </a:extLst>
          </p:cNvPr>
          <p:cNvCxnSpPr/>
          <p:nvPr/>
        </p:nvCxnSpPr>
        <p:spPr>
          <a:xfrm>
            <a:off x="0" y="1651996"/>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ACDDFF1-E539-4763-AC95-6F96BBF8046E}"/>
              </a:ext>
            </a:extLst>
          </p:cNvPr>
          <p:cNvSpPr/>
          <p:nvPr/>
        </p:nvSpPr>
        <p:spPr>
          <a:xfrm>
            <a:off x="5834524" y="3287614"/>
            <a:ext cx="503238" cy="503237"/>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2</a:t>
            </a:r>
          </a:p>
        </p:txBody>
      </p:sp>
      <p:sp>
        <p:nvSpPr>
          <p:cNvPr id="133124" name="TextBox 4">
            <a:extLst>
              <a:ext uri="{FF2B5EF4-FFF2-40B4-BE49-F238E27FC236}">
                <a16:creationId xmlns:a16="http://schemas.microsoft.com/office/drawing/2014/main" id="{83197C0D-8020-4F40-B350-374BF689593E}"/>
              </a:ext>
            </a:extLst>
          </p:cNvPr>
          <p:cNvSpPr txBox="1">
            <a:spLocks noChangeArrowheads="1"/>
          </p:cNvSpPr>
          <p:nvPr/>
        </p:nvSpPr>
        <p:spPr bwMode="auto">
          <a:xfrm>
            <a:off x="6474287" y="4315413"/>
            <a:ext cx="5143500" cy="5222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Bill S-240 in Canada</a:t>
            </a:r>
          </a:p>
        </p:txBody>
      </p:sp>
      <p:sp>
        <p:nvSpPr>
          <p:cNvPr id="11" name="Oval 10">
            <a:extLst>
              <a:ext uri="{FF2B5EF4-FFF2-40B4-BE49-F238E27FC236}">
                <a16:creationId xmlns:a16="http://schemas.microsoft.com/office/drawing/2014/main" id="{3A5C9D0A-4CB1-4955-84F7-C8C94E514B2E}"/>
              </a:ext>
            </a:extLst>
          </p:cNvPr>
          <p:cNvSpPr/>
          <p:nvPr/>
        </p:nvSpPr>
        <p:spPr>
          <a:xfrm>
            <a:off x="5853574" y="4275725"/>
            <a:ext cx="503238" cy="501650"/>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3</a:t>
            </a:r>
          </a:p>
        </p:txBody>
      </p:sp>
      <p:sp>
        <p:nvSpPr>
          <p:cNvPr id="133126" name="TextBox 6">
            <a:extLst>
              <a:ext uri="{FF2B5EF4-FFF2-40B4-BE49-F238E27FC236}">
                <a16:creationId xmlns:a16="http://schemas.microsoft.com/office/drawing/2014/main" id="{433AF572-CB01-4B2F-AC52-B373F2141598}"/>
              </a:ext>
            </a:extLst>
          </p:cNvPr>
          <p:cNvSpPr txBox="1">
            <a:spLocks noChangeArrowheads="1"/>
          </p:cNvSpPr>
          <p:nvPr/>
        </p:nvSpPr>
        <p:spPr bwMode="auto">
          <a:xfrm>
            <a:off x="6474287" y="3229732"/>
            <a:ext cx="5143500" cy="95410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Legislative efforts against organ transplant abuse around the world</a:t>
            </a:r>
          </a:p>
        </p:txBody>
      </p:sp>
      <p:sp>
        <p:nvSpPr>
          <p:cNvPr id="15" name="Oval 14">
            <a:extLst>
              <a:ext uri="{FF2B5EF4-FFF2-40B4-BE49-F238E27FC236}">
                <a16:creationId xmlns:a16="http://schemas.microsoft.com/office/drawing/2014/main" id="{143CB49B-14AE-455C-AECA-1B9558E37B16}"/>
              </a:ext>
            </a:extLst>
          </p:cNvPr>
          <p:cNvSpPr/>
          <p:nvPr/>
        </p:nvSpPr>
        <p:spPr>
          <a:xfrm>
            <a:off x="5834524" y="2538250"/>
            <a:ext cx="503238" cy="501650"/>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sz="2000" b="1" dirty="0">
                <a:solidFill>
                  <a:schemeClr val="bg1"/>
                </a:solidFill>
              </a:rPr>
              <a:t>1</a:t>
            </a:r>
          </a:p>
        </p:txBody>
      </p:sp>
      <p:sp>
        <p:nvSpPr>
          <p:cNvPr id="133128" name="TextBox 10">
            <a:extLst>
              <a:ext uri="{FF2B5EF4-FFF2-40B4-BE49-F238E27FC236}">
                <a16:creationId xmlns:a16="http://schemas.microsoft.com/office/drawing/2014/main" id="{E0954A49-F55B-44F4-8CB2-06121C26BFC1}"/>
              </a:ext>
            </a:extLst>
          </p:cNvPr>
          <p:cNvSpPr txBox="1">
            <a:spLocks noChangeArrowheads="1"/>
          </p:cNvSpPr>
          <p:nvPr/>
        </p:nvSpPr>
        <p:spPr bwMode="auto">
          <a:xfrm>
            <a:off x="6474287" y="2558887"/>
            <a:ext cx="5143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800" b="1">
                <a:latin typeface="Calibri Light" panose="020F0302020204030204" pitchFamily="34" charset="0"/>
              </a:rPr>
              <a:t>China Tribunal</a:t>
            </a:r>
          </a:p>
        </p:txBody>
      </p:sp>
      <p:cxnSp>
        <p:nvCxnSpPr>
          <p:cNvPr id="10" name="Straight Connector 2">
            <a:extLst>
              <a:ext uri="{FF2B5EF4-FFF2-40B4-BE49-F238E27FC236}">
                <a16:creationId xmlns:a16="http://schemas.microsoft.com/office/drawing/2014/main" id="{DF56E668-E254-4A66-A71B-99002E48C044}"/>
              </a:ext>
            </a:extLst>
          </p:cNvPr>
          <p:cNvCxnSpPr/>
          <p:nvPr/>
        </p:nvCxnSpPr>
        <p:spPr>
          <a:xfrm>
            <a:off x="5459788" y="2560306"/>
            <a:ext cx="0" cy="3017837"/>
          </a:xfrm>
          <a:prstGeom prst="line">
            <a:avLst/>
          </a:prstGeom>
          <a:ln w="12700">
            <a:solidFill>
              <a:srgbClr val="80000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6A1F326-9F4D-4743-8204-94789A2C7B3F}"/>
              </a:ext>
            </a:extLst>
          </p:cNvPr>
          <p:cNvSpPr txBox="1">
            <a:spLocks/>
          </p:cNvSpPr>
          <p:nvPr/>
        </p:nvSpPr>
        <p:spPr>
          <a:xfrm>
            <a:off x="96252" y="3589925"/>
            <a:ext cx="5025563" cy="2495550"/>
          </a:xfrm>
          <a:prstGeom prst="rect">
            <a:avLst/>
          </a:prstGeom>
        </p:spPr>
        <p:txBody>
          <a:bodyPr anchor="ctr">
            <a:norm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gn="r" fontAlgn="auto">
              <a:spcBef>
                <a:spcPts val="600"/>
              </a:spcBef>
              <a:spcAft>
                <a:spcPts val="0"/>
              </a:spcAft>
              <a:defRPr/>
            </a:pPr>
            <a:r>
              <a:rPr lang="en-US" dirty="0">
                <a:solidFill>
                  <a:srgbClr val="800000"/>
                </a:solidFill>
              </a:rPr>
              <a:t>Legislative Efforts to Combat the Crimes</a:t>
            </a:r>
            <a:endParaRPr lang="en-US" altLang="zh-CN" dirty="0">
              <a:solidFill>
                <a:srgbClr val="800000"/>
              </a:solidFill>
            </a:endParaRPr>
          </a:p>
          <a:p>
            <a:pPr algn="r" fontAlgn="auto">
              <a:spcAft>
                <a:spcPts val="0"/>
              </a:spcAft>
              <a:defRPr/>
            </a:pPr>
            <a:endParaRPr lang="en-US" dirty="0">
              <a:solidFill>
                <a:srgbClr val="800000"/>
              </a:solidFill>
            </a:endParaRPr>
          </a:p>
          <a:p>
            <a:pPr algn="r" fontAlgn="auto">
              <a:spcAft>
                <a:spcPts val="0"/>
              </a:spcAft>
              <a:defRPr/>
            </a:pPr>
            <a:endParaRPr lang="en-US" dirty="0">
              <a:solidFill>
                <a:srgbClr val="800000"/>
              </a:solidFill>
            </a:endParaRPr>
          </a:p>
        </p:txBody>
      </p:sp>
      <p:sp>
        <p:nvSpPr>
          <p:cNvPr id="13" name="TextBox 4">
            <a:extLst>
              <a:ext uri="{FF2B5EF4-FFF2-40B4-BE49-F238E27FC236}">
                <a16:creationId xmlns:a16="http://schemas.microsoft.com/office/drawing/2014/main" id="{198310E9-BF16-4BA7-9F5E-AE449CC8A217}"/>
              </a:ext>
            </a:extLst>
          </p:cNvPr>
          <p:cNvSpPr txBox="1">
            <a:spLocks noChangeArrowheads="1"/>
          </p:cNvSpPr>
          <p:nvPr/>
        </p:nvSpPr>
        <p:spPr bwMode="auto">
          <a:xfrm>
            <a:off x="6474287" y="4994819"/>
            <a:ext cx="5143500" cy="95410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2800" b="1" dirty="0">
                <a:latin typeface="Calibri Light" panose="020F0302020204030204" pitchFamily="34" charset="0"/>
              </a:rPr>
              <a:t>Policy and legislation reforms to address the issue in the US</a:t>
            </a:r>
          </a:p>
        </p:txBody>
      </p:sp>
      <p:sp>
        <p:nvSpPr>
          <p:cNvPr id="14" name="Oval 10">
            <a:extLst>
              <a:ext uri="{FF2B5EF4-FFF2-40B4-BE49-F238E27FC236}">
                <a16:creationId xmlns:a16="http://schemas.microsoft.com/office/drawing/2014/main" id="{21C5DCD7-AE2C-4678-94A8-C8B913E0289A}"/>
              </a:ext>
            </a:extLst>
          </p:cNvPr>
          <p:cNvSpPr/>
          <p:nvPr/>
        </p:nvSpPr>
        <p:spPr>
          <a:xfrm>
            <a:off x="5853574" y="5117871"/>
            <a:ext cx="503238" cy="501650"/>
          </a:xfrm>
          <a:prstGeom prst="ellipse">
            <a:avLst/>
          </a:prstGeom>
          <a:solidFill>
            <a:srgbClr val="79151A"/>
          </a:solidFill>
          <a:ln w="19050">
            <a:solidFill>
              <a:srgbClr val="79151A"/>
            </a:solidFill>
          </a:ln>
        </p:spPr>
        <p:style>
          <a:lnRef idx="2">
            <a:schemeClr val="accent2">
              <a:shade val="50000"/>
            </a:schemeClr>
          </a:lnRef>
          <a:fillRef idx="1">
            <a:schemeClr val="accent2"/>
          </a:fillRef>
          <a:effectRef idx="0">
            <a:schemeClr val="accent2"/>
          </a:effectRef>
          <a:fontRef idx="minor">
            <a:schemeClr val="lt1"/>
          </a:fontRef>
        </p:style>
        <p:txBody>
          <a:bodyPr lIns="27432" tIns="27432" rIns="27432" bIns="27432" anchor="ctr"/>
          <a:lstStyle/>
          <a:p>
            <a:pPr algn="ctr" eaLnBrk="1" fontAlgn="auto" hangingPunct="1">
              <a:spcBef>
                <a:spcPts val="0"/>
              </a:spcBef>
              <a:spcAft>
                <a:spcPts val="0"/>
              </a:spcAft>
              <a:defRPr/>
            </a:pPr>
            <a:r>
              <a:rPr lang="en-US" altLang="zh-CN" sz="2000" b="1" dirty="0">
                <a:solidFill>
                  <a:schemeClr val="bg1"/>
                </a:solidFill>
              </a:rPr>
              <a:t>4</a:t>
            </a:r>
            <a:endParaRPr lang="en-US" sz="2000" b="1" dirty="0">
              <a:solidFill>
                <a:schemeClr val="bg1"/>
              </a:solidFill>
            </a:endParaRPr>
          </a:p>
        </p:txBody>
      </p:sp>
    </p:spTree>
    <p:extLst>
      <p:ext uri="{BB962C8B-B14F-4D97-AF65-F5344CB8AC3E}">
        <p14:creationId xmlns:p14="http://schemas.microsoft.com/office/powerpoint/2010/main" val="3138070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62B148C-663F-435A-89A7-07FD96ADE2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740" y="2316992"/>
            <a:ext cx="5663081" cy="2761094"/>
          </a:xfrm>
          <a:prstGeom prst="rect">
            <a:avLst/>
          </a:prstGeom>
        </p:spPr>
      </p:pic>
      <p:pic>
        <p:nvPicPr>
          <p:cNvPr id="11" name="Grafik 10">
            <a:extLst>
              <a:ext uri="{FF2B5EF4-FFF2-40B4-BE49-F238E27FC236}">
                <a16:creationId xmlns:a16="http://schemas.microsoft.com/office/drawing/2014/main" id="{832FBA12-42C7-46B1-A576-93CCAA04A7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0493" y="429688"/>
            <a:ext cx="3604940" cy="868874"/>
          </a:xfrm>
          <a:prstGeom prst="rect">
            <a:avLst/>
          </a:prstGeom>
        </p:spPr>
      </p:pic>
      <p:sp>
        <p:nvSpPr>
          <p:cNvPr id="12" name="Rechteck 11">
            <a:extLst>
              <a:ext uri="{FF2B5EF4-FFF2-40B4-BE49-F238E27FC236}">
                <a16:creationId xmlns:a16="http://schemas.microsoft.com/office/drawing/2014/main" id="{C7DD4C18-1A55-41C0-9098-00455B8A77A0}"/>
              </a:ext>
            </a:extLst>
          </p:cNvPr>
          <p:cNvSpPr/>
          <p:nvPr/>
        </p:nvSpPr>
        <p:spPr>
          <a:xfrm>
            <a:off x="2855640" y="5237496"/>
            <a:ext cx="2952328" cy="1323439"/>
          </a:xfrm>
          <a:prstGeom prst="rect">
            <a:avLst/>
          </a:prstGeom>
        </p:spPr>
        <p:txBody>
          <a:bodyPr wrap="square">
            <a:spAutoFit/>
          </a:bodyPr>
          <a:lstStyle/>
          <a:p>
            <a:pPr algn="ctr"/>
            <a:r>
              <a:rPr lang="en-US" sz="1600" b="1" dirty="0"/>
              <a:t>Sir Geoffrey Nice QC (Chair)</a:t>
            </a:r>
          </a:p>
          <a:p>
            <a:pPr algn="ctr"/>
            <a:r>
              <a:rPr lang="en-US" sz="1600" dirty="0"/>
              <a:t>led the prosecution of Slobodan </a:t>
            </a:r>
            <a:r>
              <a:rPr lang="en-US" sz="1600" dirty="0" err="1"/>
              <a:t>Milošević</a:t>
            </a:r>
            <a:r>
              <a:rPr lang="en-US" sz="1600" dirty="0"/>
              <a:t>, former President of Serbia, at the UN’s International Criminal Tribunal (1998 – 2006)</a:t>
            </a:r>
          </a:p>
        </p:txBody>
      </p:sp>
      <p:sp>
        <p:nvSpPr>
          <p:cNvPr id="13" name="Rechteck 12">
            <a:extLst>
              <a:ext uri="{FF2B5EF4-FFF2-40B4-BE49-F238E27FC236}">
                <a16:creationId xmlns:a16="http://schemas.microsoft.com/office/drawing/2014/main" id="{B5B70969-F69B-4CFF-BA53-FDCAC3F6369D}"/>
              </a:ext>
            </a:extLst>
          </p:cNvPr>
          <p:cNvSpPr/>
          <p:nvPr/>
        </p:nvSpPr>
        <p:spPr>
          <a:xfrm>
            <a:off x="623392" y="5237496"/>
            <a:ext cx="1957611" cy="1323439"/>
          </a:xfrm>
          <a:prstGeom prst="rect">
            <a:avLst/>
          </a:prstGeom>
        </p:spPr>
        <p:txBody>
          <a:bodyPr wrap="square">
            <a:spAutoFit/>
          </a:bodyPr>
          <a:lstStyle/>
          <a:p>
            <a:pPr algn="ctr"/>
            <a:r>
              <a:rPr lang="en-US" sz="1600" b="1" dirty="0"/>
              <a:t>Hamid </a:t>
            </a:r>
            <a:r>
              <a:rPr lang="en-US" sz="1600" b="1" dirty="0" err="1"/>
              <a:t>Sabi</a:t>
            </a:r>
            <a:r>
              <a:rPr lang="en-US" sz="1600" b="1" dirty="0"/>
              <a:t> (Counsel)</a:t>
            </a:r>
            <a:br>
              <a:rPr lang="en-US" sz="1600" b="1" dirty="0"/>
            </a:br>
            <a:r>
              <a:rPr lang="en-US" sz="1600" dirty="0"/>
              <a:t>acted as Counsel and Rapporteur to the Iran Tribunal (2007)</a:t>
            </a:r>
          </a:p>
        </p:txBody>
      </p:sp>
      <p:sp>
        <p:nvSpPr>
          <p:cNvPr id="14" name="Rechteck 13">
            <a:extLst>
              <a:ext uri="{FF2B5EF4-FFF2-40B4-BE49-F238E27FC236}">
                <a16:creationId xmlns:a16="http://schemas.microsoft.com/office/drawing/2014/main" id="{E05DAC53-2167-4B8A-BEF2-9997B8720871}"/>
              </a:ext>
            </a:extLst>
          </p:cNvPr>
          <p:cNvSpPr/>
          <p:nvPr/>
        </p:nvSpPr>
        <p:spPr>
          <a:xfrm>
            <a:off x="6146748" y="2839457"/>
            <a:ext cx="5781900" cy="34778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lnSpc>
                <a:spcPts val="3000"/>
              </a:lnSpc>
            </a:pPr>
            <a:endParaRPr lang="de-DE" dirty="0">
              <a:solidFill>
                <a:schemeClr val="tx1"/>
              </a:solidFill>
              <a:highlight>
                <a:srgbClr val="C0C0C0"/>
              </a:highlight>
            </a:endParaRPr>
          </a:p>
        </p:txBody>
      </p:sp>
      <p:sp>
        <p:nvSpPr>
          <p:cNvPr id="17" name="Rectangle 5">
            <a:extLst>
              <a:ext uri="{FF2B5EF4-FFF2-40B4-BE49-F238E27FC236}">
                <a16:creationId xmlns:a16="http://schemas.microsoft.com/office/drawing/2014/main" id="{6C3EC76E-9E3C-45D8-85D0-49293A6C6679}"/>
              </a:ext>
            </a:extLst>
          </p:cNvPr>
          <p:cNvSpPr>
            <a:spLocks noChangeArrowheads="1"/>
          </p:cNvSpPr>
          <p:nvPr/>
        </p:nvSpPr>
        <p:spPr bwMode="auto">
          <a:xfrm>
            <a:off x="6225073" y="2847032"/>
            <a:ext cx="571519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lnSpc>
                <a:spcPts val="2100"/>
              </a:lnSpc>
              <a:spcAft>
                <a:spcPts val="1200"/>
              </a:spcAft>
              <a:buFont typeface="Arial" panose="020B0604020202020204" pitchFamily="34" charset="0"/>
              <a:buChar char="•"/>
            </a:pPr>
            <a:r>
              <a:rPr lang="en-US" altLang="zh-CN" b="1" dirty="0">
                <a:solidFill>
                  <a:srgbClr val="800000"/>
                </a:solidFill>
                <a:latin typeface="+mn-lt"/>
              </a:rPr>
              <a:t>Forced organ harvesting has been committed for years throughout China on a significant scale </a:t>
            </a:r>
            <a:r>
              <a:rPr lang="en-US" altLang="zh-CN" dirty="0">
                <a:solidFill>
                  <a:srgbClr val="3D3D3D"/>
                </a:solidFill>
                <a:latin typeface="+mn-lt"/>
              </a:rPr>
              <a:t>and that Falun Gong practitioners have been one – and probably the main – source of organ supply. The concerted persecution and medical testing of the Uyghurs is more recent and it may be that evidence of forced organ harvesting of this group may emerge in due course. </a:t>
            </a:r>
          </a:p>
          <a:p>
            <a:pPr marL="342900" indent="-342900">
              <a:lnSpc>
                <a:spcPts val="2100"/>
              </a:lnSpc>
              <a:spcAft>
                <a:spcPts val="1200"/>
              </a:spcAft>
              <a:buFont typeface="Arial" panose="020B0604020202020204" pitchFamily="34" charset="0"/>
              <a:buChar char="•"/>
            </a:pPr>
            <a:r>
              <a:rPr lang="en-US" altLang="zh-CN" dirty="0">
                <a:solidFill>
                  <a:srgbClr val="3D3D3D"/>
                </a:solidFill>
                <a:latin typeface="+mn-lt"/>
              </a:rPr>
              <a:t>The Tribunal has had no evidence that the significant infrastructure associated with China’s transplantation industry has been dismantled and absent a satisfactory explanation as to the source of readily available organs </a:t>
            </a:r>
            <a:r>
              <a:rPr lang="en-US" altLang="zh-CN" b="1" spc="-60" dirty="0">
                <a:solidFill>
                  <a:srgbClr val="800000"/>
                </a:solidFill>
                <a:latin typeface="+mn-lt"/>
              </a:rPr>
              <a:t>concludes that forced organ harvesting continues till today</a:t>
            </a:r>
            <a:r>
              <a:rPr lang="en-US" altLang="zh-CN" spc="-60" dirty="0">
                <a:solidFill>
                  <a:srgbClr val="800000"/>
                </a:solidFill>
                <a:latin typeface="+mn-lt"/>
              </a:rPr>
              <a:t>.</a:t>
            </a:r>
          </a:p>
        </p:txBody>
      </p:sp>
      <p:cxnSp>
        <p:nvCxnSpPr>
          <p:cNvPr id="15" name="Straight Connector 4">
            <a:extLst>
              <a:ext uri="{FF2B5EF4-FFF2-40B4-BE49-F238E27FC236}">
                <a16:creationId xmlns:a16="http://schemas.microsoft.com/office/drawing/2014/main" id="{8E25526B-8298-40C6-8F81-993F66197C87}"/>
              </a:ext>
            </a:extLst>
          </p:cNvPr>
          <p:cNvCxnSpPr/>
          <p:nvPr/>
        </p:nvCxnSpPr>
        <p:spPr>
          <a:xfrm>
            <a:off x="0" y="1651996"/>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A01405B6-D8B6-4F7F-AF4A-72E68F4850D0}"/>
              </a:ext>
            </a:extLst>
          </p:cNvPr>
          <p:cNvSpPr txBox="1">
            <a:spLocks/>
          </p:cNvSpPr>
          <p:nvPr/>
        </p:nvSpPr>
        <p:spPr>
          <a:xfrm>
            <a:off x="6449051" y="2220704"/>
            <a:ext cx="5890569"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r>
              <a:rPr lang="en-US" sz="2800" b="1" dirty="0">
                <a:solidFill>
                  <a:srgbClr val="940301"/>
                </a:solidFill>
                <a:latin typeface="+mn-lt"/>
              </a:rPr>
              <a:t>China Tribunal’s M</a:t>
            </a:r>
            <a:r>
              <a:rPr lang="en-US" altLang="zh-CN" sz="2800" b="1" dirty="0">
                <a:solidFill>
                  <a:srgbClr val="940301"/>
                </a:solidFill>
                <a:latin typeface="+mn-lt"/>
              </a:rPr>
              <a:t>ain </a:t>
            </a:r>
            <a:r>
              <a:rPr lang="en-US" sz="2800" b="1" dirty="0">
                <a:solidFill>
                  <a:srgbClr val="940301"/>
                </a:solidFill>
                <a:latin typeface="+mn-lt"/>
              </a:rPr>
              <a:t>Conclusions</a:t>
            </a:r>
          </a:p>
        </p:txBody>
      </p:sp>
    </p:spTree>
    <p:extLst>
      <p:ext uri="{BB962C8B-B14F-4D97-AF65-F5344CB8AC3E}">
        <p14:creationId xmlns:p14="http://schemas.microsoft.com/office/powerpoint/2010/main" val="3600939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knife, weapon&#10;&#10;Description generated with high confidence">
            <a:hlinkClick r:id="rId3"/>
            <a:extLst>
              <a:ext uri="{FF2B5EF4-FFF2-40B4-BE49-F238E27FC236}">
                <a16:creationId xmlns:a16="http://schemas.microsoft.com/office/drawing/2014/main" id="{A8FDB005-AE79-47F2-97FD-783B66EAE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22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225" y="1940934"/>
            <a:ext cx="9407611" cy="4047262"/>
          </a:xfrm>
          <a:prstGeom prst="rect">
            <a:avLst/>
          </a:prstGeom>
          <a:noFill/>
        </p:spPr>
        <p:txBody>
          <a:bodyPr wrap="square" rtlCol="0">
            <a:spAutoFit/>
          </a:bodyPr>
          <a:lstStyle/>
          <a:p>
            <a:endParaRPr lang="en-US" sz="5400" dirty="0"/>
          </a:p>
          <a:p>
            <a:pPr marL="355600" lvl="0" indent="1588" defTabSz="1938005">
              <a:spcBef>
                <a:spcPts val="300"/>
              </a:spcBef>
              <a:buClr>
                <a:srgbClr val="EAEAEA"/>
              </a:buClr>
              <a:tabLst>
                <a:tab pos="355600" algn="l"/>
                <a:tab pos="536575"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sz="2800" dirty="0"/>
              <a:t>“Taken together, such attacks and such acts constitute </a:t>
            </a:r>
            <a:r>
              <a:rPr lang="en-US" sz="2800" b="1" dirty="0">
                <a:solidFill>
                  <a:srgbClr val="800000"/>
                </a:solidFill>
              </a:rPr>
              <a:t>crimes against humanity</a:t>
            </a:r>
            <a:r>
              <a:rPr lang="en-US" sz="2800" dirty="0"/>
              <a:t>, which the Tribunal is certain, beyond reasonable doubt, have occurred.”</a:t>
            </a:r>
          </a:p>
          <a:p>
            <a:pPr marL="355600" lvl="0" indent="1588" defTabSz="1938005">
              <a:spcBef>
                <a:spcPts val="300"/>
              </a:spcBef>
              <a:buClr>
                <a:srgbClr val="EAEAEA"/>
              </a:buClr>
              <a:tabLst>
                <a:tab pos="355600" algn="l"/>
                <a:tab pos="536575"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br>
              <a:rPr lang="en-US" sz="5400" dirty="0"/>
            </a:br>
            <a:r>
              <a:rPr lang="en-US" sz="2800" dirty="0"/>
              <a:t>					               </a:t>
            </a:r>
            <a:r>
              <a:rPr lang="en-US" altLang="zh-CN" sz="3200" i="1" kern="0" dirty="0">
                <a:solidFill>
                  <a:srgbClr val="79151A"/>
                </a:solidFill>
                <a:ea typeface="SimSun" panose="02010600030101010101" pitchFamily="2" charset="-122"/>
              </a:rPr>
              <a:t>—Sir Geoffrey Nice QC, the China Tribunal</a:t>
            </a:r>
            <a:endParaRPr lang="en-US" sz="5400" dirty="0"/>
          </a:p>
        </p:txBody>
      </p:sp>
      <p:cxnSp>
        <p:nvCxnSpPr>
          <p:cNvPr id="4" name="Straight Connector 2">
            <a:extLst>
              <a:ext uri="{FF2B5EF4-FFF2-40B4-BE49-F238E27FC236}">
                <a16:creationId xmlns:a16="http://schemas.microsoft.com/office/drawing/2014/main" id="{EA87F75D-0810-4D4C-A8CD-E508652381C8}"/>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pic>
        <p:nvPicPr>
          <p:cNvPr id="5" name="Grafik 10">
            <a:extLst>
              <a:ext uri="{FF2B5EF4-FFF2-40B4-BE49-F238E27FC236}">
                <a16:creationId xmlns:a16="http://schemas.microsoft.com/office/drawing/2014/main" id="{C8DDAE0D-91DD-4F9C-9891-F53ACBB0AC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0494" y="405625"/>
            <a:ext cx="3689136" cy="863983"/>
          </a:xfrm>
          <a:prstGeom prst="rect">
            <a:avLst/>
          </a:prstGeom>
        </p:spPr>
      </p:pic>
    </p:spTree>
    <p:extLst>
      <p:ext uri="{BB962C8B-B14F-4D97-AF65-F5344CB8AC3E}">
        <p14:creationId xmlns:p14="http://schemas.microsoft.com/office/powerpoint/2010/main" val="1701854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EA87F75D-0810-4D4C-A8CD-E508652381C8}"/>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7DA4993-D9EB-45A3-9F24-B209FA62F82C}"/>
              </a:ext>
            </a:extLst>
          </p:cNvPr>
          <p:cNvSpPr txBox="1">
            <a:spLocks/>
          </p:cNvSpPr>
          <p:nvPr/>
        </p:nvSpPr>
        <p:spPr>
          <a:xfrm>
            <a:off x="652141" y="454298"/>
            <a:ext cx="659850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0000"/>
              </a:lnSpc>
            </a:pPr>
            <a:r>
              <a:rPr lang="en-US" sz="2800" b="1" dirty="0">
                <a:solidFill>
                  <a:srgbClr val="940301"/>
                </a:solidFill>
              </a:rPr>
              <a:t>Background of Legislative Efforts </a:t>
            </a:r>
          </a:p>
          <a:p>
            <a:pPr>
              <a:lnSpc>
                <a:spcPct val="100000"/>
              </a:lnSpc>
            </a:pPr>
            <a:r>
              <a:rPr lang="en-US" sz="2400" dirty="0">
                <a:solidFill>
                  <a:srgbClr val="940301"/>
                </a:solidFill>
                <a:latin typeface="+mn-lt"/>
              </a:rPr>
              <a:t>Against Organ Transplant Abuse Around the World</a:t>
            </a:r>
            <a:endParaRPr lang="en-US" sz="2400" b="1" dirty="0">
              <a:solidFill>
                <a:srgbClr val="940301"/>
              </a:solidFill>
            </a:endParaRPr>
          </a:p>
        </p:txBody>
      </p:sp>
      <p:sp>
        <p:nvSpPr>
          <p:cNvPr id="7" name="Rectangle 5">
            <a:extLst>
              <a:ext uri="{FF2B5EF4-FFF2-40B4-BE49-F238E27FC236}">
                <a16:creationId xmlns:a16="http://schemas.microsoft.com/office/drawing/2014/main" id="{12735493-91D0-4121-887C-5A4AA29DD2B4}"/>
              </a:ext>
            </a:extLst>
          </p:cNvPr>
          <p:cNvSpPr>
            <a:spLocks noChangeArrowheads="1"/>
          </p:cNvSpPr>
          <p:nvPr/>
        </p:nvSpPr>
        <p:spPr bwMode="auto">
          <a:xfrm>
            <a:off x="652141" y="1299360"/>
            <a:ext cx="11112068"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zh-CN" sz="2400" b="1" dirty="0">
              <a:solidFill>
                <a:srgbClr val="3D3D3D"/>
              </a:solidFill>
              <a:latin typeface="+mj-lt"/>
            </a:endParaRPr>
          </a:p>
          <a:p>
            <a:pPr>
              <a:lnSpc>
                <a:spcPct val="100000"/>
              </a:lnSpc>
              <a:spcBef>
                <a:spcPct val="0"/>
              </a:spcBef>
              <a:buNone/>
            </a:pPr>
            <a:r>
              <a:rPr lang="en-US" altLang="zh-CN" sz="2800" b="1" dirty="0">
                <a:solidFill>
                  <a:srgbClr val="3D3D3D"/>
                </a:solidFill>
                <a:latin typeface="+mj-lt"/>
              </a:rPr>
              <a:t> </a:t>
            </a:r>
          </a:p>
          <a:p>
            <a:pPr marL="457200" indent="-457200">
              <a:lnSpc>
                <a:spcPct val="100000"/>
              </a:lnSpc>
              <a:spcBef>
                <a:spcPct val="0"/>
              </a:spcBef>
            </a:pPr>
            <a:r>
              <a:rPr lang="en-US" altLang="zh-CN" sz="2600" dirty="0">
                <a:solidFill>
                  <a:srgbClr val="3D3D3D"/>
                </a:solidFill>
              </a:rPr>
              <a:t>In December 2013, the European Parliament adopted an emergency </a:t>
            </a:r>
            <a:r>
              <a:rPr lang="en-US" altLang="zh-CN" sz="2600" b="1" dirty="0">
                <a:solidFill>
                  <a:srgbClr val="3D3D3D"/>
                </a:solidFill>
              </a:rPr>
              <a:t>resolution 2013/2981(RSP) </a:t>
            </a:r>
            <a:r>
              <a:rPr lang="en-US" altLang="zh-CN" sz="2600" dirty="0">
                <a:solidFill>
                  <a:srgbClr val="3D3D3D"/>
                </a:solidFill>
              </a:rPr>
              <a:t>calling on the Chinese regime “to end immediately the practice of harvesting organs from prisoners of conscience and members of religious and ethnic minority groups.”</a:t>
            </a:r>
          </a:p>
          <a:p>
            <a:pPr marL="457200" indent="-457200">
              <a:lnSpc>
                <a:spcPct val="100000"/>
              </a:lnSpc>
              <a:spcBef>
                <a:spcPct val="0"/>
              </a:spcBef>
            </a:pPr>
            <a:endParaRPr lang="en-US" altLang="zh-CN" sz="1200" dirty="0">
              <a:solidFill>
                <a:srgbClr val="3D3D3D"/>
              </a:solidFill>
            </a:endParaRPr>
          </a:p>
          <a:p>
            <a:pPr marL="457200" indent="-457200">
              <a:lnSpc>
                <a:spcPct val="100000"/>
              </a:lnSpc>
              <a:spcBef>
                <a:spcPct val="0"/>
              </a:spcBef>
            </a:pPr>
            <a:r>
              <a:rPr lang="en-US" altLang="zh-CN" sz="2600" dirty="0">
                <a:solidFill>
                  <a:srgbClr val="3D3D3D"/>
                </a:solidFill>
              </a:rPr>
              <a:t>In June 2016, the U.S. House of Representatives unanimously passed </a:t>
            </a:r>
            <a:r>
              <a:rPr lang="en-US" altLang="zh-CN" sz="2600" b="1" dirty="0">
                <a:solidFill>
                  <a:srgbClr val="3D3D3D"/>
                </a:solidFill>
              </a:rPr>
              <a:t>House Resolution 343</a:t>
            </a:r>
            <a:r>
              <a:rPr lang="en-US" altLang="zh-CN" sz="2600" dirty="0">
                <a:solidFill>
                  <a:srgbClr val="3D3D3D"/>
                </a:solidFill>
              </a:rPr>
              <a:t> condemning "the systematic, state-sanctioned organ harvesting from non-consenting prisoners of conscience" in China</a:t>
            </a:r>
          </a:p>
          <a:p>
            <a:pPr>
              <a:lnSpc>
                <a:spcPct val="100000"/>
              </a:lnSpc>
              <a:spcBef>
                <a:spcPct val="0"/>
              </a:spcBef>
              <a:buNone/>
            </a:pPr>
            <a:endParaRPr lang="en-US" altLang="zh-CN" sz="1200" dirty="0">
              <a:solidFill>
                <a:srgbClr val="3D3D3D"/>
              </a:solidFill>
            </a:endParaRPr>
          </a:p>
          <a:p>
            <a:pPr marL="457200" indent="-457200">
              <a:lnSpc>
                <a:spcPct val="100000"/>
              </a:lnSpc>
              <a:spcBef>
                <a:spcPct val="0"/>
              </a:spcBef>
            </a:pPr>
            <a:r>
              <a:rPr lang="en-US" altLang="zh-CN" sz="2600" dirty="0">
                <a:solidFill>
                  <a:srgbClr val="3D3D3D"/>
                </a:solidFill>
              </a:rPr>
              <a:t>Israel, Spain, Italy, Taiwan, Norway, and Belgium have passed laws criminalizing organ trafficking and restricting transplant tourism to China</a:t>
            </a:r>
          </a:p>
          <a:p>
            <a:pPr>
              <a:lnSpc>
                <a:spcPct val="100000"/>
              </a:lnSpc>
              <a:spcBef>
                <a:spcPct val="0"/>
              </a:spcBef>
              <a:buNone/>
            </a:pPr>
            <a:endParaRPr lang="en-US" altLang="zh-CN" sz="2800" b="1" dirty="0">
              <a:solidFill>
                <a:srgbClr val="3D3D3D"/>
              </a:solidFill>
              <a:latin typeface="+mj-lt"/>
            </a:endParaRPr>
          </a:p>
          <a:p>
            <a:pPr eaLnBrk="1" hangingPunct="1">
              <a:lnSpc>
                <a:spcPct val="100000"/>
              </a:lnSpc>
              <a:spcBef>
                <a:spcPct val="0"/>
              </a:spcBef>
            </a:pPr>
            <a:endParaRPr lang="en-US" altLang="zh-CN" sz="2400" b="1" dirty="0">
              <a:solidFill>
                <a:srgbClr val="3D3D3D"/>
              </a:solidFill>
              <a:latin typeface="Open Sans" pitchFamily="34" charset="0"/>
            </a:endParaRPr>
          </a:p>
        </p:txBody>
      </p:sp>
    </p:spTree>
    <p:extLst>
      <p:ext uri="{BB962C8B-B14F-4D97-AF65-F5344CB8AC3E}">
        <p14:creationId xmlns:p14="http://schemas.microsoft.com/office/powerpoint/2010/main" val="28945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EA87F75D-0810-4D4C-A8CD-E508652381C8}"/>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7DA4993-D9EB-45A3-9F24-B209FA62F82C}"/>
              </a:ext>
            </a:extLst>
          </p:cNvPr>
          <p:cNvSpPr txBox="1">
            <a:spLocks/>
          </p:cNvSpPr>
          <p:nvPr/>
        </p:nvSpPr>
        <p:spPr>
          <a:xfrm>
            <a:off x="1109663" y="353939"/>
            <a:ext cx="659850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0000"/>
              </a:lnSpc>
            </a:pPr>
            <a:r>
              <a:rPr lang="en-US" sz="2800" dirty="0">
                <a:solidFill>
                  <a:srgbClr val="940301"/>
                </a:solidFill>
                <a:latin typeface="+mn-lt"/>
              </a:rPr>
              <a:t>Case Study: Bill S-240 </a:t>
            </a:r>
          </a:p>
          <a:p>
            <a:pPr>
              <a:lnSpc>
                <a:spcPct val="100000"/>
              </a:lnSpc>
            </a:pPr>
            <a:r>
              <a:rPr lang="en-US" sz="3600" b="1" dirty="0">
                <a:solidFill>
                  <a:srgbClr val="940301"/>
                </a:solidFill>
                <a:latin typeface="+mn-lt"/>
              </a:rPr>
              <a:t>Introduction</a:t>
            </a:r>
          </a:p>
        </p:txBody>
      </p:sp>
      <p:sp>
        <p:nvSpPr>
          <p:cNvPr id="7" name="Rectangle 5">
            <a:extLst>
              <a:ext uri="{FF2B5EF4-FFF2-40B4-BE49-F238E27FC236}">
                <a16:creationId xmlns:a16="http://schemas.microsoft.com/office/drawing/2014/main" id="{12735493-91D0-4121-887C-5A4AA29DD2B4}"/>
              </a:ext>
            </a:extLst>
          </p:cNvPr>
          <p:cNvSpPr>
            <a:spLocks noChangeArrowheads="1"/>
          </p:cNvSpPr>
          <p:nvPr/>
        </p:nvSpPr>
        <p:spPr bwMode="auto">
          <a:xfrm>
            <a:off x="1299235" y="2168894"/>
            <a:ext cx="10097312"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zh-CN" sz="24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Objective: Punish those who participate in forced organ harvesting anywhere around the world and stem organ tourism to countries such as China.</a:t>
            </a:r>
          </a:p>
          <a:p>
            <a:pPr marL="457200" indent="-457200">
              <a:lnSpc>
                <a:spcPct val="100000"/>
              </a:lnSpc>
              <a:spcBef>
                <a:spcPct val="0"/>
              </a:spcBef>
            </a:pPr>
            <a:endParaRPr lang="en-US" altLang="zh-CN" sz="6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Passed unanimously by the Senate on October 23, 2018</a:t>
            </a:r>
          </a:p>
          <a:p>
            <a:pPr marL="457200" indent="-457200">
              <a:lnSpc>
                <a:spcPct val="100000"/>
              </a:lnSpc>
              <a:spcBef>
                <a:spcPct val="0"/>
              </a:spcBef>
            </a:pPr>
            <a:endParaRPr lang="en-US" altLang="zh-CN" sz="6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Passed unanimously by the House of Commons on April 30, 2019</a:t>
            </a:r>
          </a:p>
          <a:p>
            <a:pPr marL="457200" indent="-457200">
              <a:lnSpc>
                <a:spcPct val="100000"/>
              </a:lnSpc>
              <a:spcBef>
                <a:spcPct val="0"/>
              </a:spcBef>
            </a:pPr>
            <a:endParaRPr lang="en-US" altLang="zh-CN" sz="6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Unfortunately, parliamentary session ended before the Bill was confirmed</a:t>
            </a:r>
          </a:p>
          <a:p>
            <a:pPr marL="457200" indent="-457200">
              <a:lnSpc>
                <a:spcPct val="100000"/>
              </a:lnSpc>
              <a:spcBef>
                <a:spcPct val="0"/>
              </a:spcBef>
            </a:pPr>
            <a:endParaRPr lang="en-US" altLang="zh-CN" sz="2800" b="1" dirty="0">
              <a:solidFill>
                <a:srgbClr val="3D3D3D"/>
              </a:solidFill>
              <a:latin typeface="+mj-lt"/>
            </a:endParaRPr>
          </a:p>
          <a:p>
            <a:pPr eaLnBrk="1" hangingPunct="1">
              <a:lnSpc>
                <a:spcPct val="100000"/>
              </a:lnSpc>
              <a:spcBef>
                <a:spcPct val="0"/>
              </a:spcBef>
            </a:pPr>
            <a:endParaRPr lang="en-US" altLang="zh-CN" sz="2400" b="1" dirty="0">
              <a:solidFill>
                <a:srgbClr val="3D3D3D"/>
              </a:solidFill>
              <a:latin typeface="Open Sans" pitchFamily="34" charset="0"/>
            </a:endParaRPr>
          </a:p>
        </p:txBody>
      </p:sp>
    </p:spTree>
    <p:extLst>
      <p:ext uri="{BB962C8B-B14F-4D97-AF65-F5344CB8AC3E}">
        <p14:creationId xmlns:p14="http://schemas.microsoft.com/office/powerpoint/2010/main" val="1902369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EA87F75D-0810-4D4C-A8CD-E508652381C8}"/>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7DA4993-D9EB-45A3-9F24-B209FA62F82C}"/>
              </a:ext>
            </a:extLst>
          </p:cNvPr>
          <p:cNvSpPr txBox="1">
            <a:spLocks/>
          </p:cNvSpPr>
          <p:nvPr/>
        </p:nvSpPr>
        <p:spPr>
          <a:xfrm>
            <a:off x="1109663" y="353939"/>
            <a:ext cx="659850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0000"/>
              </a:lnSpc>
            </a:pPr>
            <a:r>
              <a:rPr lang="en-US" sz="2800" dirty="0">
                <a:solidFill>
                  <a:srgbClr val="940301"/>
                </a:solidFill>
                <a:latin typeface="+mn-lt"/>
              </a:rPr>
              <a:t>Case Study: Bill S-240 </a:t>
            </a:r>
          </a:p>
          <a:p>
            <a:pPr>
              <a:lnSpc>
                <a:spcPct val="100000"/>
              </a:lnSpc>
            </a:pPr>
            <a:r>
              <a:rPr lang="en-US" sz="3600" b="1" dirty="0">
                <a:solidFill>
                  <a:srgbClr val="940301"/>
                </a:solidFill>
                <a:latin typeface="+mn-lt"/>
              </a:rPr>
              <a:t>Provisions</a:t>
            </a:r>
          </a:p>
        </p:txBody>
      </p:sp>
      <p:sp>
        <p:nvSpPr>
          <p:cNvPr id="7" name="Rectangle 5">
            <a:extLst>
              <a:ext uri="{FF2B5EF4-FFF2-40B4-BE49-F238E27FC236}">
                <a16:creationId xmlns:a16="http://schemas.microsoft.com/office/drawing/2014/main" id="{12735493-91D0-4121-887C-5A4AA29DD2B4}"/>
              </a:ext>
            </a:extLst>
          </p:cNvPr>
          <p:cNvSpPr>
            <a:spLocks noChangeArrowheads="1"/>
          </p:cNvSpPr>
          <p:nvPr/>
        </p:nvSpPr>
        <p:spPr bwMode="auto">
          <a:xfrm>
            <a:off x="1165423" y="1477525"/>
            <a:ext cx="10097312"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zh-CN" sz="2400" b="1" dirty="0">
              <a:solidFill>
                <a:srgbClr val="3D3D3D"/>
              </a:solidFill>
              <a:latin typeface="+mj-lt"/>
            </a:endParaRPr>
          </a:p>
          <a:p>
            <a:pPr marL="457200" indent="-457200">
              <a:lnSpc>
                <a:spcPct val="100000"/>
              </a:lnSpc>
              <a:spcBef>
                <a:spcPct val="0"/>
              </a:spcBef>
            </a:pPr>
            <a:endParaRPr lang="en-US" altLang="zh-CN" sz="2800" b="1" dirty="0">
              <a:solidFill>
                <a:srgbClr val="3D3D3D"/>
              </a:solidFill>
              <a:latin typeface="+mj-lt"/>
            </a:endParaRPr>
          </a:p>
          <a:p>
            <a:pPr>
              <a:lnSpc>
                <a:spcPct val="100000"/>
              </a:lnSpc>
              <a:spcBef>
                <a:spcPct val="0"/>
              </a:spcBef>
              <a:buNone/>
            </a:pPr>
            <a:r>
              <a:rPr lang="en-US" altLang="zh-CN" sz="2800" b="1" dirty="0">
                <a:solidFill>
                  <a:srgbClr val="3D3D3D"/>
                </a:solidFill>
                <a:latin typeface="+mj-lt"/>
              </a:rPr>
              <a:t>Establishes four related criminal offences:</a:t>
            </a:r>
          </a:p>
          <a:p>
            <a:pPr marL="457200" indent="-457200">
              <a:lnSpc>
                <a:spcPct val="100000"/>
              </a:lnSpc>
              <a:spcBef>
                <a:spcPct val="0"/>
              </a:spcBef>
            </a:pPr>
            <a:endParaRPr lang="en-US" altLang="zh-CN" sz="28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Receiving organs without donor’s informed consent</a:t>
            </a:r>
          </a:p>
          <a:p>
            <a:pPr marL="88900" indent="-88900">
              <a:lnSpc>
                <a:spcPct val="100000"/>
              </a:lnSpc>
              <a:spcBef>
                <a:spcPct val="0"/>
              </a:spcBef>
            </a:pPr>
            <a:endParaRPr lang="en-US" altLang="zh-CN" sz="6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Participation/facilitation in organ removal without donor’s  </a:t>
            </a:r>
          </a:p>
          <a:p>
            <a:pPr>
              <a:lnSpc>
                <a:spcPct val="100000"/>
              </a:lnSpc>
              <a:spcBef>
                <a:spcPct val="0"/>
              </a:spcBef>
              <a:buNone/>
            </a:pPr>
            <a:r>
              <a:rPr lang="en-US" altLang="zh-CN" sz="2800" b="1" dirty="0">
                <a:solidFill>
                  <a:srgbClr val="3D3D3D"/>
                </a:solidFill>
                <a:latin typeface="+mj-lt"/>
              </a:rPr>
              <a:t>      informed consent</a:t>
            </a:r>
          </a:p>
          <a:p>
            <a:pPr>
              <a:lnSpc>
                <a:spcPct val="100000"/>
              </a:lnSpc>
              <a:spcBef>
                <a:spcPct val="0"/>
              </a:spcBef>
              <a:buNone/>
            </a:pPr>
            <a:endParaRPr lang="en-US" altLang="zh-CN" sz="6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Receiving organs for consideration</a:t>
            </a:r>
          </a:p>
          <a:p>
            <a:pPr marL="177800" indent="-177800">
              <a:lnSpc>
                <a:spcPct val="100000"/>
              </a:lnSpc>
              <a:spcBef>
                <a:spcPct val="0"/>
              </a:spcBef>
            </a:pPr>
            <a:endParaRPr lang="en-US" altLang="zh-CN" sz="6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Participation/facilitation in organ transactions</a:t>
            </a:r>
          </a:p>
          <a:p>
            <a:pPr marL="457200" indent="-457200">
              <a:lnSpc>
                <a:spcPct val="100000"/>
              </a:lnSpc>
              <a:spcBef>
                <a:spcPct val="0"/>
              </a:spcBef>
            </a:pPr>
            <a:endParaRPr lang="en-US" altLang="zh-CN" sz="2800" b="1" dirty="0">
              <a:solidFill>
                <a:srgbClr val="3D3D3D"/>
              </a:solidFill>
              <a:latin typeface="+mj-lt"/>
            </a:endParaRPr>
          </a:p>
          <a:p>
            <a:pPr eaLnBrk="1" hangingPunct="1">
              <a:lnSpc>
                <a:spcPct val="100000"/>
              </a:lnSpc>
              <a:spcBef>
                <a:spcPct val="0"/>
              </a:spcBef>
            </a:pPr>
            <a:endParaRPr lang="en-US" altLang="zh-CN" sz="2400" b="1" dirty="0">
              <a:solidFill>
                <a:srgbClr val="3D3D3D"/>
              </a:solidFill>
              <a:latin typeface="Open Sans" pitchFamily="34" charset="0"/>
            </a:endParaRPr>
          </a:p>
        </p:txBody>
      </p:sp>
    </p:spTree>
    <p:extLst>
      <p:ext uri="{BB962C8B-B14F-4D97-AF65-F5344CB8AC3E}">
        <p14:creationId xmlns:p14="http://schemas.microsoft.com/office/powerpoint/2010/main" val="1554474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EA87F75D-0810-4D4C-A8CD-E508652381C8}"/>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7DA4993-D9EB-45A3-9F24-B209FA62F82C}"/>
              </a:ext>
            </a:extLst>
          </p:cNvPr>
          <p:cNvSpPr txBox="1">
            <a:spLocks/>
          </p:cNvSpPr>
          <p:nvPr/>
        </p:nvSpPr>
        <p:spPr>
          <a:xfrm>
            <a:off x="1109663" y="353939"/>
            <a:ext cx="659850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0000"/>
              </a:lnSpc>
            </a:pPr>
            <a:r>
              <a:rPr lang="en-US" sz="2800" dirty="0">
                <a:solidFill>
                  <a:srgbClr val="940301"/>
                </a:solidFill>
                <a:latin typeface="+mn-lt"/>
              </a:rPr>
              <a:t>Case Study: Bill S-240 </a:t>
            </a:r>
          </a:p>
          <a:p>
            <a:pPr>
              <a:lnSpc>
                <a:spcPct val="100000"/>
              </a:lnSpc>
            </a:pPr>
            <a:r>
              <a:rPr lang="en-US" sz="3600" b="1" dirty="0">
                <a:solidFill>
                  <a:srgbClr val="940301"/>
                </a:solidFill>
                <a:latin typeface="+mn-lt"/>
              </a:rPr>
              <a:t>Provisions</a:t>
            </a:r>
          </a:p>
        </p:txBody>
      </p:sp>
      <p:sp>
        <p:nvSpPr>
          <p:cNvPr id="7" name="Rectangle 5">
            <a:extLst>
              <a:ext uri="{FF2B5EF4-FFF2-40B4-BE49-F238E27FC236}">
                <a16:creationId xmlns:a16="http://schemas.microsoft.com/office/drawing/2014/main" id="{12735493-91D0-4121-887C-5A4AA29DD2B4}"/>
              </a:ext>
            </a:extLst>
          </p:cNvPr>
          <p:cNvSpPr>
            <a:spLocks noChangeArrowheads="1"/>
          </p:cNvSpPr>
          <p:nvPr/>
        </p:nvSpPr>
        <p:spPr bwMode="auto">
          <a:xfrm>
            <a:off x="1165423" y="1663053"/>
            <a:ext cx="10097312" cy="517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endParaRPr lang="en-US" altLang="zh-CN" sz="2400" b="1" dirty="0">
              <a:solidFill>
                <a:srgbClr val="3D3D3D"/>
              </a:solidFill>
              <a:latin typeface="+mj-lt"/>
            </a:endParaRPr>
          </a:p>
          <a:p>
            <a:pPr>
              <a:buNone/>
            </a:pPr>
            <a:r>
              <a:rPr lang="en-US" sz="2400" b="1" dirty="0"/>
              <a:t>Mental Element: </a:t>
            </a:r>
            <a:r>
              <a:rPr lang="en-US" sz="2400" dirty="0"/>
              <a:t>Knowledge or recklessness (i.e. awareness that the organs are potentially removed without donor’s informed consent, or removed for consideration, but continues to act despite this awareness)</a:t>
            </a:r>
          </a:p>
          <a:p>
            <a:endParaRPr lang="en-US" sz="2400" dirty="0"/>
          </a:p>
          <a:p>
            <a:pPr>
              <a:buNone/>
            </a:pPr>
            <a:r>
              <a:rPr lang="en-US" sz="2400" b="1" dirty="0"/>
              <a:t>Extraterritorial application: </a:t>
            </a:r>
            <a:r>
              <a:rPr lang="en-US" sz="2400" dirty="0"/>
              <a:t>Offenders can be prosecuted in Canada, even though the offending acts took place abroad (subject to the consent of the Attorney General) </a:t>
            </a:r>
          </a:p>
          <a:p>
            <a:endParaRPr lang="en-US" sz="2400" dirty="0"/>
          </a:p>
          <a:p>
            <a:pPr lvl="0">
              <a:lnSpc>
                <a:spcPct val="100000"/>
              </a:lnSpc>
              <a:spcBef>
                <a:spcPts val="0"/>
              </a:spcBef>
              <a:buNone/>
              <a:defRPr/>
            </a:pPr>
            <a:r>
              <a:rPr lang="en-CA" sz="2400" dirty="0"/>
              <a:t>Offenders are </a:t>
            </a:r>
            <a:r>
              <a:rPr lang="en-CA" sz="2400" b="1" dirty="0"/>
              <a:t>inadmissible to Canada </a:t>
            </a:r>
            <a:r>
              <a:rPr lang="en-CA" sz="2400" dirty="0"/>
              <a:t>(i.e. not allowed to enter Canada, and those within Canada can have their immigration status revoked)</a:t>
            </a:r>
          </a:p>
          <a:p>
            <a:pPr>
              <a:lnSpc>
                <a:spcPct val="100000"/>
              </a:lnSpc>
              <a:spcBef>
                <a:spcPct val="0"/>
              </a:spcBef>
              <a:buNone/>
            </a:pPr>
            <a:endParaRPr lang="en-US" altLang="zh-CN" sz="2800" b="1" dirty="0">
              <a:solidFill>
                <a:srgbClr val="3D3D3D"/>
              </a:solidFill>
              <a:latin typeface="+mj-lt"/>
            </a:endParaRPr>
          </a:p>
          <a:p>
            <a:pPr eaLnBrk="1" hangingPunct="1">
              <a:lnSpc>
                <a:spcPct val="100000"/>
              </a:lnSpc>
              <a:spcBef>
                <a:spcPct val="0"/>
              </a:spcBef>
            </a:pPr>
            <a:endParaRPr lang="en-US" altLang="zh-CN" sz="2400" b="1" dirty="0">
              <a:solidFill>
                <a:srgbClr val="3D3D3D"/>
              </a:solidFill>
              <a:latin typeface="Open Sans" pitchFamily="34" charset="0"/>
            </a:endParaRPr>
          </a:p>
        </p:txBody>
      </p:sp>
    </p:spTree>
    <p:extLst>
      <p:ext uri="{BB962C8B-B14F-4D97-AF65-F5344CB8AC3E}">
        <p14:creationId xmlns:p14="http://schemas.microsoft.com/office/powerpoint/2010/main" val="37213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EA87F75D-0810-4D4C-A8CD-E508652381C8}"/>
              </a:ext>
            </a:extLst>
          </p:cNvPr>
          <p:cNvCxnSpPr/>
          <p:nvPr/>
        </p:nvCxnSpPr>
        <p:spPr>
          <a:xfrm>
            <a:off x="0" y="1497013"/>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7DA4993-D9EB-45A3-9F24-B209FA62F82C}"/>
              </a:ext>
            </a:extLst>
          </p:cNvPr>
          <p:cNvSpPr txBox="1">
            <a:spLocks/>
          </p:cNvSpPr>
          <p:nvPr/>
        </p:nvSpPr>
        <p:spPr>
          <a:xfrm>
            <a:off x="1109663" y="353939"/>
            <a:ext cx="659850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0000"/>
              </a:lnSpc>
            </a:pPr>
            <a:r>
              <a:rPr lang="en-US" sz="2800" dirty="0">
                <a:solidFill>
                  <a:srgbClr val="940301"/>
                </a:solidFill>
                <a:latin typeface="+mn-lt"/>
              </a:rPr>
              <a:t>Case Study: Bill S-240 </a:t>
            </a:r>
          </a:p>
          <a:p>
            <a:pPr>
              <a:lnSpc>
                <a:spcPct val="100000"/>
              </a:lnSpc>
            </a:pPr>
            <a:r>
              <a:rPr lang="en-US" sz="3600" b="1" dirty="0">
                <a:solidFill>
                  <a:srgbClr val="940301"/>
                </a:solidFill>
                <a:latin typeface="+mn-lt"/>
              </a:rPr>
              <a:t>Justification</a:t>
            </a:r>
          </a:p>
        </p:txBody>
      </p:sp>
      <p:sp>
        <p:nvSpPr>
          <p:cNvPr id="5" name="Rectangle 5">
            <a:extLst>
              <a:ext uri="{FF2B5EF4-FFF2-40B4-BE49-F238E27FC236}">
                <a16:creationId xmlns:a16="http://schemas.microsoft.com/office/drawing/2014/main" id="{12735493-91D0-4121-887C-5A4AA29DD2B4}"/>
              </a:ext>
            </a:extLst>
          </p:cNvPr>
          <p:cNvSpPr>
            <a:spLocks noChangeArrowheads="1"/>
          </p:cNvSpPr>
          <p:nvPr/>
        </p:nvSpPr>
        <p:spPr bwMode="auto">
          <a:xfrm>
            <a:off x="658660" y="2261896"/>
            <a:ext cx="1057681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zh-CN" sz="24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Close legal loophole — comprehensive regulations for domestic organ transplant, but no law or regulation for organ transplant abroad</a:t>
            </a:r>
          </a:p>
          <a:p>
            <a:pPr marL="457200" indent="-457200">
              <a:lnSpc>
                <a:spcPct val="100000"/>
              </a:lnSpc>
              <a:spcBef>
                <a:spcPct val="0"/>
              </a:spcBef>
            </a:pPr>
            <a:endParaRPr lang="en-US" altLang="zh-CN" sz="600" b="1" dirty="0">
              <a:solidFill>
                <a:srgbClr val="3D3D3D"/>
              </a:solidFill>
              <a:latin typeface="+mj-lt"/>
            </a:endParaRPr>
          </a:p>
          <a:p>
            <a:pPr marL="457200" indent="-457200">
              <a:lnSpc>
                <a:spcPct val="100000"/>
              </a:lnSpc>
              <a:spcBef>
                <a:spcPct val="0"/>
              </a:spcBef>
            </a:pPr>
            <a:endParaRPr lang="en-US" altLang="zh-CN" sz="6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Giving effect to the principle against organ commercialism, established in the Istanbul Declaration</a:t>
            </a:r>
          </a:p>
          <a:p>
            <a:pPr marL="457200" indent="-457200">
              <a:lnSpc>
                <a:spcPct val="100000"/>
              </a:lnSpc>
              <a:spcBef>
                <a:spcPct val="0"/>
              </a:spcBef>
            </a:pPr>
            <a:endParaRPr lang="en-US" altLang="zh-CN" sz="600" b="1" dirty="0">
              <a:solidFill>
                <a:srgbClr val="3D3D3D"/>
              </a:solidFill>
              <a:latin typeface="+mj-lt"/>
            </a:endParaRPr>
          </a:p>
          <a:p>
            <a:pPr marL="457200" indent="-457200">
              <a:lnSpc>
                <a:spcPct val="100000"/>
              </a:lnSpc>
              <a:spcBef>
                <a:spcPct val="0"/>
              </a:spcBef>
            </a:pPr>
            <a:endParaRPr lang="en-US" altLang="zh-CN" sz="600" b="1" dirty="0">
              <a:solidFill>
                <a:srgbClr val="3D3D3D"/>
              </a:solidFill>
              <a:latin typeface="+mj-lt"/>
            </a:endParaRPr>
          </a:p>
          <a:p>
            <a:pPr marL="457200" indent="-457200">
              <a:lnSpc>
                <a:spcPct val="100000"/>
              </a:lnSpc>
              <a:spcBef>
                <a:spcPct val="0"/>
              </a:spcBef>
            </a:pPr>
            <a:r>
              <a:rPr lang="en-US" altLang="zh-CN" sz="2800" b="1" dirty="0">
                <a:solidFill>
                  <a:srgbClr val="3D3D3D"/>
                </a:solidFill>
                <a:latin typeface="+mj-lt"/>
              </a:rPr>
              <a:t>Stop and deter Canadian complicity in human rights violations involving organ transplant abuse</a:t>
            </a:r>
          </a:p>
          <a:p>
            <a:pPr marL="457200" indent="-457200">
              <a:lnSpc>
                <a:spcPct val="100000"/>
              </a:lnSpc>
              <a:spcBef>
                <a:spcPct val="0"/>
              </a:spcBef>
            </a:pPr>
            <a:endParaRPr lang="en-US" altLang="zh-CN" sz="2800" b="1" dirty="0">
              <a:solidFill>
                <a:srgbClr val="3D3D3D"/>
              </a:solidFill>
              <a:latin typeface="+mj-lt"/>
            </a:endParaRPr>
          </a:p>
          <a:p>
            <a:pPr eaLnBrk="1" hangingPunct="1">
              <a:lnSpc>
                <a:spcPct val="100000"/>
              </a:lnSpc>
              <a:spcBef>
                <a:spcPct val="0"/>
              </a:spcBef>
            </a:pPr>
            <a:endParaRPr lang="en-US" altLang="zh-CN" sz="2400" b="1" dirty="0">
              <a:solidFill>
                <a:srgbClr val="3D3D3D"/>
              </a:solidFill>
              <a:latin typeface="Open Sans" pitchFamily="34" charset="0"/>
            </a:endParaRPr>
          </a:p>
        </p:txBody>
      </p:sp>
    </p:spTree>
    <p:extLst>
      <p:ext uri="{BB962C8B-B14F-4D97-AF65-F5344CB8AC3E}">
        <p14:creationId xmlns:p14="http://schemas.microsoft.com/office/powerpoint/2010/main" val="3281373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EA87F75D-0810-4D4C-A8CD-E508652381C8}"/>
              </a:ext>
            </a:extLst>
          </p:cNvPr>
          <p:cNvCxnSpPr/>
          <p:nvPr/>
        </p:nvCxnSpPr>
        <p:spPr>
          <a:xfrm>
            <a:off x="0" y="1641976"/>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7DA4993-D9EB-45A3-9F24-B209FA62F82C}"/>
              </a:ext>
            </a:extLst>
          </p:cNvPr>
          <p:cNvSpPr txBox="1">
            <a:spLocks/>
          </p:cNvSpPr>
          <p:nvPr/>
        </p:nvSpPr>
        <p:spPr>
          <a:xfrm>
            <a:off x="903536" y="482892"/>
            <a:ext cx="658189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0000"/>
              </a:lnSpc>
            </a:pPr>
            <a:r>
              <a:rPr lang="en-US" sz="3200" b="1" dirty="0">
                <a:solidFill>
                  <a:srgbClr val="940301"/>
                </a:solidFill>
                <a:latin typeface="+mn-lt"/>
              </a:rPr>
              <a:t>Proposed Strategies for Legislation and Policy Reform in the U.S.</a:t>
            </a:r>
          </a:p>
        </p:txBody>
      </p:sp>
      <p:sp>
        <p:nvSpPr>
          <p:cNvPr id="5" name="Rectangle 5">
            <a:extLst>
              <a:ext uri="{FF2B5EF4-FFF2-40B4-BE49-F238E27FC236}">
                <a16:creationId xmlns:a16="http://schemas.microsoft.com/office/drawing/2014/main" id="{12735493-91D0-4121-887C-5A4AA29DD2B4}"/>
              </a:ext>
            </a:extLst>
          </p:cNvPr>
          <p:cNvSpPr>
            <a:spLocks noChangeArrowheads="1"/>
          </p:cNvSpPr>
          <p:nvPr/>
        </p:nvSpPr>
        <p:spPr bwMode="auto">
          <a:xfrm>
            <a:off x="902678" y="2508079"/>
            <a:ext cx="1056726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zh-CN" sz="2400" b="1" dirty="0">
                <a:solidFill>
                  <a:srgbClr val="3D3D3D"/>
                </a:solidFill>
                <a:latin typeface="+mj-lt"/>
              </a:rPr>
              <a:t>The United States is both obligated and well-positioned to enact policies to help end the killing for organs and prevent complicity by international parties</a:t>
            </a:r>
          </a:p>
          <a:p>
            <a:pPr eaLnBrk="1" hangingPunct="1">
              <a:lnSpc>
                <a:spcPct val="100000"/>
              </a:lnSpc>
              <a:spcBef>
                <a:spcPct val="0"/>
              </a:spcBef>
            </a:pPr>
            <a:endParaRPr lang="en-US" altLang="zh-CN" sz="2400" b="1" dirty="0">
              <a:solidFill>
                <a:srgbClr val="3D3D3D"/>
              </a:solidFill>
              <a:latin typeface="+mj-lt"/>
            </a:endParaRPr>
          </a:p>
          <a:p>
            <a:pPr eaLnBrk="1" hangingPunct="1">
              <a:lnSpc>
                <a:spcPct val="100000"/>
              </a:lnSpc>
              <a:spcBef>
                <a:spcPct val="0"/>
              </a:spcBef>
              <a:buNone/>
            </a:pPr>
            <a:r>
              <a:rPr lang="en-US" altLang="zh-CN" sz="2400" b="1" dirty="0">
                <a:solidFill>
                  <a:srgbClr val="3D3D3D"/>
                </a:solidFill>
                <a:latin typeface="+mj-lt"/>
              </a:rPr>
              <a:t>The principles and ideals on organ transplantation, expressed by the Istanbul Declaration, can only become reality if domestic regulations on organ transplantation is matched by regulations on organ transplant activities taking place broad. </a:t>
            </a:r>
          </a:p>
          <a:p>
            <a:pPr eaLnBrk="1" hangingPunct="1">
              <a:lnSpc>
                <a:spcPct val="100000"/>
              </a:lnSpc>
              <a:spcBef>
                <a:spcPct val="0"/>
              </a:spcBef>
              <a:buNone/>
            </a:pPr>
            <a:endParaRPr lang="en-US" altLang="zh-CN" sz="2400" b="1" dirty="0">
              <a:solidFill>
                <a:srgbClr val="3D3D3D"/>
              </a:solidFill>
              <a:latin typeface="+mj-lt"/>
            </a:endParaRPr>
          </a:p>
          <a:p>
            <a:pPr eaLnBrk="1" hangingPunct="1">
              <a:lnSpc>
                <a:spcPct val="100000"/>
              </a:lnSpc>
              <a:spcBef>
                <a:spcPct val="0"/>
              </a:spcBef>
              <a:buNone/>
            </a:pPr>
            <a:r>
              <a:rPr lang="en-US" altLang="zh-CN" sz="2400" b="1" dirty="0">
                <a:solidFill>
                  <a:srgbClr val="3D3D3D"/>
                </a:solidFill>
                <a:latin typeface="+mj-lt"/>
              </a:rPr>
              <a:t>Otherwise, domestic regulations, far from safeguarding organ transplant activities,  </a:t>
            </a:r>
            <a:r>
              <a:rPr lang="en-US" altLang="zh-CN" sz="2400" b="1" u="sng" dirty="0">
                <a:solidFill>
                  <a:srgbClr val="3D3D3D"/>
                </a:solidFill>
                <a:latin typeface="+mj-lt"/>
              </a:rPr>
              <a:t>will only redirect such activities to countries with the worst organ transplant abuse. </a:t>
            </a:r>
          </a:p>
        </p:txBody>
      </p:sp>
    </p:spTree>
    <p:extLst>
      <p:ext uri="{BB962C8B-B14F-4D97-AF65-F5344CB8AC3E}">
        <p14:creationId xmlns:p14="http://schemas.microsoft.com/office/powerpoint/2010/main" val="1586724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EA87F75D-0810-4D4C-A8CD-E508652381C8}"/>
              </a:ext>
            </a:extLst>
          </p:cNvPr>
          <p:cNvCxnSpPr/>
          <p:nvPr/>
        </p:nvCxnSpPr>
        <p:spPr>
          <a:xfrm>
            <a:off x="0" y="1641976"/>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
        <p:nvSpPr>
          <p:cNvPr id="5" name="Rectangle 5">
            <a:extLst>
              <a:ext uri="{FF2B5EF4-FFF2-40B4-BE49-F238E27FC236}">
                <a16:creationId xmlns:a16="http://schemas.microsoft.com/office/drawing/2014/main" id="{12735493-91D0-4121-887C-5A4AA29DD2B4}"/>
              </a:ext>
            </a:extLst>
          </p:cNvPr>
          <p:cNvSpPr>
            <a:spLocks noChangeArrowheads="1"/>
          </p:cNvSpPr>
          <p:nvPr/>
        </p:nvSpPr>
        <p:spPr bwMode="auto">
          <a:xfrm>
            <a:off x="1160374" y="2208888"/>
            <a:ext cx="1000884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zh-CN" sz="2400" b="1" dirty="0">
                <a:solidFill>
                  <a:srgbClr val="3D3D3D"/>
                </a:solidFill>
                <a:latin typeface="+mj-lt"/>
              </a:rPr>
              <a:t>Proposed strategies include:</a:t>
            </a:r>
          </a:p>
          <a:p>
            <a:pPr>
              <a:lnSpc>
                <a:spcPct val="100000"/>
              </a:lnSpc>
              <a:spcBef>
                <a:spcPct val="0"/>
              </a:spcBef>
              <a:buNone/>
            </a:pPr>
            <a:endParaRPr lang="en-US" altLang="zh-CN" sz="1200" b="1" dirty="0">
              <a:solidFill>
                <a:srgbClr val="3D3D3D"/>
              </a:solidFill>
              <a:latin typeface="+mj-lt"/>
            </a:endParaRPr>
          </a:p>
          <a:p>
            <a:pPr marL="342900" indent="-342900">
              <a:lnSpc>
                <a:spcPct val="100000"/>
              </a:lnSpc>
              <a:spcBef>
                <a:spcPct val="0"/>
              </a:spcBef>
            </a:pPr>
            <a:r>
              <a:rPr lang="en-US" altLang="zh-CN" sz="2400" b="1" dirty="0">
                <a:solidFill>
                  <a:srgbClr val="3D3D3D"/>
                </a:solidFill>
                <a:latin typeface="+mj-lt"/>
              </a:rPr>
              <a:t>Publicly condemn forced organ harvesting in China by issuing a public statement or resolution; </a:t>
            </a:r>
          </a:p>
          <a:p>
            <a:pPr>
              <a:lnSpc>
                <a:spcPct val="100000"/>
              </a:lnSpc>
              <a:spcBef>
                <a:spcPct val="0"/>
              </a:spcBef>
              <a:buNone/>
            </a:pPr>
            <a:endParaRPr lang="en-US" altLang="zh-CN" sz="1200" b="1" dirty="0">
              <a:solidFill>
                <a:srgbClr val="3D3D3D"/>
              </a:solidFill>
              <a:latin typeface="+mj-lt"/>
            </a:endParaRPr>
          </a:p>
          <a:p>
            <a:pPr marL="342900" indent="-342900">
              <a:lnSpc>
                <a:spcPct val="100000"/>
              </a:lnSpc>
              <a:spcBef>
                <a:spcPct val="0"/>
              </a:spcBef>
            </a:pPr>
            <a:r>
              <a:rPr lang="en-US" altLang="zh-CN" sz="2400" b="1" dirty="0">
                <a:solidFill>
                  <a:srgbClr val="3D3D3D"/>
                </a:solidFill>
                <a:latin typeface="+mj-lt"/>
              </a:rPr>
              <a:t>Voice support for legislative measures to criminalize organ trafficking and transplant tourism to China; </a:t>
            </a:r>
          </a:p>
          <a:p>
            <a:pPr>
              <a:lnSpc>
                <a:spcPct val="100000"/>
              </a:lnSpc>
              <a:spcBef>
                <a:spcPct val="0"/>
              </a:spcBef>
              <a:buNone/>
            </a:pPr>
            <a:endParaRPr lang="en-US" altLang="zh-CN" sz="1200" b="1" dirty="0">
              <a:solidFill>
                <a:srgbClr val="3D3D3D"/>
              </a:solidFill>
              <a:latin typeface="+mj-lt"/>
            </a:endParaRPr>
          </a:p>
          <a:p>
            <a:pPr marL="342900" indent="-342900">
              <a:lnSpc>
                <a:spcPct val="100000"/>
              </a:lnSpc>
              <a:spcBef>
                <a:spcPct val="0"/>
              </a:spcBef>
            </a:pPr>
            <a:r>
              <a:rPr lang="en-US" altLang="zh-CN" sz="2400" b="1" dirty="0">
                <a:solidFill>
                  <a:srgbClr val="3D3D3D"/>
                </a:solidFill>
                <a:latin typeface="+mj-lt"/>
              </a:rPr>
              <a:t>Requiring more substantive verification of ethical organ procurement as a requirement for collaboration and business transactions</a:t>
            </a:r>
          </a:p>
          <a:p>
            <a:pPr>
              <a:lnSpc>
                <a:spcPct val="100000"/>
              </a:lnSpc>
              <a:spcBef>
                <a:spcPct val="0"/>
              </a:spcBef>
              <a:buNone/>
            </a:pPr>
            <a:endParaRPr lang="en-US" altLang="zh-CN" sz="1200" b="1" dirty="0">
              <a:solidFill>
                <a:srgbClr val="3D3D3D"/>
              </a:solidFill>
              <a:latin typeface="+mj-lt"/>
            </a:endParaRPr>
          </a:p>
          <a:p>
            <a:pPr marL="342900" indent="-342900">
              <a:lnSpc>
                <a:spcPct val="100000"/>
              </a:lnSpc>
              <a:spcBef>
                <a:spcPct val="0"/>
              </a:spcBef>
            </a:pPr>
            <a:r>
              <a:rPr lang="en-US" altLang="zh-CN" sz="2400" b="1" dirty="0">
                <a:solidFill>
                  <a:srgbClr val="3D3D3D"/>
                </a:solidFill>
                <a:latin typeface="+mj-lt"/>
              </a:rPr>
              <a:t>Expansion of independent investigations into transplant abuse in China, and awareness and education initiatives.</a:t>
            </a:r>
            <a:endParaRPr lang="en-US" altLang="zh-CN" sz="2400" b="1" u="sng" dirty="0">
              <a:solidFill>
                <a:srgbClr val="3D3D3D"/>
              </a:solidFill>
              <a:latin typeface="+mj-lt"/>
            </a:endParaRPr>
          </a:p>
        </p:txBody>
      </p:sp>
      <p:sp>
        <p:nvSpPr>
          <p:cNvPr id="8" name="Title 1">
            <a:extLst>
              <a:ext uri="{FF2B5EF4-FFF2-40B4-BE49-F238E27FC236}">
                <a16:creationId xmlns:a16="http://schemas.microsoft.com/office/drawing/2014/main" id="{9A104618-2212-4791-B1CC-E21B5C1AA42A}"/>
              </a:ext>
            </a:extLst>
          </p:cNvPr>
          <p:cNvSpPr txBox="1">
            <a:spLocks/>
          </p:cNvSpPr>
          <p:nvPr/>
        </p:nvSpPr>
        <p:spPr>
          <a:xfrm>
            <a:off x="1126273" y="353939"/>
            <a:ext cx="6581898" cy="1325563"/>
          </a:xfrm>
          <a:prstGeom prst="rect">
            <a:avLst/>
          </a:prstGeom>
        </p:spPr>
        <p:txBody>
          <a:bodyPr>
            <a:noAutofit/>
          </a:bodyPr>
          <a:lstStyle>
            <a:lvl1pPr algn="l" defTabSz="914400" rtl="0" eaLnBrk="1" latinLnBrk="0" hangingPunct="1">
              <a:lnSpc>
                <a:spcPct val="90000"/>
              </a:lnSpc>
              <a:spcBef>
                <a:spcPct val="0"/>
              </a:spcBef>
              <a:buNone/>
              <a:defRPr sz="4400" b="0" kern="1200">
                <a:solidFill>
                  <a:schemeClr val="tx1"/>
                </a:solidFill>
                <a:latin typeface="Avenir LT Std 65 Medium" panose="020B0603020203020204" pitchFamily="34" charset="0"/>
                <a:ea typeface="+mj-ea"/>
                <a:cs typeface="+mj-cs"/>
              </a:defRPr>
            </a:lvl1pPr>
          </a:lstStyle>
          <a:p>
            <a:pPr>
              <a:lnSpc>
                <a:spcPct val="100000"/>
              </a:lnSpc>
            </a:pPr>
            <a:r>
              <a:rPr lang="en-US" sz="3200" b="1" dirty="0">
                <a:solidFill>
                  <a:srgbClr val="940301"/>
                </a:solidFill>
                <a:latin typeface="+mn-lt"/>
              </a:rPr>
              <a:t>Proposed Strategies for Legislation and Policy Reform in the U.S.</a:t>
            </a:r>
          </a:p>
        </p:txBody>
      </p:sp>
    </p:spTree>
    <p:extLst>
      <p:ext uri="{BB962C8B-B14F-4D97-AF65-F5344CB8AC3E}">
        <p14:creationId xmlns:p14="http://schemas.microsoft.com/office/powerpoint/2010/main" val="3182871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 in front of a crowd&#10;&#10;Description generated with very high confidence">
            <a:extLst>
              <a:ext uri="{FF2B5EF4-FFF2-40B4-BE49-F238E27FC236}">
                <a16:creationId xmlns:a16="http://schemas.microsoft.com/office/drawing/2014/main" id="{60840797-AAA5-4031-83B7-1C615F10B10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itle 1">
            <a:extLst>
              <a:ext uri="{FF2B5EF4-FFF2-40B4-BE49-F238E27FC236}">
                <a16:creationId xmlns:a16="http://schemas.microsoft.com/office/drawing/2014/main" id="{67F20B8C-6B04-40CA-95E6-404F72532A5F}"/>
              </a:ext>
            </a:extLst>
          </p:cNvPr>
          <p:cNvSpPr>
            <a:spLocks noGrp="1"/>
          </p:cNvSpPr>
          <p:nvPr>
            <p:ph type="title"/>
          </p:nvPr>
        </p:nvSpPr>
        <p:spPr>
          <a:xfrm>
            <a:off x="655320" y="2037567"/>
            <a:ext cx="4983480" cy="2397443"/>
          </a:xfrm>
          <a:solidFill>
            <a:schemeClr val="bg1"/>
          </a:solidFill>
        </p:spPr>
        <p:txBody>
          <a:bodyPr vert="horz" lIns="91440" tIns="45720" rIns="91440" bIns="45720" rtlCol="0" anchor="t">
            <a:normAutofit/>
          </a:bodyPr>
          <a:lstStyle/>
          <a:p>
            <a:r>
              <a:rPr lang="en-US" dirty="0">
                <a:latin typeface="+mj-lt"/>
              </a:rPr>
              <a:t> </a:t>
            </a:r>
          </a:p>
        </p:txBody>
      </p:sp>
      <p:pic>
        <p:nvPicPr>
          <p:cNvPr id="9" name="Picture 8" descr="A close up of a logo&#10;&#10;Description generated with very high confidence">
            <a:extLst>
              <a:ext uri="{FF2B5EF4-FFF2-40B4-BE49-F238E27FC236}">
                <a16:creationId xmlns:a16="http://schemas.microsoft.com/office/drawing/2014/main" id="{9614F9B4-CAF0-4AF9-9767-9C19BA01B997}"/>
              </a:ext>
            </a:extLst>
          </p:cNvPr>
          <p:cNvPicPr>
            <a:picLocks noChangeAspect="1"/>
          </p:cNvPicPr>
          <p:nvPr/>
        </p:nvPicPr>
        <p:blipFill rotWithShape="1">
          <a:blip r:embed="rId4">
            <a:extLst>
              <a:ext uri="{28A0092B-C50C-407E-A947-70E740481C1C}">
                <a14:useLocalDpi xmlns:a14="http://schemas.microsoft.com/office/drawing/2010/main" val="0"/>
              </a:ext>
            </a:extLst>
          </a:blip>
          <a:srcRect r="-1"/>
          <a:stretch/>
        </p:blipFill>
        <p:spPr>
          <a:xfrm>
            <a:off x="440574" y="310974"/>
            <a:ext cx="2890257" cy="2708910"/>
          </a:xfrm>
          <a:prstGeom prst="rect">
            <a:avLst/>
          </a:prstGeom>
        </p:spPr>
      </p:pic>
      <p:sp>
        <p:nvSpPr>
          <p:cNvPr id="11" name="Content Placeholder 2">
            <a:extLst>
              <a:ext uri="{FF2B5EF4-FFF2-40B4-BE49-F238E27FC236}">
                <a16:creationId xmlns:a16="http://schemas.microsoft.com/office/drawing/2014/main" id="{4DE14E1D-2EEB-4EB0-A749-ED95E778489D}"/>
              </a:ext>
            </a:extLst>
          </p:cNvPr>
          <p:cNvSpPr txBox="1">
            <a:spLocks/>
          </p:cNvSpPr>
          <p:nvPr/>
        </p:nvSpPr>
        <p:spPr>
          <a:xfrm>
            <a:off x="817118" y="978196"/>
            <a:ext cx="5027427" cy="5507666"/>
          </a:xfrm>
          <a:prstGeom prst="rect">
            <a:avLst/>
          </a:prstGeom>
          <a:noFill/>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85000"/>
              </a:lnSpc>
            </a:pPr>
            <a:endParaRPr lang="en-US" altLang="zh-TW" dirty="0"/>
          </a:p>
          <a:p>
            <a:pPr>
              <a:lnSpc>
                <a:spcPct val="110000"/>
              </a:lnSpc>
            </a:pPr>
            <a:r>
              <a:rPr lang="en-US" sz="12000" dirty="0">
                <a:solidFill>
                  <a:schemeClr val="tx1">
                    <a:lumMod val="75000"/>
                    <a:lumOff val="25000"/>
                  </a:schemeClr>
                </a:solidFill>
              </a:rPr>
              <a:t>The wrongs which we seek     to condemn and punish have been so calculated, so malignant, and so devastating, that civilization cannot tolerate their being ignored, because it cannot survive their being repeated.”</a:t>
            </a:r>
            <a:endParaRPr lang="en-US" altLang="zh-TW" sz="12000" dirty="0">
              <a:solidFill>
                <a:schemeClr val="tx1">
                  <a:lumMod val="75000"/>
                  <a:lumOff val="25000"/>
                </a:schemeClr>
              </a:solidFill>
            </a:endParaRPr>
          </a:p>
          <a:p>
            <a:pPr>
              <a:lnSpc>
                <a:spcPct val="110000"/>
              </a:lnSpc>
              <a:spcBef>
                <a:spcPts val="2400"/>
              </a:spcBef>
            </a:pPr>
            <a:r>
              <a:rPr lang="en-US" altLang="zh-TW" sz="8800" i="1" dirty="0">
                <a:solidFill>
                  <a:srgbClr val="79151A"/>
                </a:solidFill>
              </a:rPr>
              <a:t>– </a:t>
            </a:r>
            <a:r>
              <a:rPr lang="en-US" sz="8800" i="1" dirty="0">
                <a:solidFill>
                  <a:srgbClr val="79151A"/>
                </a:solidFill>
              </a:rPr>
              <a:t>Chief American prosecutor Justice Robert Jackson delivers the opening speech of the American prosecution at the International Military Tribunal trial of war criminals at Nuremberg. November 21, 1945</a:t>
            </a:r>
            <a:endParaRPr lang="zh-TW" altLang="en-US" sz="8800" i="1" dirty="0">
              <a:solidFill>
                <a:srgbClr val="79151A"/>
              </a:solidFill>
            </a:endParaRPr>
          </a:p>
        </p:txBody>
      </p:sp>
      <p:pic>
        <p:nvPicPr>
          <p:cNvPr id="4" name="Picture 3" descr="A close up of a sign&#10;&#10;Description generated with very high confidence">
            <a:extLst>
              <a:ext uri="{FF2B5EF4-FFF2-40B4-BE49-F238E27FC236}">
                <a16:creationId xmlns:a16="http://schemas.microsoft.com/office/drawing/2014/main" id="{D99712E5-1B00-49BE-B498-FFC5BE3D7A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0956" y="219678"/>
            <a:ext cx="3166983" cy="634116"/>
          </a:xfrm>
          <a:prstGeom prst="rect">
            <a:avLst/>
          </a:prstGeom>
        </p:spPr>
      </p:pic>
    </p:spTree>
    <p:extLst>
      <p:ext uri="{BB962C8B-B14F-4D97-AF65-F5344CB8AC3E}">
        <p14:creationId xmlns:p14="http://schemas.microsoft.com/office/powerpoint/2010/main" val="1467765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6">
            <a:extLst>
              <a:ext uri="{FF2B5EF4-FFF2-40B4-BE49-F238E27FC236}">
                <a16:creationId xmlns:a16="http://schemas.microsoft.com/office/drawing/2014/main" id="{CD8CE457-7DE5-4531-8FF9-E7FE7CF91424}"/>
              </a:ext>
            </a:extLst>
          </p:cNvPr>
          <p:cNvSpPr/>
          <p:nvPr/>
        </p:nvSpPr>
        <p:spPr>
          <a:xfrm>
            <a:off x="1185862" y="605306"/>
            <a:ext cx="6802707" cy="646331"/>
          </a:xfrm>
          <a:prstGeom prst="rect">
            <a:avLst/>
          </a:prstGeom>
        </p:spPr>
        <p:txBody>
          <a:bodyPr wrap="square">
            <a:spAutoFit/>
          </a:bodyPr>
          <a:lstStyle/>
          <a:p>
            <a:pPr lvl="0">
              <a:defRPr/>
            </a:pPr>
            <a:r>
              <a:rPr lang="en-US" sz="3600" kern="0" spc="-50" dirty="0">
                <a:solidFill>
                  <a:srgbClr val="79151A"/>
                </a:solidFill>
              </a:rPr>
              <a:t>On-Demand Transplants</a:t>
            </a:r>
            <a:endParaRPr lang="en-US" sz="3600" b="1" kern="0" spc="-50" dirty="0">
              <a:solidFill>
                <a:srgbClr val="79151A"/>
              </a:solidFill>
            </a:endParaRPr>
          </a:p>
        </p:txBody>
      </p:sp>
      <p:sp>
        <p:nvSpPr>
          <p:cNvPr id="36" name="Rechteck 35">
            <a:extLst>
              <a:ext uri="{FF2B5EF4-FFF2-40B4-BE49-F238E27FC236}">
                <a16:creationId xmlns:a16="http://schemas.microsoft.com/office/drawing/2014/main" id="{77DEC7CE-AB67-4480-A2EE-69AAC84785F4}"/>
              </a:ext>
            </a:extLst>
          </p:cNvPr>
          <p:cNvSpPr/>
          <p:nvPr/>
        </p:nvSpPr>
        <p:spPr>
          <a:xfrm>
            <a:off x="1315922" y="2230393"/>
            <a:ext cx="9555641" cy="1823576"/>
          </a:xfrm>
          <a:prstGeom prst="rect">
            <a:avLst/>
          </a:prstGeom>
          <a:solidFill>
            <a:srgbClr val="F0F0F0"/>
          </a:solidFill>
        </p:spPr>
        <p:txBody>
          <a:bodyPr wrap="square">
            <a:spAutoFit/>
          </a:bodyPr>
          <a:lstStyle/>
          <a:p>
            <a:pPr marL="800100" lvl="1" indent="-342900">
              <a:lnSpc>
                <a:spcPts val="4500"/>
              </a:lnSpc>
              <a:buFont typeface="Arial" panose="020B0604020202020204" pitchFamily="34" charset="0"/>
              <a:buChar char="•"/>
            </a:pPr>
            <a:r>
              <a:rPr lang="en-US" sz="3600" dirty="0"/>
              <a:t>Transplant operations scheduled in advance</a:t>
            </a:r>
          </a:p>
          <a:p>
            <a:pPr marL="800100" lvl="1" indent="-342900">
              <a:lnSpc>
                <a:spcPts val="4500"/>
              </a:lnSpc>
              <a:buFont typeface="Arial" panose="020B0604020202020204" pitchFamily="34" charset="0"/>
              <a:buChar char="•"/>
            </a:pPr>
            <a:r>
              <a:rPr lang="en-US" sz="3600" dirty="0"/>
              <a:t>Organs procured from living sources</a:t>
            </a:r>
          </a:p>
          <a:p>
            <a:pPr marL="800100" lvl="1" indent="-342900">
              <a:lnSpc>
                <a:spcPts val="4500"/>
              </a:lnSpc>
              <a:buFont typeface="Arial" panose="020B0604020202020204" pitchFamily="34" charset="0"/>
              <a:buChar char="•"/>
            </a:pPr>
            <a:r>
              <a:rPr lang="en-US" sz="3600" dirty="0"/>
              <a:t>Short wait times </a:t>
            </a:r>
          </a:p>
        </p:txBody>
      </p:sp>
      <p:sp>
        <p:nvSpPr>
          <p:cNvPr id="6" name="AutoShape 796">
            <a:extLst>
              <a:ext uri="{FF2B5EF4-FFF2-40B4-BE49-F238E27FC236}">
                <a16:creationId xmlns:a16="http://schemas.microsoft.com/office/drawing/2014/main" id="{5C620311-940C-46CF-93F6-55644D36DBBA}"/>
              </a:ext>
            </a:extLst>
          </p:cNvPr>
          <p:cNvSpPr>
            <a:spLocks noChangeArrowheads="1"/>
          </p:cNvSpPr>
          <p:nvPr/>
        </p:nvSpPr>
        <p:spPr bwMode="auto">
          <a:xfrm>
            <a:off x="1689868" y="4338655"/>
            <a:ext cx="9396246" cy="1437026"/>
          </a:xfrm>
          <a:prstGeom prst="roundRect">
            <a:avLst>
              <a:gd name="adj" fmla="val 208"/>
            </a:avLst>
          </a:prstGeom>
          <a:solidFill>
            <a:sysClr val="window" lastClr="FFFFFF"/>
          </a:solidFill>
          <a:ln w="9525">
            <a:noFill/>
            <a:round/>
            <a:headEnd/>
            <a:tailEnd/>
          </a:ln>
        </p:spPr>
        <p:txBody>
          <a:bodyPr lIns="190842" tIns="99238" rIns="190842" bIns="99238" anchor="t" anchorCtr="0"/>
          <a:lstStyle/>
          <a:p>
            <a:pPr marL="0" marR="0" lvl="0" indent="0" defTabSz="1938005" eaLnBrk="1" fontAlgn="auto" latinLnBrk="0" hangingPunct="1">
              <a:lnSpc>
                <a:spcPct val="93000"/>
              </a:lnSpc>
              <a:spcBef>
                <a:spcPct val="0"/>
              </a:spcBef>
              <a:spcAft>
                <a:spcPts val="0"/>
              </a:spcAft>
              <a:buClr>
                <a:srgbClr val="EAEAEA"/>
              </a:buClr>
              <a:buSzTx/>
              <a:buFontTx/>
              <a:buNone/>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r>
              <a:rPr kumimoji="0" lang="en-US" sz="3200" b="0" i="0" u="none" strike="noStrike" kern="0" cap="none" spc="0" normalizeH="0" baseline="0" noProof="0" dirty="0">
                <a:ln>
                  <a:noFill/>
                </a:ln>
                <a:solidFill>
                  <a:srgbClr val="79151A"/>
                </a:solidFill>
                <a:effectLst/>
                <a:uLnTx/>
                <a:uFillTx/>
              </a:rPr>
              <a:t>“We will continue to perform transplants until one is successful and will not charge for the repeat surgeries in case of failure ...”  </a:t>
            </a:r>
          </a:p>
          <a:p>
            <a:pPr marL="0" marR="0" lvl="0" indent="0" defTabSz="1938005" eaLnBrk="1" fontAlgn="auto" latinLnBrk="0" hangingPunct="1">
              <a:lnSpc>
                <a:spcPct val="93000"/>
              </a:lnSpc>
              <a:spcBef>
                <a:spcPct val="0"/>
              </a:spcBef>
              <a:spcAft>
                <a:spcPts val="0"/>
              </a:spcAft>
              <a:buClr>
                <a:srgbClr val="EAEAEA"/>
              </a:buClr>
              <a:buSzTx/>
              <a:buFontTx/>
              <a:buNone/>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endParaRPr kumimoji="0" lang="en-US" sz="800" b="0" i="1" u="none" strike="noStrike" kern="0" cap="none" spc="-80" normalizeH="0" baseline="0" noProof="0" dirty="0">
              <a:ln>
                <a:noFill/>
              </a:ln>
              <a:solidFill>
                <a:srgbClr val="44546A"/>
              </a:solidFill>
              <a:effectLst/>
              <a:uLnTx/>
              <a:uFillTx/>
            </a:endParaRPr>
          </a:p>
          <a:p>
            <a:pPr marL="0" marR="0" lvl="0" indent="0" defTabSz="1938005" eaLnBrk="1" fontAlgn="auto" latinLnBrk="0" hangingPunct="1">
              <a:lnSpc>
                <a:spcPct val="93000"/>
              </a:lnSpc>
              <a:spcBef>
                <a:spcPct val="0"/>
              </a:spcBef>
              <a:spcAft>
                <a:spcPts val="0"/>
              </a:spcAft>
              <a:buClr>
                <a:srgbClr val="EAEAEA"/>
              </a:buClr>
              <a:buSzTx/>
              <a:buFontTx/>
              <a:buNone/>
              <a:tabLst>
                <a:tab pos="0" algn="l"/>
                <a:tab pos="1938005" algn="l"/>
                <a:tab pos="3879573" algn="l"/>
                <a:tab pos="5817578" algn="l"/>
                <a:tab pos="7755583" algn="l"/>
                <a:tab pos="9697149" algn="l"/>
                <a:tab pos="11631592" algn="l"/>
                <a:tab pos="13573158" algn="l"/>
                <a:tab pos="15511163" algn="l"/>
                <a:tab pos="17452731" algn="l"/>
                <a:tab pos="19387173" algn="l"/>
                <a:tab pos="21328741" algn="l"/>
                <a:tab pos="21489053" algn="l"/>
                <a:tab pos="23024495" algn="l"/>
                <a:tab pos="24559935" algn="l"/>
                <a:tab pos="26095378" algn="l"/>
              </a:tabLst>
              <a:defRPr/>
            </a:pPr>
            <a:r>
              <a:rPr kumimoji="0" lang="en-US" sz="2200" b="0" i="1" u="none" strike="noStrike" kern="0" cap="none" spc="-80" normalizeH="0" baseline="0" noProof="0" dirty="0">
                <a:ln>
                  <a:noFill/>
                </a:ln>
                <a:solidFill>
                  <a:srgbClr val="44546A"/>
                </a:solidFill>
                <a:effectLst/>
                <a:uLnTx/>
                <a:uFillTx/>
              </a:rPr>
              <a:t> —</a:t>
            </a:r>
            <a:r>
              <a:rPr kumimoji="0" lang="pt-BR" sz="2200" b="0" i="1" u="none" strike="noStrike" kern="0" cap="none" spc="-80" normalizeH="0" baseline="0" noProof="0" dirty="0">
                <a:ln>
                  <a:noFill/>
                </a:ln>
                <a:solidFill>
                  <a:srgbClr val="003C76"/>
                </a:solidFill>
                <a:effectLst/>
                <a:uLnTx/>
                <a:uFillTx/>
              </a:rPr>
              <a:t>Kunming Kidney Disease Hospital, advertising </a:t>
            </a:r>
            <a:r>
              <a:rPr kumimoji="0" lang="pt-BR" sz="2200" b="1" i="1" u="none" strike="noStrike" kern="0" cap="none" spc="-80" normalizeH="0" baseline="0" noProof="0" dirty="0">
                <a:ln>
                  <a:noFill/>
                </a:ln>
                <a:solidFill>
                  <a:srgbClr val="003C76"/>
                </a:solidFill>
                <a:effectLst/>
                <a:uLnTx/>
                <a:uFillTx/>
              </a:rPr>
              <a:t>“</a:t>
            </a:r>
            <a:r>
              <a:rPr kumimoji="0" lang="en-US" sz="2200" b="1" i="1" u="none" strike="noStrike" kern="0" cap="none" spc="-80" normalizeH="0" baseline="0" noProof="0" dirty="0">
                <a:ln>
                  <a:noFill/>
                </a:ln>
                <a:solidFill>
                  <a:srgbClr val="003C76"/>
                </a:solidFill>
                <a:effectLst/>
                <a:uLnTx/>
                <a:uFillTx/>
              </a:rPr>
              <a:t>donors seeking matched recipients” </a:t>
            </a:r>
          </a:p>
        </p:txBody>
      </p:sp>
      <p:cxnSp>
        <p:nvCxnSpPr>
          <p:cNvPr id="5" name="Straight Connector 4">
            <a:extLst>
              <a:ext uri="{FF2B5EF4-FFF2-40B4-BE49-F238E27FC236}">
                <a16:creationId xmlns:a16="http://schemas.microsoft.com/office/drawing/2014/main" id="{CDDE73B3-97F8-4716-A6CD-6A4C2F8D13B1}"/>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426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6">
            <a:extLst>
              <a:ext uri="{FF2B5EF4-FFF2-40B4-BE49-F238E27FC236}">
                <a16:creationId xmlns:a16="http://schemas.microsoft.com/office/drawing/2014/main" id="{CD8CE457-7DE5-4531-8FF9-E7FE7CF91424}"/>
              </a:ext>
            </a:extLst>
          </p:cNvPr>
          <p:cNvSpPr/>
          <p:nvPr/>
        </p:nvSpPr>
        <p:spPr>
          <a:xfrm>
            <a:off x="1122947" y="338340"/>
            <a:ext cx="7551604" cy="1138773"/>
          </a:xfrm>
          <a:prstGeom prst="rect">
            <a:avLst/>
          </a:prstGeom>
        </p:spPr>
        <p:txBody>
          <a:bodyPr wrap="square">
            <a:spAutoFit/>
          </a:bodyPr>
          <a:lstStyle/>
          <a:p>
            <a:pPr lvl="0">
              <a:defRPr/>
            </a:pPr>
            <a:r>
              <a:rPr lang="en-US" sz="3600" b="1" kern="0" dirty="0">
                <a:solidFill>
                  <a:srgbClr val="79151A"/>
                </a:solidFill>
              </a:rPr>
              <a:t>Characteristics </a:t>
            </a:r>
          </a:p>
          <a:p>
            <a:pPr lvl="0">
              <a:defRPr/>
            </a:pPr>
            <a:r>
              <a:rPr lang="en-US" sz="3200" b="1" kern="0" dirty="0">
                <a:solidFill>
                  <a:srgbClr val="79151A"/>
                </a:solidFill>
              </a:rPr>
              <a:t>Scheduled in Advance</a:t>
            </a:r>
          </a:p>
        </p:txBody>
      </p:sp>
      <p:sp>
        <p:nvSpPr>
          <p:cNvPr id="3" name="Textfeld 2">
            <a:extLst>
              <a:ext uri="{FF2B5EF4-FFF2-40B4-BE49-F238E27FC236}">
                <a16:creationId xmlns:a16="http://schemas.microsoft.com/office/drawing/2014/main" id="{736BAE58-5816-422D-B7EC-2DE67722C3DA}"/>
              </a:ext>
            </a:extLst>
          </p:cNvPr>
          <p:cNvSpPr txBox="1"/>
          <p:nvPr/>
        </p:nvSpPr>
        <p:spPr>
          <a:xfrm>
            <a:off x="1153159" y="2647230"/>
            <a:ext cx="9885681" cy="3400931"/>
          </a:xfrm>
          <a:prstGeom prst="rect">
            <a:avLst/>
          </a:prstGeom>
          <a:solidFill>
            <a:srgbClr val="F0F0F0"/>
          </a:solidFill>
        </p:spPr>
        <p:txBody>
          <a:bodyPr wrap="square" rtlCol="0">
            <a:spAutoFit/>
          </a:bodyPr>
          <a:lstStyle/>
          <a:p>
            <a:pPr marL="285750" indent="-285750">
              <a:lnSpc>
                <a:spcPts val="3000"/>
              </a:lnSpc>
              <a:spcBef>
                <a:spcPts val="1800"/>
              </a:spcBef>
              <a:spcAft>
                <a:spcPts val="600"/>
              </a:spcAft>
              <a:buClr>
                <a:srgbClr val="0070C0"/>
              </a:buClr>
              <a:buFont typeface="Wingdings" panose="05000000000000000000" pitchFamily="2" charset="2"/>
              <a:buChar char="§"/>
            </a:pPr>
            <a:r>
              <a:rPr lang="en-US" sz="2800" dirty="0"/>
              <a:t>2005: An Israeli patient traveled to China for a heart transplant scheduled </a:t>
            </a:r>
            <a:r>
              <a:rPr lang="en-US" sz="2800" b="1" dirty="0">
                <a:solidFill>
                  <a:srgbClr val="0070C0"/>
                </a:solidFill>
              </a:rPr>
              <a:t>two weeks ahead of time</a:t>
            </a:r>
            <a:r>
              <a:rPr lang="en-US" sz="2800" dirty="0"/>
              <a:t> </a:t>
            </a:r>
          </a:p>
          <a:p>
            <a:pPr marL="285750" indent="-285750">
              <a:lnSpc>
                <a:spcPts val="3000"/>
              </a:lnSpc>
              <a:spcBef>
                <a:spcPts val="1800"/>
              </a:spcBef>
              <a:spcAft>
                <a:spcPts val="600"/>
              </a:spcAft>
              <a:buClr>
                <a:srgbClr val="0070C0"/>
              </a:buClr>
              <a:buFont typeface="Wingdings" panose="05000000000000000000" pitchFamily="2" charset="2"/>
              <a:buChar char="§"/>
            </a:pPr>
            <a:r>
              <a:rPr lang="en-US" altLang="zh-CN" sz="2800" dirty="0"/>
              <a:t>2013: A hospital performed </a:t>
            </a:r>
            <a:r>
              <a:rPr lang="en-US" altLang="zh-CN" sz="2800" b="1" dirty="0">
                <a:solidFill>
                  <a:srgbClr val="0070C0"/>
                </a:solidFill>
              </a:rPr>
              <a:t>4 heart transplants </a:t>
            </a:r>
            <a:r>
              <a:rPr lang="en-US" altLang="zh-CN" sz="2800" dirty="0"/>
              <a:t>simultaneously in one afternoon </a:t>
            </a:r>
          </a:p>
          <a:p>
            <a:pPr marL="285750" indent="-285750">
              <a:lnSpc>
                <a:spcPts val="3000"/>
              </a:lnSpc>
              <a:spcBef>
                <a:spcPts val="1800"/>
              </a:spcBef>
              <a:spcAft>
                <a:spcPts val="600"/>
              </a:spcAft>
              <a:buClr>
                <a:srgbClr val="0070C0"/>
              </a:buClr>
              <a:buFont typeface="Wingdings" panose="05000000000000000000" pitchFamily="2" charset="2"/>
              <a:buChar char="§"/>
            </a:pPr>
            <a:r>
              <a:rPr lang="en-US" sz="2800" dirty="0"/>
              <a:t>Hospitals are on record </a:t>
            </a:r>
            <a:r>
              <a:rPr lang="en-US" sz="2800" b="1" dirty="0">
                <a:solidFill>
                  <a:srgbClr val="0070C0"/>
                </a:solidFill>
              </a:rPr>
              <a:t>performing 10, 20, or even more transplants in a single day, </a:t>
            </a:r>
            <a:r>
              <a:rPr lang="en-US" sz="2800" dirty="0"/>
              <a:t>that are sometimes carried out concurrently</a:t>
            </a:r>
          </a:p>
        </p:txBody>
      </p:sp>
      <p:cxnSp>
        <p:nvCxnSpPr>
          <p:cNvPr id="6" name="Straight Connector 4">
            <a:extLst>
              <a:ext uri="{FF2B5EF4-FFF2-40B4-BE49-F238E27FC236}">
                <a16:creationId xmlns:a16="http://schemas.microsoft.com/office/drawing/2014/main" id="{B5FFE917-7B56-4AD5-8EA6-FD96D24ECB09}"/>
              </a:ext>
            </a:extLst>
          </p:cNvPr>
          <p:cNvCxnSpPr/>
          <p:nvPr/>
        </p:nvCxnSpPr>
        <p:spPr>
          <a:xfrm>
            <a:off x="20743" y="1509821"/>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55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6">
            <a:extLst>
              <a:ext uri="{FF2B5EF4-FFF2-40B4-BE49-F238E27FC236}">
                <a16:creationId xmlns:a16="http://schemas.microsoft.com/office/drawing/2014/main" id="{CD8CE457-7DE5-4531-8FF9-E7FE7CF91424}"/>
              </a:ext>
            </a:extLst>
          </p:cNvPr>
          <p:cNvSpPr/>
          <p:nvPr/>
        </p:nvSpPr>
        <p:spPr>
          <a:xfrm>
            <a:off x="609601" y="314366"/>
            <a:ext cx="7309022" cy="1138773"/>
          </a:xfrm>
          <a:prstGeom prst="rect">
            <a:avLst/>
          </a:prstGeom>
        </p:spPr>
        <p:txBody>
          <a:bodyPr wrap="square">
            <a:spAutoFit/>
          </a:bodyPr>
          <a:lstStyle/>
          <a:p>
            <a:pPr>
              <a:defRPr/>
            </a:pPr>
            <a:r>
              <a:rPr lang="en-US" altLang="zh-CN" sz="3600" b="1" kern="0" dirty="0">
                <a:solidFill>
                  <a:srgbClr val="79151A"/>
                </a:solidFill>
              </a:rPr>
              <a:t>Characteristics: </a:t>
            </a:r>
          </a:p>
          <a:p>
            <a:pPr lvl="0">
              <a:defRPr/>
            </a:pPr>
            <a:r>
              <a:rPr lang="en-US" sz="3200" b="1" kern="0" dirty="0">
                <a:solidFill>
                  <a:srgbClr val="79151A"/>
                </a:solidFill>
              </a:rPr>
              <a:t>Organs Procured from Living Sources</a:t>
            </a:r>
          </a:p>
        </p:txBody>
      </p:sp>
      <p:sp>
        <p:nvSpPr>
          <p:cNvPr id="3" name="Rechteck 2">
            <a:extLst>
              <a:ext uri="{FF2B5EF4-FFF2-40B4-BE49-F238E27FC236}">
                <a16:creationId xmlns:a16="http://schemas.microsoft.com/office/drawing/2014/main" id="{2DE24B30-04B7-47E7-9028-9E1D16E21203}"/>
              </a:ext>
            </a:extLst>
          </p:cNvPr>
          <p:cNvSpPr/>
          <p:nvPr/>
        </p:nvSpPr>
        <p:spPr>
          <a:xfrm>
            <a:off x="6499906" y="1619978"/>
            <a:ext cx="5704899" cy="5219506"/>
          </a:xfrm>
          <a:prstGeom prst="rect">
            <a:avLst/>
          </a:prstGeom>
          <a:solidFill>
            <a:srgbClr val="F0F0F0"/>
          </a:solidFill>
        </p:spPr>
        <p:txBody>
          <a:bodyPr wrap="square">
            <a:spAutoFit/>
          </a:bodyPr>
          <a:lstStyle/>
          <a:p>
            <a:pPr marL="185738" marR="0" lvl="0" indent="0" defTabSz="1938005" eaLnBrk="1" fontAlgn="auto" latinLnBrk="0" hangingPunct="1">
              <a:lnSpc>
                <a:spcPct val="93000"/>
              </a:lnSpc>
              <a:spcBef>
                <a:spcPts val="300"/>
              </a:spcBef>
              <a:spcAft>
                <a:spcPts val="0"/>
              </a:spcAft>
              <a:buClr>
                <a:srgbClr val="EAEAEA"/>
              </a:buClr>
              <a:buSzTx/>
              <a:buFontTx/>
              <a:buNone/>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kumimoji="0" lang="en-US" sz="2600" b="0" i="0" u="none" strike="noStrike" kern="0" cap="none" spc="0" normalizeH="0" baseline="0" noProof="0" dirty="0">
              <a:ln>
                <a:noFill/>
              </a:ln>
              <a:effectLst/>
              <a:uLnTx/>
              <a:uFillTx/>
            </a:endParaRPr>
          </a:p>
          <a:p>
            <a:pPr marL="185738" marR="0" lvl="0" indent="0" defTabSz="1938005" eaLnBrk="1" fontAlgn="auto" latinLnBrk="0" hangingPunct="1">
              <a:lnSpc>
                <a:spcPct val="93000"/>
              </a:lnSpc>
              <a:spcBef>
                <a:spcPts val="300"/>
              </a:spcBef>
              <a:spcAft>
                <a:spcPts val="0"/>
              </a:spcAft>
              <a:buClr>
                <a:srgbClr val="EAEAEA"/>
              </a:buClr>
              <a:buSzTx/>
              <a:buFontTx/>
              <a:buNone/>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kumimoji="0" lang="en-US" sz="2600" b="0" i="0" u="none" strike="noStrike" kern="0" cap="none" spc="0" normalizeH="0" baseline="0" noProof="0" dirty="0">
                <a:ln>
                  <a:noFill/>
                </a:ln>
                <a:effectLst/>
                <a:uLnTx/>
                <a:uFillTx/>
              </a:rPr>
              <a:t>“</a:t>
            </a:r>
            <a:r>
              <a:rPr kumimoji="0" lang="en-US" sz="2600" b="1" i="0" u="none" strike="noStrike" kern="0" cap="none" spc="0" normalizeH="0" baseline="0" noProof="0" dirty="0">
                <a:ln>
                  <a:noFill/>
                </a:ln>
                <a:effectLst/>
                <a:uLnTx/>
                <a:uFillTx/>
              </a:rPr>
              <a:t>In China, we carry out living donor kidney transplants. </a:t>
            </a:r>
            <a:r>
              <a:rPr kumimoji="0" lang="en-US" sz="2600" b="0" i="0" u="none" strike="noStrike" kern="0" cap="none" spc="0" normalizeH="0" baseline="0" noProof="0" dirty="0">
                <a:ln>
                  <a:noFill/>
                </a:ln>
                <a:effectLst/>
                <a:uLnTx/>
                <a:uFillTx/>
              </a:rPr>
              <a:t>It is completely different from the cadaveric kidney transplants you hear about in Japanese hospitals and dialysis centers.”</a:t>
            </a:r>
          </a:p>
          <a:p>
            <a:pPr marL="185738" marR="0" lvl="0" indent="0" defTabSz="1938005" eaLnBrk="1" fontAlgn="auto" latinLnBrk="0" hangingPunct="1">
              <a:lnSpc>
                <a:spcPct val="93000"/>
              </a:lnSpc>
              <a:spcBef>
                <a:spcPts val="300"/>
              </a:spcBef>
              <a:spcAft>
                <a:spcPts val="0"/>
              </a:spcAft>
              <a:buClr>
                <a:srgbClr val="EAEAEA"/>
              </a:buClr>
              <a:buSzTx/>
              <a:buFontTx/>
              <a:buNone/>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kumimoji="0" lang="en-US" sz="2000" b="0" i="1" u="none" strike="noStrike" kern="0" cap="none" spc="-40" normalizeH="0" baseline="0" noProof="0" dirty="0">
                <a:ln>
                  <a:noFill/>
                </a:ln>
                <a:solidFill>
                  <a:srgbClr val="79151A"/>
                </a:solidFill>
                <a:effectLst/>
                <a:uLnTx/>
                <a:uFillTx/>
              </a:rPr>
              <a:t>— China Medical University’s China International Transplantation Network Assistance Center (2004)</a:t>
            </a:r>
          </a:p>
          <a:p>
            <a:pPr marL="185738" marR="0" lvl="0" indent="0" defTabSz="1938005" eaLnBrk="1" fontAlgn="auto" latinLnBrk="0" hangingPunct="1">
              <a:lnSpc>
                <a:spcPct val="93000"/>
              </a:lnSpc>
              <a:spcBef>
                <a:spcPts val="300"/>
              </a:spcBef>
              <a:spcAft>
                <a:spcPts val="0"/>
              </a:spcAft>
              <a:buClr>
                <a:srgbClr val="EAEAEA"/>
              </a:buClr>
              <a:buSzTx/>
              <a:buFontTx/>
              <a:buNone/>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kumimoji="0" lang="en-US" sz="2000" b="0" u="none" strike="noStrike" kern="0" cap="none" spc="-40" normalizeH="0" baseline="0" noProof="0" dirty="0">
              <a:ln>
                <a:noFill/>
              </a:ln>
              <a:effectLst/>
              <a:uLnTx/>
              <a:uFillTx/>
            </a:endParaRPr>
          </a:p>
          <a:p>
            <a:pPr marL="528638" lvl="0" indent="-342900" defTabSz="1938005">
              <a:lnSpc>
                <a:spcPct val="93000"/>
              </a:lnSpc>
              <a:spcBef>
                <a:spcPts val="300"/>
              </a:spcBef>
              <a:buClr>
                <a:schemeClr val="tx1"/>
              </a:buClr>
              <a:buFont typeface="Arial" panose="020B0604020202020204" pitchFamily="34" charset="0"/>
              <a:buChar char="•"/>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sz="2500" kern="0" spc="-40" dirty="0"/>
              <a:t>In 2004, 64 living kidney donations</a:t>
            </a:r>
            <a:endParaRPr kumimoji="0" lang="en-US" sz="2500" b="0" u="none" strike="noStrike" kern="0" cap="none" spc="-40" normalizeH="0" baseline="0" noProof="0" dirty="0">
              <a:ln>
                <a:noFill/>
              </a:ln>
              <a:effectLst/>
              <a:uLnTx/>
              <a:uFillTx/>
            </a:endParaRPr>
          </a:p>
          <a:p>
            <a:pPr marL="528638" lvl="0" indent="-342900" defTabSz="1938005">
              <a:lnSpc>
                <a:spcPct val="93000"/>
              </a:lnSpc>
              <a:spcBef>
                <a:spcPts val="1200"/>
              </a:spcBef>
              <a:buClr>
                <a:schemeClr val="tx1"/>
              </a:buClr>
              <a:buFont typeface="Arial" panose="020B0604020202020204" pitchFamily="34" charset="0"/>
              <a:buChar char="•"/>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r>
              <a:rPr lang="en-US" sz="2500" kern="0" spc="-40" dirty="0"/>
              <a:t>As of 2005, living donations accounted  for only 1.5% of all kidney transplants;  73 </a:t>
            </a:r>
            <a:r>
              <a:rPr lang="en-US" altLang="zh-CN" sz="2500" kern="0" spc="-40" dirty="0"/>
              <a:t>living </a:t>
            </a:r>
            <a:r>
              <a:rPr lang="en-US" sz="2500" kern="0" spc="-40" dirty="0"/>
              <a:t>liver donations</a:t>
            </a:r>
          </a:p>
          <a:p>
            <a:pPr marL="185738" lvl="0" defTabSz="1938005">
              <a:lnSpc>
                <a:spcPct val="93000"/>
              </a:lnSpc>
              <a:spcBef>
                <a:spcPts val="1200"/>
              </a:spcBef>
              <a:buClr>
                <a:schemeClr val="tx1"/>
              </a:buClr>
              <a:tabLst>
                <a:tab pos="185738" algn="l"/>
                <a:tab pos="1936750" algn="l"/>
                <a:tab pos="3878263" algn="l"/>
                <a:tab pos="5816600" algn="l"/>
                <a:tab pos="7754938" algn="l"/>
                <a:tab pos="9696450" algn="l"/>
                <a:tab pos="11630025" algn="l"/>
                <a:tab pos="13573125" algn="l"/>
                <a:tab pos="15509875" algn="l"/>
                <a:tab pos="17451388" algn="l"/>
                <a:tab pos="19386550" algn="l"/>
                <a:tab pos="21328063" algn="l"/>
                <a:tab pos="21488400" algn="l"/>
                <a:tab pos="23023513" algn="l"/>
                <a:tab pos="24558625" algn="l"/>
                <a:tab pos="26095325" algn="l"/>
              </a:tabLst>
              <a:defRPr/>
            </a:pPr>
            <a:endParaRPr kumimoji="0" lang="en-US" sz="1000" b="1" u="none" strike="noStrike" kern="0" cap="none" spc="0" normalizeH="0" baseline="0" noProof="0" dirty="0">
              <a:ln>
                <a:noFill/>
              </a:ln>
              <a:effectLst/>
              <a:uLnTx/>
              <a:uFillTx/>
            </a:endParaRPr>
          </a:p>
        </p:txBody>
      </p:sp>
      <p:pic>
        <p:nvPicPr>
          <p:cNvPr id="7" name="Grafik 6">
            <a:extLst>
              <a:ext uri="{FF2B5EF4-FFF2-40B4-BE49-F238E27FC236}">
                <a16:creationId xmlns:a16="http://schemas.microsoft.com/office/drawing/2014/main" id="{2566656E-6AB7-4321-9643-2B95C5B897F1}"/>
              </a:ext>
            </a:extLst>
          </p:cNvPr>
          <p:cNvPicPr>
            <a:picLocks noChangeAspect="1"/>
          </p:cNvPicPr>
          <p:nvPr/>
        </p:nvPicPr>
        <p:blipFill rotWithShape="1">
          <a:blip r:embed="rId3"/>
          <a:srcRect l="2018" t="827" b="-1"/>
          <a:stretch/>
        </p:blipFill>
        <p:spPr>
          <a:xfrm>
            <a:off x="0" y="1567876"/>
            <a:ext cx="6493424" cy="5313024"/>
          </a:xfrm>
          <a:prstGeom prst="rect">
            <a:avLst/>
          </a:prstGeom>
        </p:spPr>
      </p:pic>
      <p:cxnSp>
        <p:nvCxnSpPr>
          <p:cNvPr id="5" name="Straight Connector 4">
            <a:extLst>
              <a:ext uri="{FF2B5EF4-FFF2-40B4-BE49-F238E27FC236}">
                <a16:creationId xmlns:a16="http://schemas.microsoft.com/office/drawing/2014/main" id="{071856D7-1B0C-43CB-80FF-B17881EBCF60}"/>
              </a:ext>
            </a:extLst>
          </p:cNvPr>
          <p:cNvCxnSpPr/>
          <p:nvPr/>
        </p:nvCxnSpPr>
        <p:spPr>
          <a:xfrm>
            <a:off x="20743" y="1567877"/>
            <a:ext cx="12184063" cy="0"/>
          </a:xfrm>
          <a:prstGeom prst="line">
            <a:avLst/>
          </a:prstGeom>
          <a:ln>
            <a:solidFill>
              <a:srgbClr val="7915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14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9915</Words>
  <Application>Microsoft Office PowerPoint</Application>
  <PresentationFormat>Widescreen</PresentationFormat>
  <Paragraphs>891</Paragraphs>
  <Slides>68</Slides>
  <Notes>68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68</vt:i4>
      </vt:variant>
    </vt:vector>
  </HeadingPairs>
  <TitlesOfParts>
    <vt:vector size="81" baseType="lpstr">
      <vt:lpstr>Avenir LT Std 65 Medium</vt:lpstr>
      <vt:lpstr>Avian</vt:lpstr>
      <vt:lpstr>Open Sans</vt:lpstr>
      <vt:lpstr>Arial</vt:lpstr>
      <vt:lpstr>Calibri</vt:lpstr>
      <vt:lpstr>Calibri Light</vt:lpstr>
      <vt:lpstr>Courier New</vt:lpstr>
      <vt:lpstr>Gotham Narrow Book</vt:lpstr>
      <vt:lpstr>Gotham Narrow Medium</vt:lpstr>
      <vt:lpstr>Times</vt:lpstr>
      <vt:lpstr>Times New Roman</vt:lpstr>
      <vt:lpstr>Wingdings</vt:lpstr>
      <vt:lpstr>Office Theme</vt:lpstr>
      <vt:lpstr>China’s Expanding Organ Transplant Abuse and  Its Implications for International Health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Volume Scenario</vt:lpstr>
      <vt:lpstr>Scale: Case Studies </vt:lpstr>
      <vt:lpstr>PowerPoint Presentation</vt:lpstr>
      <vt:lpstr>PowerPoint Presentation</vt:lpstr>
      <vt:lpstr>PowerPoint Presentation</vt:lpstr>
      <vt:lpstr>PowerPoint Presentation</vt:lpstr>
      <vt:lpstr>PowerPoint Presentation</vt:lpstr>
      <vt:lpstr>Donation System Used to Launder Organs</vt:lpstr>
      <vt:lpstr>Donation System Used to Launder Organs</vt:lpstr>
      <vt:lpstr>Donation System Used to Launder Organs</vt:lpstr>
      <vt:lpstr>PowerPoint Presentation</vt:lpstr>
      <vt:lpstr>Number of Donors in Top Provinces</vt:lpstr>
      <vt:lpstr>Study Casts Doubt on  China's Organ Donation Data</vt:lpstr>
      <vt:lpstr>Global Expansion</vt:lpstr>
      <vt:lpstr>PowerPoint Presentation</vt:lpstr>
      <vt:lpstr>PowerPoint Presentation</vt:lpstr>
      <vt:lpstr>PowerPoint Presentation</vt:lpstr>
      <vt:lpstr>PowerPoint Presentation</vt:lpstr>
      <vt:lpstr> At the Transplantation Society’s annual congress in Madrid in July 2018, despite allegations of transplant abuses, 150 Chinese experts took part with their papers and presentations being widely adopted, and some Western transplant experts endorsing this country’s organ donation system.  </vt:lpstr>
      <vt:lpstr> A 2018 review of 445 Chinese organ transplantation research papers published in peer-reviewed English-language medical journals between 2000 and 2017 found that more than 90% failed to meet international ethical standards banning publication of research involving biological material from executed prisoners.       </vt:lpstr>
      <vt:lpstr>PowerPoint Presentation</vt:lpstr>
      <vt:lpstr>PowerPoint Presentation</vt:lpstr>
      <vt:lpstr>PowerPoint Presentation</vt:lpstr>
      <vt:lpstr>Role of the State</vt:lpstr>
      <vt:lpstr>PowerPoint Presentation</vt:lpstr>
      <vt:lpstr>PowerPoint Presentation</vt:lpstr>
      <vt:lpstr>PowerPoint Presentation</vt:lpstr>
      <vt:lpstr>PowerPoint Presentation</vt:lpstr>
      <vt:lpstr>Drivers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2019-12-02T10:16:56Z</dcterms:created>
  <dcterms:modified xsi:type="dcterms:W3CDTF">2019-12-02T10:17:04Z</dcterms:modified>
  <cp:category/>
</cp:coreProperties>
</file>